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varScale="1">
        <p:scale>
          <a:sx n="69" d="100"/>
          <a:sy n="69" d="100"/>
        </p:scale>
        <p:origin x="-142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316F6C-47EF-4499-8465-E1435D13025C}" type="datetimeFigureOut">
              <a:rPr lang="en-US" smtClean="0"/>
              <a:t>11/18/2015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EEEBE-5F83-4B5D-9845-190FB7D84F83}" type="slidenum">
              <a:rPr lang="en-US" smtClean="0"/>
              <a:t>‹#›</a:t>
            </a:fld>
            <a:endParaRPr lang="en-US"/>
          </a:p>
        </p:txBody>
      </p:sp>
    </p:spTree>
    <p:extLst>
      <p:ext uri="{BB962C8B-B14F-4D97-AF65-F5344CB8AC3E}">
        <p14:creationId xmlns:p14="http://schemas.microsoft.com/office/powerpoint/2010/main" val="78964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316F6C-47EF-4499-8465-E1435D13025C}" type="datetimeFigureOut">
              <a:rPr lang="en-US" smtClean="0"/>
              <a:t>11/18/2015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EEEBE-5F83-4B5D-9845-190FB7D84F83}" type="slidenum">
              <a:rPr lang="en-US" smtClean="0"/>
              <a:t>‹#›</a:t>
            </a:fld>
            <a:endParaRPr lang="en-US"/>
          </a:p>
        </p:txBody>
      </p:sp>
    </p:spTree>
    <p:extLst>
      <p:ext uri="{BB962C8B-B14F-4D97-AF65-F5344CB8AC3E}">
        <p14:creationId xmlns:p14="http://schemas.microsoft.com/office/powerpoint/2010/main" val="4044897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316F6C-47EF-4499-8465-E1435D13025C}" type="datetimeFigureOut">
              <a:rPr lang="en-US" smtClean="0"/>
              <a:t>11/18/2015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EEEBE-5F83-4B5D-9845-190FB7D84F83}" type="slidenum">
              <a:rPr lang="en-US" smtClean="0"/>
              <a:t>‹#›</a:t>
            </a:fld>
            <a:endParaRPr lang="en-US"/>
          </a:p>
        </p:txBody>
      </p:sp>
    </p:spTree>
    <p:extLst>
      <p:ext uri="{BB962C8B-B14F-4D97-AF65-F5344CB8AC3E}">
        <p14:creationId xmlns:p14="http://schemas.microsoft.com/office/powerpoint/2010/main" val="778522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1316F6C-47EF-4499-8465-E1435D13025C}" type="datetimeFigureOut">
              <a:rPr lang="en-US" smtClean="0"/>
              <a:t>11/18/2015</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3FDEEEBE-5F83-4B5D-9845-190FB7D84F83}"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316F6C-47EF-4499-8465-E1435D13025C}" type="datetimeFigureOut">
              <a:rPr lang="en-US" smtClean="0"/>
              <a:t>11/18/2015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EEEBE-5F83-4B5D-9845-190FB7D84F83}"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316F6C-47EF-4499-8465-E1435D13025C}" type="datetimeFigureOut">
              <a:rPr lang="en-US" smtClean="0"/>
              <a:t>11/18/2015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EEEBE-5F83-4B5D-9845-190FB7D84F83}"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51316F6C-47EF-4499-8465-E1435D13025C}" type="datetimeFigureOut">
              <a:rPr lang="en-US" smtClean="0"/>
              <a:t>11/18/2015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EEEBE-5F83-4B5D-9845-190FB7D84F83}"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316F6C-47EF-4499-8465-E1435D13025C}" type="datetimeFigureOut">
              <a:rPr lang="en-US" smtClean="0"/>
              <a:t>11/18/2015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DEEEBE-5F83-4B5D-9845-190FB7D84F83}"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316F6C-47EF-4499-8465-E1435D13025C}" type="datetimeFigureOut">
              <a:rPr lang="en-US" smtClean="0"/>
              <a:t>11/18/2015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DEEEBE-5F83-4B5D-9845-190FB7D84F83}"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316F6C-47EF-4499-8465-E1435D13025C}" type="datetimeFigureOut">
              <a:rPr lang="en-US" smtClean="0"/>
              <a:t>11/18/2015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DEEEBE-5F83-4B5D-9845-190FB7D84F83}"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1316F6C-47EF-4499-8465-E1435D13025C}" type="datetimeFigureOut">
              <a:rPr lang="en-US" smtClean="0"/>
              <a:t>11/18/2015</a:t>
            </a:fld>
            <a:endParaRPr lang="en-US"/>
          </a:p>
        </p:txBody>
      </p:sp>
      <p:sp>
        <p:nvSpPr>
          <p:cNvPr id="7" name="Slide Number Placeholder 6"/>
          <p:cNvSpPr>
            <a:spLocks noGrp="1"/>
          </p:cNvSpPr>
          <p:nvPr>
            <p:ph type="sldNum" sz="quarter" idx="12"/>
          </p:nvPr>
        </p:nvSpPr>
        <p:spPr/>
        <p:txBody>
          <a:bodyPr/>
          <a:lstStyle/>
          <a:p>
            <a:fld id="{3FDEEEBE-5F83-4B5D-9845-190FB7D84F83}"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316F6C-47EF-4499-8465-E1435D13025C}" type="datetimeFigureOut">
              <a:rPr lang="en-US" smtClean="0"/>
              <a:t>11/18/2015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EEEBE-5F83-4B5D-9845-190FB7D84F83}" type="slidenum">
              <a:rPr lang="en-US" smtClean="0"/>
              <a:t>‹#›</a:t>
            </a:fld>
            <a:endParaRPr lang="en-US"/>
          </a:p>
        </p:txBody>
      </p:sp>
    </p:spTree>
    <p:extLst>
      <p:ext uri="{BB962C8B-B14F-4D97-AF65-F5344CB8AC3E}">
        <p14:creationId xmlns:p14="http://schemas.microsoft.com/office/powerpoint/2010/main" val="31535691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316F6C-47EF-4499-8465-E1435D13025C}" type="datetimeFigureOut">
              <a:rPr lang="en-US" smtClean="0"/>
              <a:t>11/18/2015</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3FDEEEBE-5F83-4B5D-9845-190FB7D84F83}"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316F6C-47EF-4499-8465-E1435D13025C}" type="datetimeFigureOut">
              <a:rPr lang="en-US" smtClean="0"/>
              <a:t>11/18/2015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EEEBE-5F83-4B5D-9845-190FB7D84F83}"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316F6C-47EF-4499-8465-E1435D13025C}" type="datetimeFigureOut">
              <a:rPr lang="en-US" smtClean="0"/>
              <a:t>11/18/2015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EEEBE-5F83-4B5D-9845-190FB7D84F83}"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1316F6C-47EF-4499-8465-E1435D13025C}" type="datetimeFigureOut">
              <a:rPr lang="en-US" smtClean="0"/>
              <a:t>11/18/2015</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3FDEEEBE-5F83-4B5D-9845-190FB7D84F83}"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316F6C-47EF-4499-8465-E1435D13025C}" type="datetimeFigureOut">
              <a:rPr lang="en-US" smtClean="0"/>
              <a:t>11/18/2015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EEEBE-5F83-4B5D-9845-190FB7D84F83}"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316F6C-47EF-4499-8465-E1435D13025C}" type="datetimeFigureOut">
              <a:rPr lang="en-US" smtClean="0"/>
              <a:t>11/18/2015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EEEBE-5F83-4B5D-9845-190FB7D84F83}"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51316F6C-47EF-4499-8465-E1435D13025C}" type="datetimeFigureOut">
              <a:rPr lang="en-US" smtClean="0"/>
              <a:t>11/18/2015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EEEBE-5F83-4B5D-9845-190FB7D84F83}"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316F6C-47EF-4499-8465-E1435D13025C}" type="datetimeFigureOut">
              <a:rPr lang="en-US" smtClean="0"/>
              <a:t>11/18/2015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DEEEBE-5F83-4B5D-9845-190FB7D84F83}"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316F6C-47EF-4499-8465-E1435D13025C}" type="datetimeFigureOut">
              <a:rPr lang="en-US" smtClean="0"/>
              <a:t>11/18/2015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DEEEBE-5F83-4B5D-9845-190FB7D84F83}"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316F6C-47EF-4499-8465-E1435D13025C}" type="datetimeFigureOut">
              <a:rPr lang="en-US" smtClean="0"/>
              <a:t>11/18/2015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DEEEBE-5F83-4B5D-9845-190FB7D84F8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316F6C-47EF-4499-8465-E1435D13025C}" type="datetimeFigureOut">
              <a:rPr lang="en-US" smtClean="0"/>
              <a:t>11/18/2015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EEEBE-5F83-4B5D-9845-190FB7D84F83}" type="slidenum">
              <a:rPr lang="en-US" smtClean="0"/>
              <a:t>‹#›</a:t>
            </a:fld>
            <a:endParaRPr lang="en-US"/>
          </a:p>
        </p:txBody>
      </p:sp>
    </p:spTree>
    <p:extLst>
      <p:ext uri="{BB962C8B-B14F-4D97-AF65-F5344CB8AC3E}">
        <p14:creationId xmlns:p14="http://schemas.microsoft.com/office/powerpoint/2010/main" val="29655517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1316F6C-47EF-4499-8465-E1435D13025C}" type="datetimeFigureOut">
              <a:rPr lang="en-US" smtClean="0"/>
              <a:t>11/18/2015</a:t>
            </a:fld>
            <a:endParaRPr lang="en-US"/>
          </a:p>
        </p:txBody>
      </p:sp>
      <p:sp>
        <p:nvSpPr>
          <p:cNvPr id="7" name="Slide Number Placeholder 6"/>
          <p:cNvSpPr>
            <a:spLocks noGrp="1"/>
          </p:cNvSpPr>
          <p:nvPr>
            <p:ph type="sldNum" sz="quarter" idx="12"/>
          </p:nvPr>
        </p:nvSpPr>
        <p:spPr/>
        <p:txBody>
          <a:bodyPr/>
          <a:lstStyle/>
          <a:p>
            <a:fld id="{3FDEEEBE-5F83-4B5D-9845-190FB7D84F83}"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316F6C-47EF-4499-8465-E1435D13025C}" type="datetimeFigureOut">
              <a:rPr lang="en-US" smtClean="0"/>
              <a:t>11/18/2015</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3FDEEEBE-5F83-4B5D-9845-190FB7D84F83}"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316F6C-47EF-4499-8465-E1435D13025C}" type="datetimeFigureOut">
              <a:rPr lang="en-US" smtClean="0"/>
              <a:t>11/18/2015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EEEBE-5F83-4B5D-9845-190FB7D84F83}"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316F6C-47EF-4499-8465-E1435D13025C}" type="datetimeFigureOut">
              <a:rPr lang="en-US" smtClean="0"/>
              <a:t>11/18/2015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EEEBE-5F83-4B5D-9845-190FB7D84F8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316F6C-47EF-4499-8465-E1435D13025C}" type="datetimeFigureOut">
              <a:rPr lang="en-US" smtClean="0"/>
              <a:t>11/18/2015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EEEBE-5F83-4B5D-9845-190FB7D84F83}" type="slidenum">
              <a:rPr lang="en-US" smtClean="0"/>
              <a:t>‹#›</a:t>
            </a:fld>
            <a:endParaRPr lang="en-US"/>
          </a:p>
        </p:txBody>
      </p:sp>
    </p:spTree>
    <p:extLst>
      <p:ext uri="{BB962C8B-B14F-4D97-AF65-F5344CB8AC3E}">
        <p14:creationId xmlns:p14="http://schemas.microsoft.com/office/powerpoint/2010/main" val="1480858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316F6C-47EF-4499-8465-E1435D13025C}" type="datetimeFigureOut">
              <a:rPr lang="en-US" smtClean="0"/>
              <a:t>11/18/2015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DEEEBE-5F83-4B5D-9845-190FB7D84F83}" type="slidenum">
              <a:rPr lang="en-US" smtClean="0"/>
              <a:t>‹#›</a:t>
            </a:fld>
            <a:endParaRPr lang="en-US"/>
          </a:p>
        </p:txBody>
      </p:sp>
    </p:spTree>
    <p:extLst>
      <p:ext uri="{BB962C8B-B14F-4D97-AF65-F5344CB8AC3E}">
        <p14:creationId xmlns:p14="http://schemas.microsoft.com/office/powerpoint/2010/main" val="813134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316F6C-47EF-4499-8465-E1435D13025C}" type="datetimeFigureOut">
              <a:rPr lang="en-US" smtClean="0"/>
              <a:t>11/18/2015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DEEEBE-5F83-4B5D-9845-190FB7D84F83}" type="slidenum">
              <a:rPr lang="en-US" smtClean="0"/>
              <a:t>‹#›</a:t>
            </a:fld>
            <a:endParaRPr lang="en-US"/>
          </a:p>
        </p:txBody>
      </p:sp>
    </p:spTree>
    <p:extLst>
      <p:ext uri="{BB962C8B-B14F-4D97-AF65-F5344CB8AC3E}">
        <p14:creationId xmlns:p14="http://schemas.microsoft.com/office/powerpoint/2010/main" val="34501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316F6C-47EF-4499-8465-E1435D13025C}" type="datetimeFigureOut">
              <a:rPr lang="en-US" smtClean="0"/>
              <a:t>11/18/2015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DEEEBE-5F83-4B5D-9845-190FB7D84F83}" type="slidenum">
              <a:rPr lang="en-US" smtClean="0"/>
              <a:t>‹#›</a:t>
            </a:fld>
            <a:endParaRPr lang="en-US"/>
          </a:p>
        </p:txBody>
      </p:sp>
    </p:spTree>
    <p:extLst>
      <p:ext uri="{BB962C8B-B14F-4D97-AF65-F5344CB8AC3E}">
        <p14:creationId xmlns:p14="http://schemas.microsoft.com/office/powerpoint/2010/main" val="2117115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316F6C-47EF-4499-8465-E1435D13025C}" type="datetimeFigureOut">
              <a:rPr lang="en-US" smtClean="0"/>
              <a:t>11/18/2015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EEEBE-5F83-4B5D-9845-190FB7D84F83}" type="slidenum">
              <a:rPr lang="en-US" smtClean="0"/>
              <a:t>‹#›</a:t>
            </a:fld>
            <a:endParaRPr lang="en-US"/>
          </a:p>
        </p:txBody>
      </p:sp>
    </p:spTree>
    <p:extLst>
      <p:ext uri="{BB962C8B-B14F-4D97-AF65-F5344CB8AC3E}">
        <p14:creationId xmlns:p14="http://schemas.microsoft.com/office/powerpoint/2010/main" val="437749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316F6C-47EF-4499-8465-E1435D13025C}" type="datetimeFigureOut">
              <a:rPr lang="en-US" smtClean="0"/>
              <a:t>11/18/2015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EEEBE-5F83-4B5D-9845-190FB7D84F83}" type="slidenum">
              <a:rPr lang="en-US" smtClean="0"/>
              <a:t>‹#›</a:t>
            </a:fld>
            <a:endParaRPr lang="en-US"/>
          </a:p>
        </p:txBody>
      </p:sp>
    </p:spTree>
    <p:extLst>
      <p:ext uri="{BB962C8B-B14F-4D97-AF65-F5344CB8AC3E}">
        <p14:creationId xmlns:p14="http://schemas.microsoft.com/office/powerpoint/2010/main" val="1874082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316F6C-47EF-4499-8465-E1435D13025C}" type="datetimeFigureOut">
              <a:rPr lang="en-US" smtClean="0"/>
              <a:t>11/18/2015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EEEBE-5F83-4B5D-9845-190FB7D84F83}" type="slidenum">
              <a:rPr lang="en-US" smtClean="0"/>
              <a:t>‹#›</a:t>
            </a:fld>
            <a:endParaRPr lang="en-US"/>
          </a:p>
        </p:txBody>
      </p:sp>
    </p:spTree>
    <p:extLst>
      <p:ext uri="{BB962C8B-B14F-4D97-AF65-F5344CB8AC3E}">
        <p14:creationId xmlns:p14="http://schemas.microsoft.com/office/powerpoint/2010/main" val="758831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1316F6C-47EF-4499-8465-E1435D13025C}" type="datetimeFigureOut">
              <a:rPr lang="en-US" smtClean="0"/>
              <a:t>11/18/2015</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3FDEEEBE-5F83-4B5D-9845-190FB7D84F8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1316F6C-47EF-4499-8465-E1435D13025C}" type="datetimeFigureOut">
              <a:rPr lang="en-US" smtClean="0"/>
              <a:t>11/18/2015</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3FDEEEBE-5F83-4B5D-9845-190FB7D84F8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5029200"/>
          </a:xfrm>
          <a:effectLst>
            <a:glow rad="63500">
              <a:schemeClr val="accent3">
                <a:satMod val="175000"/>
                <a:alpha val="40000"/>
              </a:schemeClr>
            </a:glow>
            <a:outerShdw blurRad="50800" dist="38100" dir="2700000" algn="tl" rotWithShape="0">
              <a:prstClr val="black">
                <a:alpha val="40000"/>
              </a:prstClr>
            </a:outerShdw>
            <a:reflection blurRad="6350" stA="50000" endA="300" endPos="55000" dir="5400000" sy="-100000" algn="bl" rotWithShape="0"/>
            <a:softEdge rad="317500"/>
          </a:effectLst>
        </p:spPr>
        <p:style>
          <a:lnRef idx="1">
            <a:schemeClr val="accent1"/>
          </a:lnRef>
          <a:fillRef idx="2">
            <a:schemeClr val="accent1"/>
          </a:fillRef>
          <a:effectRef idx="1">
            <a:schemeClr val="accent1"/>
          </a:effectRef>
          <a:fontRef idx="minor">
            <a:schemeClr val="dk1"/>
          </a:fontRef>
        </p:style>
        <p:txBody>
          <a:bodyPr>
            <a:noAutofit/>
          </a:bodyPr>
          <a:lstStyle/>
          <a:p>
            <a:r>
              <a:rPr lang="en-US" sz="16600" dirty="0" err="1" smtClean="0">
                <a:solidFill>
                  <a:srgbClr val="0070C0"/>
                </a:solidFill>
              </a:rPr>
              <a:t>Wor</a:t>
            </a:r>
            <a:r>
              <a:rPr lang="en-US" sz="16600" dirty="0" err="1" smtClean="0">
                <a:solidFill>
                  <a:schemeClr val="accent2">
                    <a:lumMod val="75000"/>
                  </a:schemeClr>
                </a:solidFill>
              </a:rPr>
              <a:t>cap</a:t>
            </a:r>
            <a:r>
              <a:rPr lang="en-US" sz="16600" dirty="0" smtClean="0"/>
              <a:t/>
            </a:r>
            <a:br>
              <a:rPr lang="en-US" sz="16600" dirty="0" smtClean="0"/>
            </a:br>
            <a:r>
              <a:rPr lang="en-US" sz="16600" dirty="0" smtClean="0">
                <a:solidFill>
                  <a:schemeClr val="tx1">
                    <a:lumMod val="85000"/>
                    <a:lumOff val="15000"/>
                  </a:schemeClr>
                </a:solidFill>
              </a:rPr>
              <a:t>System</a:t>
            </a:r>
            <a:endParaRPr lang="en-US" sz="16600" dirty="0">
              <a:solidFill>
                <a:schemeClr val="tx1">
                  <a:lumMod val="85000"/>
                  <a:lumOff val="15000"/>
                </a:schemeClr>
              </a:solidFill>
            </a:endParaRPr>
          </a:p>
        </p:txBody>
      </p:sp>
    </p:spTree>
    <p:extLst>
      <p:ext uri="{BB962C8B-B14F-4D97-AF65-F5344CB8AC3E}">
        <p14:creationId xmlns:p14="http://schemas.microsoft.com/office/powerpoint/2010/main" val="294446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Friendly Notification</a:t>
            </a:r>
            <a:endParaRPr lang="en-US" dirty="0"/>
          </a:p>
        </p:txBody>
      </p:sp>
      <p:sp>
        <p:nvSpPr>
          <p:cNvPr id="3" name="Content Placeholder 2"/>
          <p:cNvSpPr>
            <a:spLocks noGrp="1"/>
          </p:cNvSpPr>
          <p:nvPr>
            <p:ph idx="1"/>
          </p:nvPr>
        </p:nvSpPr>
        <p:spPr/>
        <p:txBody>
          <a:bodyPr/>
          <a:lstStyle/>
          <a:p>
            <a:r>
              <a:rPr lang="en-US" dirty="0" smtClean="0"/>
              <a:t>In this part of our system, this can be done when ready to screenshot is taken and ready to be sent to the server. Friendly notification is being done through notifying user with a countdown timer. The user can choose 3 options either to 1.)Preview the image, 2.) Submit the image (screenshot) or 3.) Discard it.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2133600"/>
            <a:ext cx="4066971" cy="2425912"/>
          </a:xfrm>
          <a:prstGeom prst="rect">
            <a:avLst/>
          </a:prstGeom>
        </p:spPr>
      </p:pic>
    </p:spTree>
    <p:extLst>
      <p:ext uri="{BB962C8B-B14F-4D97-AF65-F5344CB8AC3E}">
        <p14:creationId xmlns:p14="http://schemas.microsoft.com/office/powerpoint/2010/main" val="702115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Flexible Configuration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User is free to configure </a:t>
            </a:r>
            <a:r>
              <a:rPr lang="en-US" sz="3600" b="1" dirty="0" err="1" smtClean="0">
                <a:solidFill>
                  <a:srgbClr val="0070C0"/>
                </a:solidFill>
              </a:rPr>
              <a:t>Wor</a:t>
            </a:r>
            <a:r>
              <a:rPr lang="en-US" sz="3600" b="1" dirty="0" err="1" smtClean="0">
                <a:solidFill>
                  <a:schemeClr val="accent6">
                    <a:lumMod val="75000"/>
                  </a:schemeClr>
                </a:solidFill>
              </a:rPr>
              <a:t>cap</a:t>
            </a:r>
            <a:r>
              <a:rPr lang="en-US" dirty="0" smtClean="0"/>
              <a:t> system in order to meet the user’s work habit and preference like:</a:t>
            </a:r>
          </a:p>
          <a:p>
            <a:pPr lvl="1"/>
            <a:r>
              <a:rPr lang="en-US" dirty="0" smtClean="0"/>
              <a:t>Whether the user wants to be notified when a screenshot is taken.</a:t>
            </a:r>
          </a:p>
          <a:p>
            <a:pPr lvl="1"/>
            <a:r>
              <a:rPr lang="en-US" dirty="0" smtClean="0"/>
              <a:t>Duration time of the notification dialog on screen.</a:t>
            </a:r>
          </a:p>
          <a:p>
            <a:pPr lvl="1"/>
            <a:r>
              <a:rPr lang="en-US" dirty="0" smtClean="0"/>
              <a:t>Configure the connection properties</a:t>
            </a:r>
          </a:p>
          <a:p>
            <a:pPr lvl="1"/>
            <a:r>
              <a:rPr lang="en-US" dirty="0" smtClean="0"/>
              <a:t>Whether to auto start the Light Weight Client or not.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143000"/>
            <a:ext cx="6154904" cy="5105400"/>
          </a:xfrm>
          <a:prstGeom prst="rect">
            <a:avLst/>
          </a:prstGeom>
        </p:spPr>
      </p:pic>
    </p:spTree>
    <p:extLst>
      <p:ext uri="{BB962C8B-B14F-4D97-AF65-F5344CB8AC3E}">
        <p14:creationId xmlns:p14="http://schemas.microsoft.com/office/powerpoint/2010/main" val="174325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par>
                                <p:cTn id="7" presetID="15" presetClass="emph" presetSubtype="0" grpId="0" nodeType="withEffect">
                                  <p:stCondLst>
                                    <p:cond delay="0"/>
                                  </p:stCondLst>
                                  <p:iterate type="lt">
                                    <p:tmAbs val="25"/>
                                  </p:iterate>
                                  <p:childTnLst>
                                    <p:set>
                                      <p:cBhvr override="childStyle">
                                        <p:cTn id="8" dur="indefinite"/>
                                        <p:tgtEl>
                                          <p:spTgt spid="3">
                                            <p:txEl>
                                              <p:pRg st="1" end="1"/>
                                            </p:txEl>
                                          </p:spTgt>
                                        </p:tgtEl>
                                        <p:attrNameLst>
                                          <p:attrName>style.fontWeight</p:attrName>
                                        </p:attrNameLst>
                                      </p:cBhvr>
                                      <p:to>
                                        <p:strVal val="bold"/>
                                      </p:to>
                                    </p:set>
                                  </p:childTnLst>
                                </p:cTn>
                              </p:par>
                              <p:par>
                                <p:cTn id="9" presetID="15" presetClass="emph" presetSubtype="0" grpId="0" nodeType="withEffect">
                                  <p:stCondLst>
                                    <p:cond delay="0"/>
                                  </p:stCondLst>
                                  <p:iterate type="lt">
                                    <p:tmAbs val="25"/>
                                  </p:iterate>
                                  <p:childTnLst>
                                    <p:set>
                                      <p:cBhvr override="childStyle">
                                        <p:cTn id="10" dur="indefinite"/>
                                        <p:tgtEl>
                                          <p:spTgt spid="3">
                                            <p:txEl>
                                              <p:pRg st="2" end="2"/>
                                            </p:txEl>
                                          </p:spTgt>
                                        </p:tgtEl>
                                        <p:attrNameLst>
                                          <p:attrName>style.fontWeight</p:attrName>
                                        </p:attrNameLst>
                                      </p:cBhvr>
                                      <p:to>
                                        <p:strVal val="bold"/>
                                      </p:to>
                                    </p:set>
                                  </p:childTnLst>
                                </p:cTn>
                              </p:par>
                              <p:par>
                                <p:cTn id="11" presetID="15" presetClass="emph" presetSubtype="0" grpId="0" nodeType="withEffect">
                                  <p:stCondLst>
                                    <p:cond delay="0"/>
                                  </p:stCondLst>
                                  <p:iterate type="lt">
                                    <p:tmAbs val="25"/>
                                  </p:iterate>
                                  <p:childTnLst>
                                    <p:set>
                                      <p:cBhvr override="childStyle">
                                        <p:cTn id="12" dur="indefinite"/>
                                        <p:tgtEl>
                                          <p:spTgt spid="3">
                                            <p:txEl>
                                              <p:pRg st="3" end="3"/>
                                            </p:txEl>
                                          </p:spTgt>
                                        </p:tgtEl>
                                        <p:attrNameLst>
                                          <p:attrName>style.fontWeight</p:attrName>
                                        </p:attrNameLst>
                                      </p:cBhvr>
                                      <p:to>
                                        <p:strVal val="bold"/>
                                      </p:to>
                                    </p:set>
                                  </p:childTnLst>
                                </p:cTn>
                              </p:par>
                              <p:par>
                                <p:cTn id="13" presetID="15" presetClass="emph" presetSubtype="0" grpId="0" nodeType="withEffect">
                                  <p:stCondLst>
                                    <p:cond delay="0"/>
                                  </p:stCondLst>
                                  <p:iterate type="lt">
                                    <p:tmAbs val="25"/>
                                  </p:iterate>
                                  <p:childTnLst>
                                    <p:set>
                                      <p:cBhvr override="childStyle">
                                        <p:cTn id="14" dur="indefinite"/>
                                        <p:tgtEl>
                                          <p:spTgt spid="3">
                                            <p:txEl>
                                              <p:pRg st="4" end="4"/>
                                            </p:txEl>
                                          </p:spTgt>
                                        </p:tgtEl>
                                        <p:attrNameLst>
                                          <p:attrName>style.fontWeight</p:attrName>
                                        </p:attrNameLst>
                                      </p:cBhvr>
                                      <p:to>
                                        <p:strVal val="bold"/>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Resilience</a:t>
            </a:r>
            <a:endParaRPr lang="en-US" dirty="0"/>
          </a:p>
        </p:txBody>
      </p:sp>
      <p:sp>
        <p:nvSpPr>
          <p:cNvPr id="3" name="Content Placeholder 2"/>
          <p:cNvSpPr>
            <a:spLocks noGrp="1"/>
          </p:cNvSpPr>
          <p:nvPr>
            <p:ph idx="1"/>
          </p:nvPr>
        </p:nvSpPr>
        <p:spPr/>
        <p:txBody>
          <a:bodyPr>
            <a:normAutofit fontScale="92500"/>
          </a:bodyPr>
          <a:lstStyle/>
          <a:p>
            <a:r>
              <a:rPr lang="en-US" sz="3600" b="1" dirty="0" err="1" smtClean="0">
                <a:solidFill>
                  <a:srgbClr val="0070C0"/>
                </a:solidFill>
              </a:rPr>
              <a:t>Wor</a:t>
            </a:r>
            <a:r>
              <a:rPr lang="en-US" sz="3600" b="1" dirty="0" err="1" smtClean="0">
                <a:solidFill>
                  <a:schemeClr val="accent6">
                    <a:lumMod val="75000"/>
                  </a:schemeClr>
                </a:solidFill>
              </a:rPr>
              <a:t>cap</a:t>
            </a:r>
            <a:r>
              <a:rPr lang="en-US" dirty="0" smtClean="0"/>
              <a:t> system is the best and perfect tool for remote work. It determines if the connection is established or not. Because in case that the Light Weight Client cannot communicate to the server or there is no network connection, it stores the data(screenshot and work details) in a local hard drive and transmits it to the server once the connection is being re-established.</a:t>
            </a:r>
            <a:endParaRPr lang="en-US" dirty="0"/>
          </a:p>
        </p:txBody>
      </p:sp>
    </p:spTree>
    <p:extLst>
      <p:ext uri="{BB962C8B-B14F-4D97-AF65-F5344CB8AC3E}">
        <p14:creationId xmlns:p14="http://schemas.microsoft.com/office/powerpoint/2010/main" val="2579842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(cont..)</a:t>
            </a:r>
            <a:endParaRPr lang="en-US" dirty="0"/>
          </a:p>
        </p:txBody>
      </p:sp>
      <p:sp>
        <p:nvSpPr>
          <p:cNvPr id="3" name="Content Placeholder 2"/>
          <p:cNvSpPr>
            <a:spLocks noGrp="1"/>
          </p:cNvSpPr>
          <p:nvPr>
            <p:ph idx="1"/>
          </p:nvPr>
        </p:nvSpPr>
        <p:spPr/>
        <p:txBody>
          <a:bodyPr/>
          <a:lstStyle/>
          <a:p>
            <a:r>
              <a:rPr lang="en-US" dirty="0" smtClean="0"/>
              <a:t>Reporting</a:t>
            </a:r>
          </a:p>
          <a:p>
            <a:pPr lvl="1"/>
            <a:r>
              <a:rPr lang="en-US" dirty="0" smtClean="0"/>
              <a:t>Comprehensive Dashboard</a:t>
            </a:r>
          </a:p>
          <a:p>
            <a:pPr lvl="1"/>
            <a:r>
              <a:rPr lang="en-US" dirty="0" smtClean="0"/>
              <a:t>Customized Reports</a:t>
            </a:r>
          </a:p>
          <a:p>
            <a:pPr lvl="1"/>
            <a:r>
              <a:rPr lang="en-US" dirty="0" smtClean="0"/>
              <a:t>Advanced Tools</a:t>
            </a:r>
            <a:endParaRPr lang="en-US" dirty="0"/>
          </a:p>
        </p:txBody>
      </p:sp>
    </p:spTree>
    <p:extLst>
      <p:ext uri="{BB962C8B-B14F-4D97-AF65-F5344CB8AC3E}">
        <p14:creationId xmlns:p14="http://schemas.microsoft.com/office/powerpoint/2010/main" val="841373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Comprehensive Dashboard</a:t>
            </a:r>
            <a:endParaRPr lang="en-US" dirty="0"/>
          </a:p>
        </p:txBody>
      </p:sp>
      <p:sp>
        <p:nvSpPr>
          <p:cNvPr id="3" name="Content Placeholder 2"/>
          <p:cNvSpPr>
            <a:spLocks noGrp="1"/>
          </p:cNvSpPr>
          <p:nvPr>
            <p:ph idx="1"/>
          </p:nvPr>
        </p:nvSpPr>
        <p:spPr/>
        <p:txBody>
          <a:bodyPr/>
          <a:lstStyle/>
          <a:p>
            <a:r>
              <a:rPr lang="en-US" dirty="0" smtClean="0"/>
              <a:t>In this page, users can see the overview of all activities being done by the participants of every projects. Users can see everything up-to-date all projects and user activities. In this page, user may know the working hours of a specific participant in a specific project.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9144000" cy="4980432"/>
          </a:xfrm>
          <a:prstGeom prst="rect">
            <a:avLst/>
          </a:prstGeom>
        </p:spPr>
      </p:pic>
    </p:spTree>
    <p:extLst>
      <p:ext uri="{BB962C8B-B14F-4D97-AF65-F5344CB8AC3E}">
        <p14:creationId xmlns:p14="http://schemas.microsoft.com/office/powerpoint/2010/main" val="63860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Customized Reports</a:t>
            </a:r>
            <a:endParaRPr lang="en-US" dirty="0"/>
          </a:p>
        </p:txBody>
      </p:sp>
      <p:sp>
        <p:nvSpPr>
          <p:cNvPr id="3" name="Content Placeholder 2"/>
          <p:cNvSpPr>
            <a:spLocks noGrp="1"/>
          </p:cNvSpPr>
          <p:nvPr>
            <p:ph idx="1"/>
          </p:nvPr>
        </p:nvSpPr>
        <p:spPr/>
        <p:txBody>
          <a:bodyPr/>
          <a:lstStyle/>
          <a:p>
            <a:r>
              <a:rPr lang="en-US" dirty="0" smtClean="0"/>
              <a:t>In this page of site, we can see here details by details about the reports of working hours and grand total minutes by the participant. If you are an admin, you can see all the working hours of all your participants. Users can also create saved reports and help you run detailed reports for your team across several projects.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4937"/>
            <a:ext cx="9144000" cy="4828126"/>
          </a:xfrm>
          <a:prstGeom prst="rect">
            <a:avLst/>
          </a:prstGeom>
        </p:spPr>
      </p:pic>
    </p:spTree>
    <p:extLst>
      <p:ext uri="{BB962C8B-B14F-4D97-AF65-F5344CB8AC3E}">
        <p14:creationId xmlns:p14="http://schemas.microsoft.com/office/powerpoint/2010/main" val="278398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Tools</a:t>
            </a:r>
            <a:endParaRPr lang="en-US" dirty="0"/>
          </a:p>
        </p:txBody>
      </p:sp>
      <p:sp>
        <p:nvSpPr>
          <p:cNvPr id="3" name="Content Placeholder 2"/>
          <p:cNvSpPr>
            <a:spLocks noGrp="1"/>
          </p:cNvSpPr>
          <p:nvPr>
            <p:ph idx="1"/>
          </p:nvPr>
        </p:nvSpPr>
        <p:spPr/>
        <p:txBody>
          <a:bodyPr/>
          <a:lstStyle/>
          <a:p>
            <a:r>
              <a:rPr lang="en-US" sz="3600" b="1" dirty="0" err="1" smtClean="0">
                <a:solidFill>
                  <a:srgbClr val="0070C0"/>
                </a:solidFill>
              </a:rPr>
              <a:t>Wor</a:t>
            </a:r>
            <a:r>
              <a:rPr lang="en-US" sz="3600" b="1" dirty="0" err="1" smtClean="0">
                <a:solidFill>
                  <a:schemeClr val="accent6">
                    <a:lumMod val="75000"/>
                  </a:schemeClr>
                </a:solidFill>
              </a:rPr>
              <a:t>cap</a:t>
            </a:r>
            <a:r>
              <a:rPr lang="en-US" dirty="0" smtClean="0"/>
              <a:t> system has an advanced tool that tells the user about the logged time of a user in a particular project represent by Calendar viewer, Timeline Viewer and others.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200"/>
            <a:ext cx="9144000" cy="4631540"/>
          </a:xfrm>
          <a:prstGeom prst="rect">
            <a:avLst/>
          </a:prstGeom>
        </p:spPr>
      </p:pic>
    </p:spTree>
    <p:extLst>
      <p:ext uri="{BB962C8B-B14F-4D97-AF65-F5344CB8AC3E}">
        <p14:creationId xmlns:p14="http://schemas.microsoft.com/office/powerpoint/2010/main" val="4092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(cont..)</a:t>
            </a:r>
            <a:endParaRPr lang="en-US" dirty="0"/>
          </a:p>
        </p:txBody>
      </p:sp>
      <p:sp>
        <p:nvSpPr>
          <p:cNvPr id="3" name="Content Placeholder 2"/>
          <p:cNvSpPr>
            <a:spLocks noGrp="1"/>
          </p:cNvSpPr>
          <p:nvPr>
            <p:ph idx="1"/>
          </p:nvPr>
        </p:nvSpPr>
        <p:spPr/>
        <p:txBody>
          <a:bodyPr/>
          <a:lstStyle/>
          <a:p>
            <a:r>
              <a:rPr lang="en-US" dirty="0" smtClean="0"/>
              <a:t>Privacy</a:t>
            </a:r>
          </a:p>
          <a:p>
            <a:pPr lvl="1"/>
            <a:r>
              <a:rPr lang="en-US" dirty="0" smtClean="0"/>
              <a:t>User has Full Control</a:t>
            </a:r>
          </a:p>
          <a:p>
            <a:pPr lvl="1"/>
            <a:r>
              <a:rPr lang="en-US" dirty="0" smtClean="0"/>
              <a:t>Private Mode</a:t>
            </a:r>
          </a:p>
          <a:p>
            <a:pPr lvl="1"/>
            <a:r>
              <a:rPr lang="en-US" dirty="0" smtClean="0"/>
              <a:t>Privacy Filters</a:t>
            </a:r>
            <a:endParaRPr lang="en-US" dirty="0"/>
          </a:p>
        </p:txBody>
      </p:sp>
    </p:spTree>
    <p:extLst>
      <p:ext uri="{BB962C8B-B14F-4D97-AF65-F5344CB8AC3E}">
        <p14:creationId xmlns:p14="http://schemas.microsoft.com/office/powerpoint/2010/main" val="1805751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has Full Control!</a:t>
            </a:r>
            <a:endParaRPr lang="en-US" dirty="0"/>
          </a:p>
        </p:txBody>
      </p:sp>
      <p:sp>
        <p:nvSpPr>
          <p:cNvPr id="3" name="Content Placeholder 2"/>
          <p:cNvSpPr>
            <a:spLocks noGrp="1"/>
          </p:cNvSpPr>
          <p:nvPr>
            <p:ph idx="1"/>
          </p:nvPr>
        </p:nvSpPr>
        <p:spPr/>
        <p:txBody>
          <a:bodyPr/>
          <a:lstStyle/>
          <a:p>
            <a:r>
              <a:rPr lang="en-US" dirty="0" smtClean="0"/>
              <a:t>In this system, every time a screenshot is taken and ready to be sent to the server, the user will be notified. The user can decide to approve or deny the submission of screen shot. Users can also easily suspend the application(Light Weight Client) when necessary and resume it at a later time.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533400"/>
            <a:ext cx="5267143" cy="5904019"/>
          </a:xfrm>
          <a:prstGeom prst="rect">
            <a:avLst/>
          </a:prstGeom>
        </p:spPr>
      </p:pic>
    </p:spTree>
    <p:extLst>
      <p:ext uri="{BB962C8B-B14F-4D97-AF65-F5344CB8AC3E}">
        <p14:creationId xmlns:p14="http://schemas.microsoft.com/office/powerpoint/2010/main" val="110739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Mode</a:t>
            </a:r>
            <a:endParaRPr lang="en-US" dirty="0"/>
          </a:p>
        </p:txBody>
      </p:sp>
      <p:sp>
        <p:nvSpPr>
          <p:cNvPr id="3" name="Content Placeholder 2"/>
          <p:cNvSpPr>
            <a:spLocks noGrp="1"/>
          </p:cNvSpPr>
          <p:nvPr>
            <p:ph idx="1"/>
          </p:nvPr>
        </p:nvSpPr>
        <p:spPr/>
        <p:txBody>
          <a:bodyPr/>
          <a:lstStyle/>
          <a:p>
            <a:r>
              <a:rPr lang="en-US" dirty="0" smtClean="0"/>
              <a:t>Users has a freedom either to set to Private Mode or not. Setting to private mode will keep the screen shots be visible only to the current user and will not be visible even to the owner of the project.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676400"/>
            <a:ext cx="3819343" cy="3507306"/>
          </a:xfrm>
          <a:prstGeom prst="rect">
            <a:avLst/>
          </a:prstGeom>
        </p:spPr>
      </p:pic>
    </p:spTree>
    <p:extLst>
      <p:ext uri="{BB962C8B-B14F-4D97-AF65-F5344CB8AC3E}">
        <p14:creationId xmlns:p14="http://schemas.microsoft.com/office/powerpoint/2010/main" val="316108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dk1"/>
          </a:fillRef>
          <a:effectRef idx="1">
            <a:schemeClr val="dk1"/>
          </a:effectRef>
          <a:fontRef idx="minor">
            <a:schemeClr val="lt1"/>
          </a:fontRef>
        </p:style>
        <p:txBody>
          <a:bodyPr>
            <a:normAutofit/>
          </a:bodyPr>
          <a:lstStyle/>
          <a:p>
            <a:r>
              <a:rPr lang="en-US" dirty="0" smtClean="0">
                <a:solidFill>
                  <a:schemeClr val="bg1"/>
                </a:solidFill>
              </a:rPr>
              <a:t>Features</a:t>
            </a:r>
            <a:endParaRPr lang="en-US" dirty="0">
              <a:solidFill>
                <a:schemeClr val="bg1"/>
              </a:solidFill>
            </a:endParaRPr>
          </a:p>
        </p:txBody>
      </p:sp>
      <p:sp>
        <p:nvSpPr>
          <p:cNvPr id="3" name="Content Placeholder 2"/>
          <p:cNvSpPr>
            <a:spLocks noGrp="1"/>
          </p:cNvSpPr>
          <p:nvPr>
            <p:ph idx="1"/>
          </p:nvPr>
        </p:nvSpPr>
        <p:spPr/>
        <p:style>
          <a:lnRef idx="3">
            <a:schemeClr val="lt1"/>
          </a:lnRef>
          <a:fillRef idx="1">
            <a:schemeClr val="accent6"/>
          </a:fillRef>
          <a:effectRef idx="1">
            <a:schemeClr val="accent6"/>
          </a:effectRef>
          <a:fontRef idx="minor">
            <a:schemeClr val="lt1"/>
          </a:fontRef>
        </p:style>
        <p:txBody>
          <a:bodyPr/>
          <a:lstStyle/>
          <a:p>
            <a:r>
              <a:rPr lang="en-US" dirty="0" smtClean="0">
                <a:solidFill>
                  <a:schemeClr val="bg1"/>
                </a:solidFill>
              </a:rPr>
              <a:t>Managing (Server side)</a:t>
            </a:r>
          </a:p>
          <a:p>
            <a:pPr lvl="1"/>
            <a:r>
              <a:rPr lang="en-US" dirty="0" smtClean="0">
                <a:solidFill>
                  <a:schemeClr val="bg1"/>
                </a:solidFill>
              </a:rPr>
              <a:t>Track Time with Screenshots</a:t>
            </a:r>
          </a:p>
          <a:p>
            <a:pPr lvl="1"/>
            <a:r>
              <a:rPr lang="en-US" dirty="0" smtClean="0">
                <a:solidFill>
                  <a:schemeClr val="bg1"/>
                </a:solidFill>
              </a:rPr>
              <a:t>Work Details</a:t>
            </a:r>
          </a:p>
          <a:p>
            <a:pPr lvl="1"/>
            <a:r>
              <a:rPr lang="en-US" dirty="0" smtClean="0">
                <a:solidFill>
                  <a:schemeClr val="bg1"/>
                </a:solidFill>
              </a:rPr>
              <a:t>Organize your Projects and Users</a:t>
            </a:r>
          </a:p>
          <a:p>
            <a:pPr lvl="1"/>
            <a:r>
              <a:rPr lang="en-US" dirty="0" smtClean="0">
                <a:solidFill>
                  <a:schemeClr val="bg1"/>
                </a:solidFill>
              </a:rPr>
              <a:t>Role and Permission Control</a:t>
            </a:r>
          </a:p>
          <a:p>
            <a:pPr lvl="1"/>
            <a:r>
              <a:rPr lang="en-US" dirty="0" smtClean="0">
                <a:solidFill>
                  <a:schemeClr val="bg1"/>
                </a:solidFill>
              </a:rPr>
              <a:t>Individualized User Settings</a:t>
            </a:r>
          </a:p>
          <a:p>
            <a:endParaRPr lang="en-US" dirty="0" smtClean="0"/>
          </a:p>
        </p:txBody>
      </p:sp>
    </p:spTree>
    <p:extLst>
      <p:ext uri="{BB962C8B-B14F-4D97-AF65-F5344CB8AC3E}">
        <p14:creationId xmlns:p14="http://schemas.microsoft.com/office/powerpoint/2010/main" val="325179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fade">
                                      <p:cBhvr>
                                        <p:cTn id="12" dur="500"/>
                                        <p:tgtEl>
                                          <p:spTgt spid="3">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 Filters</a:t>
            </a:r>
            <a:endParaRPr lang="en-US" dirty="0"/>
          </a:p>
        </p:txBody>
      </p:sp>
      <p:sp>
        <p:nvSpPr>
          <p:cNvPr id="3" name="Content Placeholder 2"/>
          <p:cNvSpPr>
            <a:spLocks noGrp="1"/>
          </p:cNvSpPr>
          <p:nvPr>
            <p:ph idx="1"/>
          </p:nvPr>
        </p:nvSpPr>
        <p:spPr/>
        <p:txBody>
          <a:bodyPr/>
          <a:lstStyle/>
          <a:p>
            <a:r>
              <a:rPr lang="en-US" dirty="0" smtClean="0"/>
              <a:t>Every user has the permission in setting up the privacy filters in order to avoid the submission of sensitive information to the server.</a:t>
            </a:r>
            <a:endParaRPr lang="en-US" dirty="0"/>
          </a:p>
        </p:txBody>
      </p:sp>
    </p:spTree>
    <p:extLst>
      <p:ext uri="{BB962C8B-B14F-4D97-AF65-F5344CB8AC3E}">
        <p14:creationId xmlns:p14="http://schemas.microsoft.com/office/powerpoint/2010/main" val="2672306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dirty="0" smtClean="0"/>
              <a:t>Track Time with Screenshots</a:t>
            </a:r>
            <a:endParaRPr lang="en-US" dirty="0"/>
          </a:p>
        </p:txBody>
      </p:sp>
      <p:sp>
        <p:nvSpPr>
          <p:cNvPr id="3" name="Content Placeholder 2"/>
          <p:cNvSpPr>
            <a:spLocks noGrp="1"/>
          </p:cNvSpPr>
          <p:nvPr>
            <p:ph idx="1"/>
          </p:nvPr>
        </p:nvSpPr>
        <p:spPr>
          <a:effectLst>
            <a:outerShdw blurRad="50800" dist="38100" dir="5400000" algn="t" rotWithShape="0">
              <a:prstClr val="black">
                <a:alpha val="40000"/>
              </a:prstClr>
            </a:outerShdw>
            <a:reflection blurRad="6350" stA="50000" endA="300" endPos="55000" dir="5400000" sy="-100000" algn="bl" rotWithShape="0"/>
            <a:softEdge rad="63500"/>
          </a:effectLst>
        </p:spPr>
        <p:style>
          <a:lnRef idx="1">
            <a:schemeClr val="accent2"/>
          </a:lnRef>
          <a:fillRef idx="2">
            <a:schemeClr val="accent2"/>
          </a:fillRef>
          <a:effectRef idx="1">
            <a:schemeClr val="accent2"/>
          </a:effectRef>
          <a:fontRef idx="minor">
            <a:schemeClr val="dk1"/>
          </a:fontRef>
        </p:style>
        <p:txBody>
          <a:bodyPr/>
          <a:lstStyle/>
          <a:p>
            <a:r>
              <a:rPr lang="en-US" sz="3600" b="1" dirty="0" err="1" smtClean="0">
                <a:solidFill>
                  <a:schemeClr val="accent3">
                    <a:lumMod val="75000"/>
                  </a:schemeClr>
                </a:solidFill>
              </a:rPr>
              <a:t>Wor</a:t>
            </a:r>
            <a:r>
              <a:rPr lang="en-US" sz="3600" b="1" dirty="0" err="1" smtClean="0">
                <a:solidFill>
                  <a:schemeClr val="accent2">
                    <a:lumMod val="75000"/>
                  </a:schemeClr>
                </a:solidFill>
              </a:rPr>
              <a:t>cap</a:t>
            </a:r>
            <a:r>
              <a:rPr lang="en-US" dirty="0" smtClean="0"/>
              <a:t> system is about tracking the working hours of an employee with their work details of what they have done in the particular date and time and verified it by image through screenshots. Screenshots is being done every 10 minutes and send it to the server/admin page (Website).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200"/>
            <a:ext cx="9144000" cy="5226164"/>
          </a:xfrm>
          <a:prstGeom prst="rect">
            <a:avLst/>
          </a:prstGeom>
        </p:spPr>
      </p:pic>
    </p:spTree>
    <p:extLst>
      <p:ext uri="{BB962C8B-B14F-4D97-AF65-F5344CB8AC3E}">
        <p14:creationId xmlns:p14="http://schemas.microsoft.com/office/powerpoint/2010/main" val="21929284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bg/>
                                          </p:spTgt>
                                        </p:tgtEl>
                                        <p:attrNameLst>
                                          <p:attrName>style.visibility</p:attrName>
                                        </p:attrNameLst>
                                      </p:cBhvr>
                                      <p:to>
                                        <p:strVal val="visible"/>
                                      </p:to>
                                    </p:set>
                                    <p:animEffect transition="in" filter="barn(inVertical)">
                                      <p:cBhvr>
                                        <p:cTn id="13" dur="500"/>
                                        <p:tgtEl>
                                          <p:spTgt spid="3">
                                            <p:bg/>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barn(inVertical)">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ircle(in)">
                                      <p:cBhvr>
                                        <p:cTn id="2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Work Details</a:t>
            </a:r>
            <a:endParaRPr lang="en-US" dirty="0"/>
          </a:p>
        </p:txBody>
      </p:sp>
      <p:sp>
        <p:nvSpPr>
          <p:cNvPr id="3" name="Content Placeholder 2"/>
          <p:cNvSpPr>
            <a:spLocks noGrp="1"/>
          </p:cNvSpPr>
          <p:nvPr>
            <p:ph idx="1"/>
          </p:nvPr>
        </p:nvSpPr>
        <p:spPr>
          <a:ln>
            <a:noFill/>
          </a:ln>
          <a:effectLst>
            <a:outerShdw blurRad="50800" dist="38100" dir="13500000" algn="br"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1">
            <a:schemeClr val="lt1"/>
          </a:fillRef>
          <a:effectRef idx="0">
            <a:schemeClr val="accent1"/>
          </a:effectRef>
          <a:fontRef idx="minor">
            <a:schemeClr val="dk1"/>
          </a:fontRef>
        </p:style>
        <p:txBody>
          <a:bodyPr/>
          <a:lstStyle/>
          <a:p>
            <a:r>
              <a:rPr lang="en-US" sz="3600" b="1" dirty="0" err="1" smtClean="0">
                <a:solidFill>
                  <a:schemeClr val="accent3">
                    <a:lumMod val="75000"/>
                  </a:schemeClr>
                </a:solidFill>
              </a:rPr>
              <a:t>Wor</a:t>
            </a:r>
            <a:r>
              <a:rPr lang="en-US" sz="3600" b="1" dirty="0" err="1" smtClean="0">
                <a:solidFill>
                  <a:schemeClr val="accent2">
                    <a:lumMod val="75000"/>
                  </a:schemeClr>
                </a:solidFill>
              </a:rPr>
              <a:t>cap</a:t>
            </a:r>
            <a:r>
              <a:rPr lang="en-US" dirty="0" smtClean="0"/>
              <a:t> system tracks everything. It identify the number of mouse and keyboard click each minute by the users/employee. It also determine what are the applications are being opened/used each minute.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3295"/>
            <a:ext cx="9144000" cy="5471410"/>
          </a:xfrm>
          <a:prstGeom prst="rect">
            <a:avLst/>
          </a:prstGeom>
        </p:spPr>
      </p:pic>
    </p:spTree>
    <p:extLst>
      <p:ext uri="{BB962C8B-B14F-4D97-AF65-F5344CB8AC3E}">
        <p14:creationId xmlns:p14="http://schemas.microsoft.com/office/powerpoint/2010/main" val="201666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fade">
                                      <p:cBhvr>
                                        <p:cTn id="12" dur="1000"/>
                                        <p:tgtEl>
                                          <p:spTgt spid="3">
                                            <p:bg/>
                                          </p:spTgt>
                                        </p:tgtEl>
                                      </p:cBhvr>
                                    </p:animEffect>
                                    <p:anim calcmode="lin" valueType="num">
                                      <p:cBhvr>
                                        <p:cTn id="13" dur="1000" fill="hold"/>
                                        <p:tgtEl>
                                          <p:spTgt spid="3">
                                            <p:bg/>
                                          </p:spTgt>
                                        </p:tgtEl>
                                        <p:attrNameLst>
                                          <p:attrName>ppt_x</p:attrName>
                                        </p:attrNameLst>
                                      </p:cBhvr>
                                      <p:tavLst>
                                        <p:tav tm="0">
                                          <p:val>
                                            <p:strVal val="#ppt_x"/>
                                          </p:val>
                                        </p:tav>
                                        <p:tav tm="100000">
                                          <p:val>
                                            <p:strVal val="#ppt_x"/>
                                          </p:val>
                                        </p:tav>
                                      </p:tavLst>
                                    </p:anim>
                                    <p:anim calcmode="lin" valueType="num">
                                      <p:cBhvr>
                                        <p:cTn id="14" dur="1000" fill="hold"/>
                                        <p:tgtEl>
                                          <p:spTgt spid="3">
                                            <p:bg/>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Projects and Users</a:t>
            </a:r>
            <a:endParaRPr lang="en-US" dirty="0">
              <a:solidFill>
                <a:srgbClr val="0070C0"/>
              </a:solidFill>
            </a:endParaRPr>
          </a:p>
        </p:txBody>
      </p:sp>
      <p:sp>
        <p:nvSpPr>
          <p:cNvPr id="3" name="Content Placeholder 2"/>
          <p:cNvSpPr>
            <a:spLocks noGrp="1"/>
          </p:cNvSpPr>
          <p:nvPr>
            <p:ph idx="1"/>
          </p:nvPr>
        </p:nvSpPr>
        <p:spPr/>
        <p:txBody>
          <a:bodyPr/>
          <a:lstStyle/>
          <a:p>
            <a:r>
              <a:rPr lang="en-US" sz="3600" b="1" dirty="0" err="1" smtClean="0">
                <a:solidFill>
                  <a:schemeClr val="accent3">
                    <a:lumMod val="75000"/>
                  </a:schemeClr>
                </a:solidFill>
              </a:rPr>
              <a:t>Wor</a:t>
            </a:r>
            <a:r>
              <a:rPr lang="en-US" sz="3600" b="1" dirty="0" err="1" smtClean="0">
                <a:solidFill>
                  <a:schemeClr val="accent2">
                    <a:lumMod val="75000"/>
                  </a:schemeClr>
                </a:solidFill>
              </a:rPr>
              <a:t>cap</a:t>
            </a:r>
            <a:r>
              <a:rPr lang="en-US" dirty="0" smtClean="0"/>
              <a:t> </a:t>
            </a:r>
            <a:r>
              <a:rPr lang="en-US" dirty="0" smtClean="0">
                <a:solidFill>
                  <a:schemeClr val="tx1">
                    <a:lumMod val="85000"/>
                    <a:lumOff val="15000"/>
                  </a:schemeClr>
                </a:solidFill>
              </a:rPr>
              <a:t>system allows admin to manage projects and users. Managing users is about assigning employee to a particular project and given a task to be done. Managing projects include the name of the project, description, task, users belong to the particular project and more….</a:t>
            </a:r>
            <a:endParaRPr lang="en-US" dirty="0">
              <a:solidFill>
                <a:schemeClr val="tx1">
                  <a:lumMod val="85000"/>
                  <a:lumOff val="15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7" y="1219200"/>
            <a:ext cx="9144000" cy="4719938"/>
          </a:xfrm>
          <a:prstGeom prst="rect">
            <a:avLst/>
          </a:prstGeom>
        </p:spPr>
      </p:pic>
    </p:spTree>
    <p:extLst>
      <p:ext uri="{BB962C8B-B14F-4D97-AF65-F5344CB8AC3E}">
        <p14:creationId xmlns:p14="http://schemas.microsoft.com/office/powerpoint/2010/main" val="289638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and Permission Control</a:t>
            </a:r>
            <a:endParaRPr lang="en-US" dirty="0"/>
          </a:p>
        </p:txBody>
      </p:sp>
      <p:sp>
        <p:nvSpPr>
          <p:cNvPr id="3" name="Content Placeholder 2"/>
          <p:cNvSpPr>
            <a:spLocks noGrp="1"/>
          </p:cNvSpPr>
          <p:nvPr>
            <p:ph idx="1"/>
          </p:nvPr>
        </p:nvSpPr>
        <p:spPr/>
        <p:txBody>
          <a:bodyPr>
            <a:normAutofit fontScale="92500"/>
          </a:bodyPr>
          <a:lstStyle/>
          <a:p>
            <a:r>
              <a:rPr lang="en-US" sz="3600" b="1" dirty="0" err="1" smtClean="0">
                <a:solidFill>
                  <a:srgbClr val="0070C0"/>
                </a:solidFill>
              </a:rPr>
              <a:t>Wor</a:t>
            </a:r>
            <a:r>
              <a:rPr lang="en-US" sz="3600" b="1" dirty="0" err="1" smtClean="0">
                <a:solidFill>
                  <a:schemeClr val="accent2">
                    <a:lumMod val="75000"/>
                  </a:schemeClr>
                </a:solidFill>
              </a:rPr>
              <a:t>cap</a:t>
            </a:r>
            <a:r>
              <a:rPr lang="en-US" dirty="0" smtClean="0"/>
              <a:t> system also allows admin(Owner of the project) user to set the permission level of each member users in viewing other’s screenshots and work details (Allow or Not Allowed).</a:t>
            </a:r>
          </a:p>
          <a:p>
            <a:r>
              <a:rPr lang="en-US" b="1" dirty="0" err="1" smtClean="0">
                <a:solidFill>
                  <a:schemeClr val="accent3">
                    <a:lumMod val="75000"/>
                  </a:schemeClr>
                </a:solidFill>
              </a:rPr>
              <a:t>Wor</a:t>
            </a:r>
            <a:r>
              <a:rPr lang="en-US" b="1" dirty="0" err="1" smtClean="0">
                <a:solidFill>
                  <a:schemeClr val="accent2">
                    <a:lumMod val="75000"/>
                  </a:schemeClr>
                </a:solidFill>
              </a:rPr>
              <a:t>cap</a:t>
            </a:r>
            <a:r>
              <a:rPr lang="en-US" b="1" dirty="0" smtClean="0">
                <a:solidFill>
                  <a:schemeClr val="accent2">
                    <a:lumMod val="75000"/>
                  </a:schemeClr>
                </a:solidFill>
              </a:rPr>
              <a:t> </a:t>
            </a:r>
            <a:r>
              <a:rPr lang="en-US" dirty="0" smtClean="0"/>
              <a:t>also allows admin users to set the role of every users/participants in the project:</a:t>
            </a:r>
          </a:p>
          <a:p>
            <a:pPr lvl="1"/>
            <a:r>
              <a:rPr lang="en-US" dirty="0" smtClean="0"/>
              <a:t>Member</a:t>
            </a:r>
          </a:p>
          <a:p>
            <a:pPr lvl="1"/>
            <a:r>
              <a:rPr lang="en-US" dirty="0" smtClean="0"/>
              <a:t>Manager</a:t>
            </a:r>
          </a:p>
          <a:p>
            <a:pPr lvl="1"/>
            <a:r>
              <a:rPr lang="en-US" dirty="0" smtClean="0"/>
              <a:t>Observer</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5477"/>
            <a:ext cx="9144000" cy="4887045"/>
          </a:xfrm>
          <a:prstGeom prst="rect">
            <a:avLst/>
          </a:prstGeom>
        </p:spPr>
      </p:pic>
    </p:spTree>
    <p:extLst>
      <p:ext uri="{BB962C8B-B14F-4D97-AF65-F5344CB8AC3E}">
        <p14:creationId xmlns:p14="http://schemas.microsoft.com/office/powerpoint/2010/main" val="2459680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2" end="2"/>
                                            </p:txEl>
                                          </p:spTgt>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p:cTn id="2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8"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9"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0" dur="1000"/>
                                        <p:tgtEl>
                                          <p:spTgt spid="3">
                                            <p:txEl>
                                              <p:pRg st="3" end="3"/>
                                            </p:txEl>
                                          </p:spTgt>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p:cTn id="33"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4"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5"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6" dur="10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down)">
                                      <p:cBhvr>
                                        <p:cTn id="41" dur="580">
                                          <p:stCondLst>
                                            <p:cond delay="0"/>
                                          </p:stCondLst>
                                        </p:cTn>
                                        <p:tgtEl>
                                          <p:spTgt spid="4"/>
                                        </p:tgtEl>
                                      </p:cBhvr>
                                    </p:animEffect>
                                    <p:anim calcmode="lin" valueType="num">
                                      <p:cBhvr>
                                        <p:cTn id="42"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7" dur="26">
                                          <p:stCondLst>
                                            <p:cond delay="650"/>
                                          </p:stCondLst>
                                        </p:cTn>
                                        <p:tgtEl>
                                          <p:spTgt spid="4"/>
                                        </p:tgtEl>
                                      </p:cBhvr>
                                      <p:to x="100000" y="60000"/>
                                    </p:animScale>
                                    <p:animScale>
                                      <p:cBhvr>
                                        <p:cTn id="48" dur="166" decel="50000">
                                          <p:stCondLst>
                                            <p:cond delay="676"/>
                                          </p:stCondLst>
                                        </p:cTn>
                                        <p:tgtEl>
                                          <p:spTgt spid="4"/>
                                        </p:tgtEl>
                                      </p:cBhvr>
                                      <p:to x="100000" y="100000"/>
                                    </p:animScale>
                                    <p:animScale>
                                      <p:cBhvr>
                                        <p:cTn id="49" dur="26">
                                          <p:stCondLst>
                                            <p:cond delay="1312"/>
                                          </p:stCondLst>
                                        </p:cTn>
                                        <p:tgtEl>
                                          <p:spTgt spid="4"/>
                                        </p:tgtEl>
                                      </p:cBhvr>
                                      <p:to x="100000" y="80000"/>
                                    </p:animScale>
                                    <p:animScale>
                                      <p:cBhvr>
                                        <p:cTn id="50" dur="166" decel="50000">
                                          <p:stCondLst>
                                            <p:cond delay="1338"/>
                                          </p:stCondLst>
                                        </p:cTn>
                                        <p:tgtEl>
                                          <p:spTgt spid="4"/>
                                        </p:tgtEl>
                                      </p:cBhvr>
                                      <p:to x="100000" y="100000"/>
                                    </p:animScale>
                                    <p:animScale>
                                      <p:cBhvr>
                                        <p:cTn id="51" dur="26">
                                          <p:stCondLst>
                                            <p:cond delay="1642"/>
                                          </p:stCondLst>
                                        </p:cTn>
                                        <p:tgtEl>
                                          <p:spTgt spid="4"/>
                                        </p:tgtEl>
                                      </p:cBhvr>
                                      <p:to x="100000" y="90000"/>
                                    </p:animScale>
                                    <p:animScale>
                                      <p:cBhvr>
                                        <p:cTn id="52" dur="166" decel="50000">
                                          <p:stCondLst>
                                            <p:cond delay="1668"/>
                                          </p:stCondLst>
                                        </p:cTn>
                                        <p:tgtEl>
                                          <p:spTgt spid="4"/>
                                        </p:tgtEl>
                                      </p:cBhvr>
                                      <p:to x="100000" y="100000"/>
                                    </p:animScale>
                                    <p:animScale>
                                      <p:cBhvr>
                                        <p:cTn id="53" dur="26">
                                          <p:stCondLst>
                                            <p:cond delay="1808"/>
                                          </p:stCondLst>
                                        </p:cTn>
                                        <p:tgtEl>
                                          <p:spTgt spid="4"/>
                                        </p:tgtEl>
                                      </p:cBhvr>
                                      <p:to x="100000" y="95000"/>
                                    </p:animScale>
                                    <p:animScale>
                                      <p:cBhvr>
                                        <p:cTn id="54"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3000"/>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Individualized User Setting</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Every users in this system can set the behavior of </a:t>
            </a:r>
            <a:r>
              <a:rPr lang="en-US" sz="3600" b="1" dirty="0" err="1" smtClean="0">
                <a:solidFill>
                  <a:schemeClr val="accent3">
                    <a:lumMod val="75000"/>
                  </a:schemeClr>
                </a:solidFill>
              </a:rPr>
              <a:t>Wor</a:t>
            </a:r>
            <a:r>
              <a:rPr lang="en-US" sz="3600" b="1" dirty="0" err="1" smtClean="0">
                <a:solidFill>
                  <a:schemeClr val="accent2">
                    <a:lumMod val="75000"/>
                  </a:schemeClr>
                </a:solidFill>
              </a:rPr>
              <a:t>cap</a:t>
            </a:r>
            <a:r>
              <a:rPr lang="en-US" dirty="0" smtClean="0"/>
              <a:t> </a:t>
            </a:r>
            <a:r>
              <a:rPr lang="en-US" dirty="0" smtClean="0">
                <a:solidFill>
                  <a:schemeClr val="bg1"/>
                </a:solidFill>
              </a:rPr>
              <a:t>system when tracking time so that it can best suite the user’s work style and your organizational policy.</a:t>
            </a:r>
            <a:endParaRPr lang="en-US"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4369"/>
            <a:ext cx="9144000" cy="6429261"/>
          </a:xfrm>
          <a:prstGeom prst="rect">
            <a:avLst/>
          </a:prstGeom>
        </p:spPr>
      </p:pic>
    </p:spTree>
    <p:extLst>
      <p:ext uri="{BB962C8B-B14F-4D97-AF65-F5344CB8AC3E}">
        <p14:creationId xmlns:p14="http://schemas.microsoft.com/office/powerpoint/2010/main" val="21785692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dirty="0" smtClean="0"/>
              <a:t>Features (cont..)</a:t>
            </a:r>
            <a:endParaRPr lang="en-US" dirty="0"/>
          </a:p>
        </p:txBody>
      </p:sp>
      <p:sp>
        <p:nvSpPr>
          <p:cNvPr id="3" name="Content Placeholder 2"/>
          <p:cNvSpPr>
            <a:spLocks noGrp="1"/>
          </p:cNvSpPr>
          <p:nvPr>
            <p:ph idx="1"/>
          </p:nvPr>
        </p:nvSpPr>
        <p:spPr>
          <a:effectLst>
            <a:glow rad="63500">
              <a:schemeClr val="accent5">
                <a:satMod val="175000"/>
                <a:alpha val="40000"/>
              </a:schemeClr>
            </a:glow>
            <a:outerShdw blurRad="50800" dist="38100" dir="16200000" rotWithShape="0">
              <a:prstClr val="black">
                <a:alpha val="40000"/>
              </a:prstClr>
            </a:outerShdw>
            <a:reflection blurRad="6350" stA="52000" endA="300" endPos="35000" dir="5400000" sy="-100000" algn="bl" rotWithShape="0"/>
            <a:softEdge rad="63500"/>
          </a:effectLst>
        </p:spPr>
        <p:style>
          <a:lnRef idx="3">
            <a:schemeClr val="lt1"/>
          </a:lnRef>
          <a:fillRef idx="1">
            <a:schemeClr val="accent2"/>
          </a:fillRef>
          <a:effectRef idx="1">
            <a:schemeClr val="accent2"/>
          </a:effectRef>
          <a:fontRef idx="minor">
            <a:schemeClr val="lt1"/>
          </a:fontRef>
        </p:style>
        <p:txBody>
          <a:bodyPr/>
          <a:lstStyle/>
          <a:p>
            <a:r>
              <a:rPr lang="en-US" dirty="0" smtClean="0"/>
              <a:t>Client</a:t>
            </a:r>
          </a:p>
          <a:p>
            <a:pPr lvl="1"/>
            <a:r>
              <a:rPr lang="en-US" dirty="0" smtClean="0"/>
              <a:t>Light Weight Client</a:t>
            </a:r>
          </a:p>
          <a:p>
            <a:pPr lvl="1"/>
            <a:r>
              <a:rPr lang="en-US" dirty="0" smtClean="0"/>
              <a:t>Friendly Notification</a:t>
            </a:r>
          </a:p>
          <a:p>
            <a:pPr lvl="1"/>
            <a:r>
              <a:rPr lang="en-US" dirty="0" smtClean="0"/>
              <a:t>Flexible Configuration</a:t>
            </a:r>
          </a:p>
          <a:p>
            <a:pPr lvl="1"/>
            <a:r>
              <a:rPr lang="en-US" dirty="0" smtClean="0"/>
              <a:t>Connection Resilience</a:t>
            </a:r>
          </a:p>
        </p:txBody>
      </p:sp>
    </p:spTree>
    <p:extLst>
      <p:ext uri="{BB962C8B-B14F-4D97-AF65-F5344CB8AC3E}">
        <p14:creationId xmlns:p14="http://schemas.microsoft.com/office/powerpoint/2010/main" val="17839751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3">
                                            <p:bg/>
                                          </p:spTgt>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3">
                                            <p:txEl>
                                              <p:pRg st="0" end="0"/>
                                            </p:txEl>
                                          </p:spTgt>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3">
                                            <p:txEl>
                                              <p:pRg st="1" end="1"/>
                                            </p:txEl>
                                          </p:spTgt>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3">
                                            <p:txEl>
                                              <p:pRg st="2" end="2"/>
                                            </p:txEl>
                                          </p:spTgt>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3">
                                            <p:txEl>
                                              <p:pRg st="3" end="3"/>
                                            </p:txEl>
                                          </p:spTgt>
                                        </p:tgtEl>
                                        <p:attrNameLst>
                                          <p:attrName>r</p:attrName>
                                        </p:attrNameLst>
                                      </p:cBhvr>
                                    </p:animRot>
                                  </p:childTnLst>
                                </p:cTn>
                              </p:par>
                              <p:par>
                                <p:cTn id="15" presetID="8" presetClass="emph" presetSubtype="0" fill="hold" grpId="0" nodeType="withEffect">
                                  <p:stCondLst>
                                    <p:cond delay="0"/>
                                  </p:stCondLst>
                                  <p:childTnLst>
                                    <p:animRot by="21600000">
                                      <p:cBhvr>
                                        <p:cTn id="16" dur="2000" fill="hold"/>
                                        <p:tgtEl>
                                          <p:spTgt spid="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 Weight Client</a:t>
            </a:r>
            <a:endParaRPr lang="en-US" dirty="0"/>
          </a:p>
        </p:txBody>
      </p:sp>
      <p:sp>
        <p:nvSpPr>
          <p:cNvPr id="3" name="Content Placeholder 2"/>
          <p:cNvSpPr>
            <a:spLocks noGrp="1"/>
          </p:cNvSpPr>
          <p:nvPr>
            <p:ph idx="1"/>
          </p:nvPr>
        </p:nvSpPr>
        <p:spPr/>
        <p:txBody>
          <a:bodyPr/>
          <a:lstStyle/>
          <a:p>
            <a:r>
              <a:rPr lang="en-US" sz="3600" b="1" dirty="0" err="1" smtClean="0">
                <a:solidFill>
                  <a:srgbClr val="0070C0"/>
                </a:solidFill>
              </a:rPr>
              <a:t>Wor</a:t>
            </a:r>
            <a:r>
              <a:rPr lang="en-US" sz="3600" b="1" dirty="0" err="1" smtClean="0">
                <a:solidFill>
                  <a:schemeClr val="accent6">
                    <a:lumMod val="75000"/>
                  </a:schemeClr>
                </a:solidFill>
              </a:rPr>
              <a:t>cap</a:t>
            </a:r>
            <a:r>
              <a:rPr lang="en-US" dirty="0" smtClean="0"/>
              <a:t> system has a desktop application which we called client. It can run silently in the background(System </a:t>
            </a:r>
            <a:r>
              <a:rPr lang="en-US" dirty="0"/>
              <a:t>T</a:t>
            </a:r>
            <a:r>
              <a:rPr lang="en-US" dirty="0" smtClean="0"/>
              <a:t>ray) and it’s icon can be located in your task bar. This will not give a big task to your computer. It will be more easier for your computer to run faster.</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4419600"/>
            <a:ext cx="4572000" cy="2047771"/>
          </a:xfrm>
          <a:prstGeom prst="rect">
            <a:avLst/>
          </a:prstGeom>
        </p:spPr>
      </p:pic>
    </p:spTree>
    <p:extLst>
      <p:ext uri="{BB962C8B-B14F-4D97-AF65-F5344CB8AC3E}">
        <p14:creationId xmlns:p14="http://schemas.microsoft.com/office/powerpoint/2010/main" val="30305479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1_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495</TotalTime>
  <Words>834</Words>
  <Application>Microsoft Office PowerPoint</Application>
  <PresentationFormat>On-screen Show (4:3)</PresentationFormat>
  <Paragraphs>62</Paragraphs>
  <Slides>20</Slides>
  <Notes>0</Notes>
  <HiddenSlides>0</HiddenSlides>
  <MMClips>0</MMClips>
  <ScaleCrop>false</ScaleCrop>
  <HeadingPairs>
    <vt:vector size="4" baseType="variant">
      <vt:variant>
        <vt:lpstr>Theme</vt:lpstr>
      </vt:variant>
      <vt:variant>
        <vt:i4>3</vt:i4>
      </vt:variant>
      <vt:variant>
        <vt:lpstr>Slide Titles</vt:lpstr>
      </vt:variant>
      <vt:variant>
        <vt:i4>20</vt:i4>
      </vt:variant>
    </vt:vector>
  </HeadingPairs>
  <TitlesOfParts>
    <vt:vector size="23" baseType="lpstr">
      <vt:lpstr>Office Theme</vt:lpstr>
      <vt:lpstr>Austin</vt:lpstr>
      <vt:lpstr>1_Austin</vt:lpstr>
      <vt:lpstr>Worcap System</vt:lpstr>
      <vt:lpstr>Features</vt:lpstr>
      <vt:lpstr>Track Time with Screenshots</vt:lpstr>
      <vt:lpstr>Work Details</vt:lpstr>
      <vt:lpstr>Projects and Users</vt:lpstr>
      <vt:lpstr>Role and Permission Control</vt:lpstr>
      <vt:lpstr>Individualized User Setting</vt:lpstr>
      <vt:lpstr>Features (cont..)</vt:lpstr>
      <vt:lpstr>Light Weight Client</vt:lpstr>
      <vt:lpstr>Friendly Notification</vt:lpstr>
      <vt:lpstr>Flexible Configuration</vt:lpstr>
      <vt:lpstr>Connection Resilience</vt:lpstr>
      <vt:lpstr>Features (cont..)</vt:lpstr>
      <vt:lpstr>Comprehensive Dashboard</vt:lpstr>
      <vt:lpstr>Customized Reports</vt:lpstr>
      <vt:lpstr>Advanced Tools</vt:lpstr>
      <vt:lpstr>Features (cont..)</vt:lpstr>
      <vt:lpstr>User has Full Control!</vt:lpstr>
      <vt:lpstr>Private Mode</vt:lpstr>
      <vt:lpstr>Privacy Filters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Worcap System</dc:title>
  <dc:creator>OJT</dc:creator>
  <cp:lastModifiedBy>OJT</cp:lastModifiedBy>
  <cp:revision>27</cp:revision>
  <dcterms:created xsi:type="dcterms:W3CDTF">2015-11-17T12:22:46Z</dcterms:created>
  <dcterms:modified xsi:type="dcterms:W3CDTF">2015-11-17T21:07:04Z</dcterms:modified>
</cp:coreProperties>
</file>