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7" r:id="rId4"/>
    <p:sldId id="261" r:id="rId5"/>
    <p:sldId id="273" r:id="rId6"/>
    <p:sldId id="271" r:id="rId7"/>
    <p:sldId id="274" r:id="rId8"/>
    <p:sldId id="264" r:id="rId9"/>
    <p:sldId id="259" r:id="rId10"/>
    <p:sldId id="262" r:id="rId11"/>
    <p:sldId id="265" r:id="rId12"/>
    <p:sldId id="266" r:id="rId13"/>
    <p:sldId id="267" r:id="rId14"/>
    <p:sldId id="268" r:id="rId15"/>
    <p:sldId id="269" r:id="rId1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E"/>
    <a:srgbClr val="455362"/>
    <a:srgbClr val="AFD3F3"/>
    <a:srgbClr val="B3DCA8"/>
    <a:srgbClr val="32A505"/>
    <a:srgbClr val="2C8AE0"/>
    <a:srgbClr val="89A2BD"/>
    <a:srgbClr val="FEF9B5"/>
    <a:srgbClr val="ABDB6D"/>
    <a:srgbClr val="F89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sz="2400" b="0" i="0" u="none" strike="noStrike" kern="1200" spc="0" baseline="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  <a:latin typeface="Abadi" panose="020B0604020104020204" pitchFamily="34" charset="0"/>
              </a:rPr>
              <a:t>FAMILIAS INCLUÍDAS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sz="2400" b="0" i="0" u="none" strike="noStrike" kern="1200" spc="0" baseline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2A50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Tratamiento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0-4042-8A30-2EBB9F4C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9946144"/>
        <c:axId val="1819942400"/>
      </c:barChart>
      <c:catAx>
        <c:axId val="181994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2400"/>
        <c:crosses val="autoZero"/>
        <c:auto val="1"/>
        <c:lblAlgn val="ctr"/>
        <c:lblOffset val="100"/>
        <c:noMultiLvlLbl val="0"/>
      </c:catAx>
      <c:valAx>
        <c:axId val="181994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8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4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7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defTabSz="45720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5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4000" kern="1200" dirty="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1.sv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F50C42-3CEE-2019-F10A-D36CB04C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56553"/>
            <a:ext cx="10363200" cy="1754326"/>
          </a:xfrm>
        </p:spPr>
        <p:txBody>
          <a:bodyPr/>
          <a:lstStyle/>
          <a:p>
            <a:r>
              <a:rPr lang="en-US" sz="6000" dirty="0"/>
              <a:t>Cash Transfers and Cognitive Development: treatment effect</a:t>
            </a:r>
            <a:endParaRPr lang="es-ES" sz="6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88E3430-6DC6-9B8F-0BE6-63A3F214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645"/>
            <a:ext cx="9144000" cy="2207683"/>
          </a:xfrm>
        </p:spPr>
        <p:txBody>
          <a:bodyPr>
            <a:normAutofit/>
          </a:bodyPr>
          <a:lstStyle/>
          <a:p>
            <a:r>
              <a:rPr lang="es-ES" dirty="0"/>
              <a:t>Estimar los efectos de un tratamiento para cada individuo mediante modelos de Machine </a:t>
            </a:r>
            <a:r>
              <a:rPr lang="es-ES" dirty="0" err="1"/>
              <a:t>Learning</a:t>
            </a:r>
            <a:r>
              <a:rPr lang="es-ES" dirty="0"/>
              <a:t> para optimizar el éxito del tratamiento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05075AB8-2F22-423F-287A-3A9C242EBB68}"/>
              </a:ext>
            </a:extLst>
          </p:cNvPr>
          <p:cNvSpPr txBox="1">
            <a:spLocks/>
          </p:cNvSpPr>
          <p:nvPr/>
        </p:nvSpPr>
        <p:spPr>
          <a:xfrm>
            <a:off x="609598" y="6586756"/>
            <a:ext cx="3371388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/>
              <a:t>Borrego Burón, José Manuel</a:t>
            </a:r>
          </a:p>
          <a:p>
            <a:pPr algn="l"/>
            <a:r>
              <a:rPr lang="es-ES" sz="1800" dirty="0"/>
              <a:t>Magre i Pont, Jaume</a:t>
            </a:r>
          </a:p>
          <a:p>
            <a:pPr algn="l"/>
            <a:r>
              <a:rPr lang="es-ES" sz="1800" dirty="0"/>
              <a:t>Roura i </a:t>
            </a:r>
            <a:r>
              <a:rPr lang="es-ES" sz="1800" dirty="0" err="1"/>
              <a:t>Cubí</a:t>
            </a:r>
            <a:r>
              <a:rPr lang="es-ES" sz="1800" dirty="0"/>
              <a:t>, Antonino</a:t>
            </a:r>
          </a:p>
          <a:p>
            <a:pPr algn="l"/>
            <a:r>
              <a:rPr lang="es-ES" sz="1800" dirty="0" err="1"/>
              <a:t>Sanginés</a:t>
            </a:r>
            <a:r>
              <a:rPr lang="es-ES" sz="1800" dirty="0"/>
              <a:t>-Uriarte </a:t>
            </a:r>
            <a:r>
              <a:rPr lang="es-ES" sz="1800" dirty="0" err="1"/>
              <a:t>Dooly</a:t>
            </a:r>
            <a:r>
              <a:rPr lang="es-ES" sz="1800" dirty="0"/>
              <a:t>, Joel</a:t>
            </a:r>
          </a:p>
        </p:txBody>
      </p:sp>
    </p:spTree>
    <p:extLst>
      <p:ext uri="{BB962C8B-B14F-4D97-AF65-F5344CB8AC3E}">
        <p14:creationId xmlns:p14="http://schemas.microsoft.com/office/powerpoint/2010/main" val="131980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F296-B4D1-7300-A64B-1BDEE5C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EC1FE-0A3B-994D-BEC5-E2E303A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4177B-0469-F3D3-A0C1-5AF52C9B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118705"/>
            <a:ext cx="8688012" cy="6906589"/>
          </a:xfrm>
          <a:prstGeom prst="rect">
            <a:avLst/>
          </a:prstGeom>
        </p:spPr>
      </p:pic>
      <p:pic>
        <p:nvPicPr>
          <p:cNvPr id="6146" name="Picture 2" descr="Scatterplot LinReg">
            <a:extLst>
              <a:ext uri="{FF2B5EF4-FFF2-40B4-BE49-F238E27FC236}">
                <a16:creationId xmlns:a16="http://schemas.microsoft.com/office/drawing/2014/main" id="{237C3800-E051-1D60-9AA9-ED1AD8D6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grama ITE">
            <a:extLst>
              <a:ext uri="{FF2B5EF4-FFF2-40B4-BE49-F238E27FC236}">
                <a16:creationId xmlns:a16="http://schemas.microsoft.com/office/drawing/2014/main" id="{517E422A-5496-CD39-EBEF-FE35274A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2714625"/>
            <a:ext cx="58769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0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F4E3-35BE-8E02-70A2-907FDCDF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9203-DF26-48B2-572C-ED4AAE30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Decision Tree con todas las variables">
            <a:extLst>
              <a:ext uri="{FF2B5EF4-FFF2-40B4-BE49-F238E27FC236}">
                <a16:creationId xmlns:a16="http://schemas.microsoft.com/office/drawing/2014/main" id="{D87C1E00-E875-84E1-C7BB-28CF1DF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5038"/>
            <a:ext cx="1143952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ecision Tree con las variables individuales">
            <a:extLst>
              <a:ext uri="{FF2B5EF4-FFF2-40B4-BE49-F238E27FC236}">
                <a16:creationId xmlns:a16="http://schemas.microsoft.com/office/drawing/2014/main" id="{50FA9A8E-6BAA-86EA-C745-A9DEF097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4113"/>
            <a:ext cx="12192000" cy="429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9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018C-49E6-BE5B-A79C-C9D30B29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2434-539F-6CF3-336C-FBCBAF76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: esquinas redondeadas 235">
            <a:extLst>
              <a:ext uri="{FF2B5EF4-FFF2-40B4-BE49-F238E27FC236}">
                <a16:creationId xmlns:a16="http://schemas.microsoft.com/office/drawing/2014/main" id="{05E459DF-C7FE-B57B-B1BE-C0A425F549DC}"/>
              </a:ext>
            </a:extLst>
          </p:cNvPr>
          <p:cNvSpPr/>
          <p:nvPr/>
        </p:nvSpPr>
        <p:spPr>
          <a:xfrm>
            <a:off x="6159751" y="4547296"/>
            <a:ext cx="5290258" cy="321747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5" name="Rectángulo 236">
            <a:extLst>
              <a:ext uri="{FF2B5EF4-FFF2-40B4-BE49-F238E27FC236}">
                <a16:creationId xmlns:a16="http://schemas.microsoft.com/office/drawing/2014/main" id="{3503B63A-EACA-A10B-5542-7B41AEECC84E}"/>
              </a:ext>
            </a:extLst>
          </p:cNvPr>
          <p:cNvSpPr/>
          <p:nvPr/>
        </p:nvSpPr>
        <p:spPr>
          <a:xfrm>
            <a:off x="8262617" y="4644386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6" name="Conector recto 239">
            <a:extLst>
              <a:ext uri="{FF2B5EF4-FFF2-40B4-BE49-F238E27FC236}">
                <a16:creationId xmlns:a16="http://schemas.microsoft.com/office/drawing/2014/main" id="{50D1D51E-F877-1972-2FBB-204BA2C1BF4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8585639" y="4971998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240">
            <a:extLst>
              <a:ext uri="{FF2B5EF4-FFF2-40B4-BE49-F238E27FC236}">
                <a16:creationId xmlns:a16="http://schemas.microsoft.com/office/drawing/2014/main" id="{1DD41F7A-306A-F775-2887-6C99CD6B08A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9166919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241">
            <a:extLst>
              <a:ext uri="{FF2B5EF4-FFF2-40B4-BE49-F238E27FC236}">
                <a16:creationId xmlns:a16="http://schemas.microsoft.com/office/drawing/2014/main" id="{0B12B52E-B6D1-7F2C-7DD5-844AFE9463D9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9748202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1049">
            <a:extLst>
              <a:ext uri="{FF2B5EF4-FFF2-40B4-BE49-F238E27FC236}">
                <a16:creationId xmlns:a16="http://schemas.microsoft.com/office/drawing/2014/main" id="{E3A099DB-6F34-310C-FF76-D770D8591AA6}"/>
              </a:ext>
            </a:extLst>
          </p:cNvPr>
          <p:cNvGrpSpPr/>
          <p:nvPr/>
        </p:nvGrpSpPr>
        <p:grpSpPr>
          <a:xfrm>
            <a:off x="7100051" y="5125280"/>
            <a:ext cx="2971175" cy="327612"/>
            <a:chOff x="7282891" y="6673982"/>
            <a:chExt cx="3205361" cy="353434"/>
          </a:xfrm>
        </p:grpSpPr>
        <p:sp>
          <p:nvSpPr>
            <p:cNvPr id="10" name="Rectángulo 237">
              <a:extLst>
                <a:ext uri="{FF2B5EF4-FFF2-40B4-BE49-F238E27FC236}">
                  <a16:creationId xmlns:a16="http://schemas.microsoft.com/office/drawing/2014/main" id="{AE031F07-DD00-8E34-B6E4-DD21F5E330BE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11" name="Rectángulo 272">
              <a:extLst>
                <a:ext uri="{FF2B5EF4-FFF2-40B4-BE49-F238E27FC236}">
                  <a16:creationId xmlns:a16="http://schemas.microsoft.com/office/drawing/2014/main" id="{5712D7F5-0442-7D75-0691-9B813CD5FB7D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2" name="Conector recto 273">
            <a:extLst>
              <a:ext uri="{FF2B5EF4-FFF2-40B4-BE49-F238E27FC236}">
                <a16:creationId xmlns:a16="http://schemas.microsoft.com/office/drawing/2014/main" id="{8103B401-8CC6-0536-E9F4-3C5FDE8BFE5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7423072" y="4971998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274">
            <a:extLst>
              <a:ext uri="{FF2B5EF4-FFF2-40B4-BE49-F238E27FC236}">
                <a16:creationId xmlns:a16="http://schemas.microsoft.com/office/drawing/2014/main" id="{9C1ED60B-2D8C-FAAB-452A-A9F28667E16E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flipH="1">
            <a:off x="6841786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275">
            <a:extLst>
              <a:ext uri="{FF2B5EF4-FFF2-40B4-BE49-F238E27FC236}">
                <a16:creationId xmlns:a16="http://schemas.microsoft.com/office/drawing/2014/main" id="{FCB594BE-DF4B-E3C5-F48B-1CD83AF74D74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7423070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042">
            <a:extLst>
              <a:ext uri="{FF2B5EF4-FFF2-40B4-BE49-F238E27FC236}">
                <a16:creationId xmlns:a16="http://schemas.microsoft.com/office/drawing/2014/main" id="{349F52E8-3E6C-2E43-B41B-898660C70FCF}"/>
              </a:ext>
            </a:extLst>
          </p:cNvPr>
          <p:cNvGrpSpPr/>
          <p:nvPr/>
        </p:nvGrpSpPr>
        <p:grpSpPr>
          <a:xfrm>
            <a:off x="8693239" y="5606174"/>
            <a:ext cx="947360" cy="559395"/>
            <a:chOff x="9241352" y="7200265"/>
            <a:chExt cx="1022030" cy="603486"/>
          </a:xfrm>
        </p:grpSpPr>
        <p:sp>
          <p:nvSpPr>
            <p:cNvPr id="16" name="Rectángulo: esquinas redondeadas 261">
              <a:extLst>
                <a:ext uri="{FF2B5EF4-FFF2-40B4-BE49-F238E27FC236}">
                  <a16:creationId xmlns:a16="http://schemas.microsoft.com/office/drawing/2014/main" id="{BCC6CC57-2B6A-D71B-59E1-8167D56FF3B3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7" name="Grupo 1041">
              <a:extLst>
                <a:ext uri="{FF2B5EF4-FFF2-40B4-BE49-F238E27FC236}">
                  <a16:creationId xmlns:a16="http://schemas.microsoft.com/office/drawing/2014/main" id="{A59BA578-BCCC-4FAF-8397-43F2F701050C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18" name="Forma libre: forma 258">
                <a:extLst>
                  <a:ext uri="{FF2B5EF4-FFF2-40B4-BE49-F238E27FC236}">
                    <a16:creationId xmlns:a16="http://schemas.microsoft.com/office/drawing/2014/main" id="{D38756BF-EA42-902C-CAEC-DF266EB2802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9" name="Forma libre: forma 259">
                <a:extLst>
                  <a:ext uri="{FF2B5EF4-FFF2-40B4-BE49-F238E27FC236}">
                    <a16:creationId xmlns:a16="http://schemas.microsoft.com/office/drawing/2014/main" id="{F9DC84FC-C410-F532-EA7B-DECA934AC3C3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0" name="Forma libre: forma 260">
                <a:extLst>
                  <a:ext uri="{FF2B5EF4-FFF2-40B4-BE49-F238E27FC236}">
                    <a16:creationId xmlns:a16="http://schemas.microsoft.com/office/drawing/2014/main" id="{BA9A6D07-2AFF-A652-9426-82EA259B623D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1" name="Forma libre: forma 291">
                <a:extLst>
                  <a:ext uri="{FF2B5EF4-FFF2-40B4-BE49-F238E27FC236}">
                    <a16:creationId xmlns:a16="http://schemas.microsoft.com/office/drawing/2014/main" id="{2EA68DDC-040E-7E1B-1D8D-32FB18D6CEE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2" name="Forma libre: forma 292">
                <a:extLst>
                  <a:ext uri="{FF2B5EF4-FFF2-40B4-BE49-F238E27FC236}">
                    <a16:creationId xmlns:a16="http://schemas.microsoft.com/office/drawing/2014/main" id="{46A932AC-792C-3ACA-4526-B0E68C1A48A6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3" name="Forma libre: forma 293">
                <a:extLst>
                  <a:ext uri="{FF2B5EF4-FFF2-40B4-BE49-F238E27FC236}">
                    <a16:creationId xmlns:a16="http://schemas.microsoft.com/office/drawing/2014/main" id="{158C3B88-022E-54CB-A8E6-ACA20064F5D1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24" name="Grupo 1039">
            <a:extLst>
              <a:ext uri="{FF2B5EF4-FFF2-40B4-BE49-F238E27FC236}">
                <a16:creationId xmlns:a16="http://schemas.microsoft.com/office/drawing/2014/main" id="{AA096C2D-3B19-5A0B-CC93-B2616DA9168F}"/>
              </a:ext>
            </a:extLst>
          </p:cNvPr>
          <p:cNvGrpSpPr/>
          <p:nvPr/>
        </p:nvGrpSpPr>
        <p:grpSpPr>
          <a:xfrm>
            <a:off x="9855805" y="5606174"/>
            <a:ext cx="947360" cy="559395"/>
            <a:chOff x="10377275" y="7200265"/>
            <a:chExt cx="1022030" cy="603486"/>
          </a:xfrm>
        </p:grpSpPr>
        <p:grpSp>
          <p:nvGrpSpPr>
            <p:cNvPr id="25" name="Grupo 263">
              <a:extLst>
                <a:ext uri="{FF2B5EF4-FFF2-40B4-BE49-F238E27FC236}">
                  <a16:creationId xmlns:a16="http://schemas.microsoft.com/office/drawing/2014/main" id="{5A3C5948-A269-D986-66D8-AAAFFCCAFBBA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27" name="Forma libre: forma 265">
                <a:extLst>
                  <a:ext uri="{FF2B5EF4-FFF2-40B4-BE49-F238E27FC236}">
                    <a16:creationId xmlns:a16="http://schemas.microsoft.com/office/drawing/2014/main" id="{AE8E0D0A-74B3-EB49-974B-0E36BDB795F9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8" name="Forma libre: forma 266">
                <a:extLst>
                  <a:ext uri="{FF2B5EF4-FFF2-40B4-BE49-F238E27FC236}">
                    <a16:creationId xmlns:a16="http://schemas.microsoft.com/office/drawing/2014/main" id="{B325711E-4E49-F233-5677-57134C9C670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9" name="Forma libre: forma 267">
                <a:extLst>
                  <a:ext uri="{FF2B5EF4-FFF2-40B4-BE49-F238E27FC236}">
                    <a16:creationId xmlns:a16="http://schemas.microsoft.com/office/drawing/2014/main" id="{DA05363B-1ED5-5A6D-0033-91C53C0746D1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0" name="Forma libre: forma 268">
                <a:extLst>
                  <a:ext uri="{FF2B5EF4-FFF2-40B4-BE49-F238E27FC236}">
                    <a16:creationId xmlns:a16="http://schemas.microsoft.com/office/drawing/2014/main" id="{E89B237D-A638-B0A0-9021-07A9E653B15F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26" name="Rectángulo: esquinas redondeadas 264">
              <a:extLst>
                <a:ext uri="{FF2B5EF4-FFF2-40B4-BE49-F238E27FC236}">
                  <a16:creationId xmlns:a16="http://schemas.microsoft.com/office/drawing/2014/main" id="{9533ACC5-817A-A540-088A-745CEEFAB7F6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31" name="Grupo 1044">
            <a:extLst>
              <a:ext uri="{FF2B5EF4-FFF2-40B4-BE49-F238E27FC236}">
                <a16:creationId xmlns:a16="http://schemas.microsoft.com/office/drawing/2014/main" id="{D7C5BA2F-0612-E9E6-2BDF-9BA664052141}"/>
              </a:ext>
            </a:extLst>
          </p:cNvPr>
          <p:cNvGrpSpPr/>
          <p:nvPr/>
        </p:nvGrpSpPr>
        <p:grpSpPr>
          <a:xfrm>
            <a:off x="6368107" y="5606174"/>
            <a:ext cx="947360" cy="559395"/>
            <a:chOff x="6493258" y="7200265"/>
            <a:chExt cx="1022030" cy="603486"/>
          </a:xfrm>
        </p:grpSpPr>
        <p:sp>
          <p:nvSpPr>
            <p:cNvPr id="32" name="Rectángulo: esquinas redondeadas 280">
              <a:extLst>
                <a:ext uri="{FF2B5EF4-FFF2-40B4-BE49-F238E27FC236}">
                  <a16:creationId xmlns:a16="http://schemas.microsoft.com/office/drawing/2014/main" id="{C336948B-D913-6701-8ADC-36C7C2D8B659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33" name="Grupo 1043">
              <a:extLst>
                <a:ext uri="{FF2B5EF4-FFF2-40B4-BE49-F238E27FC236}">
                  <a16:creationId xmlns:a16="http://schemas.microsoft.com/office/drawing/2014/main" id="{0540E4A1-AD8B-2A6E-CF09-11D69E350E3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34" name="Forma libre: forma 277">
                <a:extLst>
                  <a:ext uri="{FF2B5EF4-FFF2-40B4-BE49-F238E27FC236}">
                    <a16:creationId xmlns:a16="http://schemas.microsoft.com/office/drawing/2014/main" id="{BE1200C4-E13B-F7DC-1190-69A4505155F9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5" name="Forma libre: forma 278">
                <a:extLst>
                  <a:ext uri="{FF2B5EF4-FFF2-40B4-BE49-F238E27FC236}">
                    <a16:creationId xmlns:a16="http://schemas.microsoft.com/office/drawing/2014/main" id="{3730C88D-AEA2-A2E0-BEB6-24C81787FFAD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6" name="Forma libre: forma 279">
                <a:extLst>
                  <a:ext uri="{FF2B5EF4-FFF2-40B4-BE49-F238E27FC236}">
                    <a16:creationId xmlns:a16="http://schemas.microsoft.com/office/drawing/2014/main" id="{170485DB-60D0-AF93-192D-F912AF0273C1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7" name="Forma libre: forma 289">
                <a:extLst>
                  <a:ext uri="{FF2B5EF4-FFF2-40B4-BE49-F238E27FC236}">
                    <a16:creationId xmlns:a16="http://schemas.microsoft.com/office/drawing/2014/main" id="{44B0060A-C30D-0117-766D-205E63C34711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8" name="Forma libre: forma 290">
                <a:extLst>
                  <a:ext uri="{FF2B5EF4-FFF2-40B4-BE49-F238E27FC236}">
                    <a16:creationId xmlns:a16="http://schemas.microsoft.com/office/drawing/2014/main" id="{54CBD3E9-1AB8-463E-5EFC-E2EF4296819E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39" name="Grupo 1040">
            <a:extLst>
              <a:ext uri="{FF2B5EF4-FFF2-40B4-BE49-F238E27FC236}">
                <a16:creationId xmlns:a16="http://schemas.microsoft.com/office/drawing/2014/main" id="{CB48084B-A475-DAB6-2CE3-28C19BE949EC}"/>
              </a:ext>
            </a:extLst>
          </p:cNvPr>
          <p:cNvGrpSpPr/>
          <p:nvPr/>
        </p:nvGrpSpPr>
        <p:grpSpPr>
          <a:xfrm>
            <a:off x="7530673" y="5606174"/>
            <a:ext cx="947360" cy="559395"/>
            <a:chOff x="7629181" y="7200265"/>
            <a:chExt cx="1022030" cy="603486"/>
          </a:xfrm>
        </p:grpSpPr>
        <p:grpSp>
          <p:nvGrpSpPr>
            <p:cNvPr id="40" name="Grupo 282">
              <a:extLst>
                <a:ext uri="{FF2B5EF4-FFF2-40B4-BE49-F238E27FC236}">
                  <a16:creationId xmlns:a16="http://schemas.microsoft.com/office/drawing/2014/main" id="{57A1BF85-6B41-E374-5461-AD6AB8D79BCD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2" name="Forma libre: forma 284">
                <a:extLst>
                  <a:ext uri="{FF2B5EF4-FFF2-40B4-BE49-F238E27FC236}">
                    <a16:creationId xmlns:a16="http://schemas.microsoft.com/office/drawing/2014/main" id="{54A75060-9EB3-0233-58A5-63CA6CCED742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285">
                <a:extLst>
                  <a:ext uri="{FF2B5EF4-FFF2-40B4-BE49-F238E27FC236}">
                    <a16:creationId xmlns:a16="http://schemas.microsoft.com/office/drawing/2014/main" id="{748A0808-AB35-EFA6-06A4-9989D0B6CA38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286">
                <a:extLst>
                  <a:ext uri="{FF2B5EF4-FFF2-40B4-BE49-F238E27FC236}">
                    <a16:creationId xmlns:a16="http://schemas.microsoft.com/office/drawing/2014/main" id="{F95AD047-1D3B-BBD0-FCB2-5FF70F3AB246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1" name="Rectángulo: esquinas redondeadas 283">
              <a:extLst>
                <a:ext uri="{FF2B5EF4-FFF2-40B4-BE49-F238E27FC236}">
                  <a16:creationId xmlns:a16="http://schemas.microsoft.com/office/drawing/2014/main" id="{A83A1918-DB12-D2AF-E7D4-CF46226A06CE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45" name="Rectángulo 1051">
            <a:extLst>
              <a:ext uri="{FF2B5EF4-FFF2-40B4-BE49-F238E27FC236}">
                <a16:creationId xmlns:a16="http://schemas.microsoft.com/office/drawing/2014/main" id="{D289ADF4-2772-3710-A73A-C740D4B2C374}"/>
              </a:ext>
            </a:extLst>
          </p:cNvPr>
          <p:cNvSpPr/>
          <p:nvPr/>
        </p:nvSpPr>
        <p:spPr>
          <a:xfrm>
            <a:off x="11032121" y="6172009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6" name="CuadroTexto 308">
            <a:extLst>
              <a:ext uri="{FF2B5EF4-FFF2-40B4-BE49-F238E27FC236}">
                <a16:creationId xmlns:a16="http://schemas.microsoft.com/office/drawing/2014/main" id="{848DB1A1-47D4-60F0-7975-CC9CC90DC235}"/>
              </a:ext>
            </a:extLst>
          </p:cNvPr>
          <p:cNvSpPr txBox="1"/>
          <p:nvPr/>
        </p:nvSpPr>
        <p:spPr>
          <a:xfrm>
            <a:off x="10718421" y="5923072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47" name="Rectángulo 1053">
            <a:extLst>
              <a:ext uri="{FF2B5EF4-FFF2-40B4-BE49-F238E27FC236}">
                <a16:creationId xmlns:a16="http://schemas.microsoft.com/office/drawing/2014/main" id="{829B4E87-9C49-BAE8-905C-C5DD2184591D}"/>
              </a:ext>
            </a:extLst>
          </p:cNvPr>
          <p:cNvSpPr/>
          <p:nvPr/>
        </p:nvSpPr>
        <p:spPr>
          <a:xfrm>
            <a:off x="6423538" y="6347073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8" name="Rectángulo 310">
            <a:extLst>
              <a:ext uri="{FF2B5EF4-FFF2-40B4-BE49-F238E27FC236}">
                <a16:creationId xmlns:a16="http://schemas.microsoft.com/office/drawing/2014/main" id="{85311B03-F116-B23F-661E-59F56C77A9B5}"/>
              </a:ext>
            </a:extLst>
          </p:cNvPr>
          <p:cNvSpPr/>
          <p:nvPr/>
        </p:nvSpPr>
        <p:spPr>
          <a:xfrm>
            <a:off x="7586105" y="6347073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9" name="Rectángulo 311">
            <a:extLst>
              <a:ext uri="{FF2B5EF4-FFF2-40B4-BE49-F238E27FC236}">
                <a16:creationId xmlns:a16="http://schemas.microsoft.com/office/drawing/2014/main" id="{05EAB617-D000-40A4-3E06-D13683304FA5}"/>
              </a:ext>
            </a:extLst>
          </p:cNvPr>
          <p:cNvSpPr/>
          <p:nvPr/>
        </p:nvSpPr>
        <p:spPr>
          <a:xfrm>
            <a:off x="8748671" y="6347073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0" name="Rectángulo 312">
            <a:extLst>
              <a:ext uri="{FF2B5EF4-FFF2-40B4-BE49-F238E27FC236}">
                <a16:creationId xmlns:a16="http://schemas.microsoft.com/office/drawing/2014/main" id="{AC98F2BE-A29C-633C-FF08-6B8E5B0C562C}"/>
              </a:ext>
            </a:extLst>
          </p:cNvPr>
          <p:cNvSpPr/>
          <p:nvPr/>
        </p:nvSpPr>
        <p:spPr>
          <a:xfrm>
            <a:off x="9911237" y="6347073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1" name="CuadroTexto 313">
            <a:extLst>
              <a:ext uri="{FF2B5EF4-FFF2-40B4-BE49-F238E27FC236}">
                <a16:creationId xmlns:a16="http://schemas.microsoft.com/office/drawing/2014/main" id="{63BFB4AB-831D-4EF3-7C5F-B02EFF4225FB}"/>
              </a:ext>
            </a:extLst>
          </p:cNvPr>
          <p:cNvSpPr txBox="1"/>
          <p:nvPr/>
        </p:nvSpPr>
        <p:spPr>
          <a:xfrm>
            <a:off x="6482843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2" name="CuadroTexto 316">
            <a:extLst>
              <a:ext uri="{FF2B5EF4-FFF2-40B4-BE49-F238E27FC236}">
                <a16:creationId xmlns:a16="http://schemas.microsoft.com/office/drawing/2014/main" id="{2855DCBA-4F0E-FDFC-E224-449E4319D06D}"/>
              </a:ext>
            </a:extLst>
          </p:cNvPr>
          <p:cNvSpPr txBox="1"/>
          <p:nvPr/>
        </p:nvSpPr>
        <p:spPr>
          <a:xfrm>
            <a:off x="7645409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3" name="CuadroTexto 317">
            <a:extLst>
              <a:ext uri="{FF2B5EF4-FFF2-40B4-BE49-F238E27FC236}">
                <a16:creationId xmlns:a16="http://schemas.microsoft.com/office/drawing/2014/main" id="{1D0909C8-47EC-0715-7B31-F65A0B55BF9A}"/>
              </a:ext>
            </a:extLst>
          </p:cNvPr>
          <p:cNvSpPr txBox="1"/>
          <p:nvPr/>
        </p:nvSpPr>
        <p:spPr>
          <a:xfrm>
            <a:off x="8807975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4" name="CuadroTexto 318">
            <a:extLst>
              <a:ext uri="{FF2B5EF4-FFF2-40B4-BE49-F238E27FC236}">
                <a16:creationId xmlns:a16="http://schemas.microsoft.com/office/drawing/2014/main" id="{127CBB1F-D3E5-FE39-C951-B4D33AB085AB}"/>
              </a:ext>
            </a:extLst>
          </p:cNvPr>
          <p:cNvSpPr txBox="1"/>
          <p:nvPr/>
        </p:nvSpPr>
        <p:spPr>
          <a:xfrm>
            <a:off x="9970541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grpSp>
        <p:nvGrpSpPr>
          <p:cNvPr id="55" name="Grupo 230">
            <a:extLst>
              <a:ext uri="{FF2B5EF4-FFF2-40B4-BE49-F238E27FC236}">
                <a16:creationId xmlns:a16="http://schemas.microsoft.com/office/drawing/2014/main" id="{11C6E67F-B5F0-98AB-21B5-911076E532D6}"/>
              </a:ext>
            </a:extLst>
          </p:cNvPr>
          <p:cNvGrpSpPr/>
          <p:nvPr/>
        </p:nvGrpSpPr>
        <p:grpSpPr>
          <a:xfrm>
            <a:off x="7569192" y="7364040"/>
            <a:ext cx="2486386" cy="349006"/>
            <a:chOff x="7786134" y="8217228"/>
            <a:chExt cx="2682363" cy="376515"/>
          </a:xfrm>
        </p:grpSpPr>
        <p:sp>
          <p:nvSpPr>
            <p:cNvPr id="56" name="CuadroTexto 319">
              <a:extLst>
                <a:ext uri="{FF2B5EF4-FFF2-40B4-BE49-F238E27FC236}">
                  <a16:creationId xmlns:a16="http://schemas.microsoft.com/office/drawing/2014/main" id="{820E0011-5845-BADB-0C72-EB2B1A713829}"/>
                </a:ext>
              </a:extLst>
            </p:cNvPr>
            <p:cNvSpPr txBox="1"/>
            <p:nvPr/>
          </p:nvSpPr>
          <p:spPr>
            <a:xfrm>
              <a:off x="7786134" y="8217228"/>
              <a:ext cx="2682363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¿CATE = ITE ?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7" name="Conector recto 320">
              <a:extLst>
                <a:ext uri="{FF2B5EF4-FFF2-40B4-BE49-F238E27FC236}">
                  <a16:creationId xmlns:a16="http://schemas.microsoft.com/office/drawing/2014/main" id="{CC81F72E-9E24-C259-3EAA-F836DF0FA9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47" y="8272433"/>
              <a:ext cx="266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Gráfico 324" descr="Engranajes con relleno sólido">
            <a:extLst>
              <a:ext uri="{FF2B5EF4-FFF2-40B4-BE49-F238E27FC236}">
                <a16:creationId xmlns:a16="http://schemas.microsoft.com/office/drawing/2014/main" id="{13D62E07-4A99-E11C-A59B-74DA8E04E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00000">
            <a:off x="11120967" y="5853630"/>
            <a:ext cx="239742" cy="239742"/>
          </a:xfrm>
          <a:prstGeom prst="rect">
            <a:avLst/>
          </a:prstGeom>
        </p:spPr>
      </p:pic>
      <p:sp>
        <p:nvSpPr>
          <p:cNvPr id="59" name="Elipse 346">
            <a:extLst>
              <a:ext uri="{FF2B5EF4-FFF2-40B4-BE49-F238E27FC236}">
                <a16:creationId xmlns:a16="http://schemas.microsoft.com/office/drawing/2014/main" id="{2CB0B09B-5414-6E7D-28D0-04CCF1AA4AC2}"/>
              </a:ext>
            </a:extLst>
          </p:cNvPr>
          <p:cNvSpPr/>
          <p:nvPr/>
        </p:nvSpPr>
        <p:spPr>
          <a:xfrm>
            <a:off x="11119406" y="4571657"/>
            <a:ext cx="301167" cy="301167"/>
          </a:xfrm>
          <a:prstGeom prst="ellipse">
            <a:avLst/>
          </a:prstGeom>
          <a:solidFill>
            <a:srgbClr val="3944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668" b="1" dirty="0">
                <a:latin typeface="Abadi" panose="020B0604020104020204" pitchFamily="34" charset="0"/>
              </a:rPr>
              <a:t>B</a:t>
            </a:r>
          </a:p>
        </p:txBody>
      </p:sp>
      <p:sp>
        <p:nvSpPr>
          <p:cNvPr id="60" name="CuadroTexto 188">
            <a:extLst>
              <a:ext uri="{FF2B5EF4-FFF2-40B4-BE49-F238E27FC236}">
                <a16:creationId xmlns:a16="http://schemas.microsoft.com/office/drawing/2014/main" id="{C2379719-5130-293C-60EB-48872072210F}"/>
              </a:ext>
            </a:extLst>
          </p:cNvPr>
          <p:cNvSpPr txBox="1"/>
          <p:nvPr/>
        </p:nvSpPr>
        <p:spPr>
          <a:xfrm>
            <a:off x="7746093" y="7034270"/>
            <a:ext cx="248638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 = </a:t>
            </a:r>
            <a:r>
              <a:rPr lang="es-ES" sz="1668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61" name="Conector recto 189">
            <a:extLst>
              <a:ext uri="{FF2B5EF4-FFF2-40B4-BE49-F238E27FC236}">
                <a16:creationId xmlns:a16="http://schemas.microsoft.com/office/drawing/2014/main" id="{D05FAF7A-04A3-F724-9249-1A1E2933C176}"/>
              </a:ext>
            </a:extLst>
          </p:cNvPr>
          <p:cNvCxnSpPr/>
          <p:nvPr/>
        </p:nvCxnSpPr>
        <p:spPr>
          <a:xfrm>
            <a:off x="8587746" y="7091327"/>
            <a:ext cx="58700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190">
            <a:extLst>
              <a:ext uri="{FF2B5EF4-FFF2-40B4-BE49-F238E27FC236}">
                <a16:creationId xmlns:a16="http://schemas.microsoft.com/office/drawing/2014/main" id="{7E624AA5-42AD-0594-BF77-2E8C3C9C5A54}"/>
              </a:ext>
            </a:extLst>
          </p:cNvPr>
          <p:cNvCxnSpPr/>
          <p:nvPr/>
        </p:nvCxnSpPr>
        <p:spPr>
          <a:xfrm>
            <a:off x="9410911" y="7091327"/>
            <a:ext cx="58700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87F5-A834-C398-AB27-121A5E4B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0A27-01DA-FE15-53D0-72323A27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38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EF1-3D90-6913-E9C1-32B42A24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F4D1-E19B-F69C-FCED-0F0CBB9D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2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FCE1-D362-F821-0DE2-F8A9FBF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2D5-BC0D-3BCD-EB7E-48A8389A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98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756D-E9B5-0397-688A-ECEFE39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" y="6467625"/>
            <a:ext cx="11523534" cy="2085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BB93-CB82-7455-EFCF-2ED5971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71" y="280233"/>
            <a:ext cx="1721357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DD1CB-62CD-EA42-8300-280AC5D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848" y="280233"/>
            <a:ext cx="879571" cy="587017"/>
          </a:xfrm>
          <a:prstGeom prst="rect">
            <a:avLst/>
          </a:prstGeom>
          <a:solidFill>
            <a:srgbClr val="1965AA"/>
          </a:solidFill>
          <a:ln w="12700">
            <a:solidFill>
              <a:srgbClr val="00206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8C2466-356E-7D03-2019-2402529F59B6}"/>
              </a:ext>
            </a:extLst>
          </p:cNvPr>
          <p:cNvGrpSpPr/>
          <p:nvPr/>
        </p:nvGrpSpPr>
        <p:grpSpPr>
          <a:xfrm>
            <a:off x="6478517" y="2301439"/>
            <a:ext cx="4810806" cy="2984072"/>
            <a:chOff x="5810302" y="5753448"/>
            <a:chExt cx="3322833" cy="2061104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71164CE-C9B5-48C7-B497-FC72D4F118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6941695"/>
                </p:ext>
              </p:extLst>
            </p:nvPr>
          </p:nvGraphicFramePr>
          <p:xfrm>
            <a:off x="5810302" y="5753448"/>
            <a:ext cx="3322833" cy="2061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30B3D6FA-36C9-DDFF-A0B3-798DE64D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58675" y="5804067"/>
              <a:ext cx="318522" cy="318522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01547-BC81-7AE0-BFC9-92506ECD38E0}"/>
              </a:ext>
            </a:extLst>
          </p:cNvPr>
          <p:cNvSpPr/>
          <p:nvPr/>
        </p:nvSpPr>
        <p:spPr>
          <a:xfrm>
            <a:off x="10932542" y="1084844"/>
            <a:ext cx="168011" cy="1121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5A62D7-2001-E9D8-ED72-9377D92178F9}"/>
              </a:ext>
            </a:extLst>
          </p:cNvPr>
          <p:cNvCxnSpPr>
            <a:cxnSpLocks/>
          </p:cNvCxnSpPr>
          <p:nvPr/>
        </p:nvCxnSpPr>
        <p:spPr>
          <a:xfrm flipH="1" flipV="1">
            <a:off x="10016406" y="867250"/>
            <a:ext cx="916135" cy="3297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F119542-BA74-F69E-B938-556ACD1198B4}"/>
              </a:ext>
            </a:extLst>
          </p:cNvPr>
          <p:cNvCxnSpPr>
            <a:cxnSpLocks/>
          </p:cNvCxnSpPr>
          <p:nvPr/>
        </p:nvCxnSpPr>
        <p:spPr>
          <a:xfrm flipH="1" flipV="1">
            <a:off x="10903419" y="280231"/>
            <a:ext cx="197136" cy="8046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1B0DA457-7E68-8D93-F147-5FD71E80DF7A}"/>
              </a:ext>
            </a:extLst>
          </p:cNvPr>
          <p:cNvSpPr txBox="1"/>
          <p:nvPr/>
        </p:nvSpPr>
        <p:spPr>
          <a:xfrm>
            <a:off x="1066701" y="582547"/>
            <a:ext cx="6623524" cy="56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badi" panose="020B0604020104020204" pitchFamily="34" charset="0"/>
              </a:rPr>
              <a:t>PROGRAMA </a:t>
            </a:r>
            <a:r>
              <a:rPr lang="es-ES" sz="3200" i="1" dirty="0">
                <a:solidFill>
                  <a:schemeClr val="bg1"/>
                </a:solidFill>
                <a:latin typeface="Abadi" panose="020B0604020104020204" pitchFamily="34" charset="0"/>
              </a:rPr>
              <a:t>ATENCIÓN A CRISIS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9201CF-A65C-1D41-44B1-253FC16C5F1C}"/>
              </a:ext>
            </a:extLst>
          </p:cNvPr>
          <p:cNvCxnSpPr>
            <a:cxnSpLocks/>
          </p:cNvCxnSpPr>
          <p:nvPr/>
        </p:nvCxnSpPr>
        <p:spPr>
          <a:xfrm>
            <a:off x="1146676" y="1151952"/>
            <a:ext cx="5818433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9">
            <a:extLst>
              <a:ext uri="{FF2B5EF4-FFF2-40B4-BE49-F238E27FC236}">
                <a16:creationId xmlns:a16="http://schemas.microsoft.com/office/drawing/2014/main" id="{328D2A34-DCA5-1E27-6C3A-6D2B1CAE3005}"/>
              </a:ext>
            </a:extLst>
          </p:cNvPr>
          <p:cNvSpPr txBox="1"/>
          <p:nvPr/>
        </p:nvSpPr>
        <p:spPr>
          <a:xfrm>
            <a:off x="958112" y="5634831"/>
            <a:ext cx="458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TEMPORIZACIÓN</a:t>
            </a:r>
            <a:endParaRPr lang="es-ES" sz="24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3" name="Gráfico 102" descr="Reloj con relleno sólido">
            <a:extLst>
              <a:ext uri="{FF2B5EF4-FFF2-40B4-BE49-F238E27FC236}">
                <a16:creationId xmlns:a16="http://schemas.microsoft.com/office/drawing/2014/main" id="{D5FB646F-2848-C2A0-544D-014FEF3D0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856" y="5615211"/>
            <a:ext cx="448594" cy="448594"/>
          </a:xfrm>
          <a:prstGeom prst="rect">
            <a:avLst/>
          </a:prstGeom>
        </p:spPr>
      </p:pic>
      <p:sp>
        <p:nvSpPr>
          <p:cNvPr id="54" name="TextBox 31">
            <a:extLst>
              <a:ext uri="{FF2B5EF4-FFF2-40B4-BE49-F238E27FC236}">
                <a16:creationId xmlns:a16="http://schemas.microsoft.com/office/drawing/2014/main" id="{BF688058-1243-98EB-870D-86CB441A8576}"/>
              </a:ext>
            </a:extLst>
          </p:cNvPr>
          <p:cNvSpPr txBox="1"/>
          <p:nvPr/>
        </p:nvSpPr>
        <p:spPr>
          <a:xfrm>
            <a:off x="773723" y="1885287"/>
            <a:ext cx="5197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Promoción del desarrollo cognitivo en la primera infancia.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Ayudas económicas a hogares pobres en 2005-2006 en Nicaragua.</a:t>
            </a:r>
          </a:p>
          <a:p>
            <a:pPr algn="just">
              <a:spcAft>
                <a:spcPts val="600"/>
              </a:spcAft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Enmarcado dentro de un estudio de su impacto en las familias: datos económicos </a:t>
            </a:r>
            <a:r>
              <a:rPr lang="es-E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sociopersonales</a:t>
            </a: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, de hábitos de vida y de desarrollo psicomotriz de los niños.</a:t>
            </a:r>
            <a:endParaRPr lang="es-ES" sz="20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5" name="Graphic 1" descr="Philanthropy with solid fill">
            <a:extLst>
              <a:ext uri="{FF2B5EF4-FFF2-40B4-BE49-F238E27FC236}">
                <a16:creationId xmlns:a16="http://schemas.microsoft.com/office/drawing/2014/main" id="{08DC21EA-0FFB-DDE7-6B2A-E17C5F5E6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14" y="352349"/>
            <a:ext cx="844625" cy="8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537" y="223571"/>
            <a:ext cx="595023" cy="595023"/>
          </a:xfrm>
          <a:prstGeom prst="rect">
            <a:avLst/>
          </a:prstGeom>
        </p:spPr>
      </p:pic>
      <p:grpSp>
        <p:nvGrpSpPr>
          <p:cNvPr id="36" name="Graphic 44" descr="Family with two children with solid fill">
            <a:extLst>
              <a:ext uri="{FF2B5EF4-FFF2-40B4-BE49-F238E27FC236}">
                <a16:creationId xmlns:a16="http://schemas.microsoft.com/office/drawing/2014/main" id="{6AC072A6-736D-8377-F178-FF636DDC714F}"/>
              </a:ext>
            </a:extLst>
          </p:cNvPr>
          <p:cNvGrpSpPr/>
          <p:nvPr/>
        </p:nvGrpSpPr>
        <p:grpSpPr>
          <a:xfrm>
            <a:off x="5081745" y="3509608"/>
            <a:ext cx="2324254" cy="1585416"/>
            <a:chOff x="5351633" y="4009723"/>
            <a:chExt cx="2324254" cy="1585416"/>
          </a:xfrm>
          <a:solidFill>
            <a:srgbClr val="FFFFFF"/>
          </a:solidFill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F0B7288-0854-6726-B768-4C695D8BCA3C}"/>
                </a:ext>
              </a:extLst>
            </p:cNvPr>
            <p:cNvSpPr/>
            <p:nvPr/>
          </p:nvSpPr>
          <p:spPr>
            <a:xfrm>
              <a:off x="6672262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9967531-C88E-AA3D-461D-3048407497F1}"/>
                </a:ext>
              </a:extLst>
            </p:cNvPr>
            <p:cNvSpPr/>
            <p:nvPr/>
          </p:nvSpPr>
          <p:spPr>
            <a:xfrm>
              <a:off x="7280005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71FE6C6-C138-BDAE-6712-BD71DEC0D3A3}"/>
                </a:ext>
              </a:extLst>
            </p:cNvPr>
            <p:cNvSpPr/>
            <p:nvPr/>
          </p:nvSpPr>
          <p:spPr>
            <a:xfrm>
              <a:off x="6090943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2E1D0C2-FD6B-3BA4-9C5F-37A9865EBEC6}"/>
                </a:ext>
              </a:extLst>
            </p:cNvPr>
            <p:cNvSpPr/>
            <p:nvPr/>
          </p:nvSpPr>
          <p:spPr>
            <a:xfrm>
              <a:off x="5536047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1B7B18B-3A4E-51F7-F23A-9240FE35747B}"/>
                </a:ext>
              </a:extLst>
            </p:cNvPr>
            <p:cNvSpPr/>
            <p:nvPr/>
          </p:nvSpPr>
          <p:spPr>
            <a:xfrm>
              <a:off x="5351633" y="4326807"/>
              <a:ext cx="2324254" cy="1268333"/>
            </a:xfrm>
            <a:custGeom>
              <a:avLst/>
              <a:gdLst>
                <a:gd name="connsiteX0" fmla="*/ 2319442 w 2324254"/>
                <a:gd name="connsiteY0" fmla="*/ 903687 h 1268333"/>
                <a:gd name="connsiteX1" fmla="*/ 2226959 w 2324254"/>
                <a:gd name="connsiteY1" fmla="*/ 684371 h 1268333"/>
                <a:gd name="connsiteX2" fmla="*/ 2089556 w 2324254"/>
                <a:gd name="connsiteY2" fmla="*/ 589246 h 1268333"/>
                <a:gd name="connsiteX3" fmla="*/ 2034067 w 2324254"/>
                <a:gd name="connsiteY3" fmla="*/ 581319 h 1268333"/>
                <a:gd name="connsiteX4" fmla="*/ 1931015 w 2324254"/>
                <a:gd name="connsiteY4" fmla="*/ 605101 h 1268333"/>
                <a:gd name="connsiteX5" fmla="*/ 1769831 w 2324254"/>
                <a:gd name="connsiteY5" fmla="*/ 491479 h 1268333"/>
                <a:gd name="connsiteX6" fmla="*/ 1674706 w 2324254"/>
                <a:gd name="connsiteY6" fmla="*/ 95125 h 1268333"/>
                <a:gd name="connsiteX7" fmla="*/ 1656209 w 2324254"/>
                <a:gd name="connsiteY7" fmla="*/ 66059 h 1268333"/>
                <a:gd name="connsiteX8" fmla="*/ 1547873 w 2324254"/>
                <a:gd name="connsiteY8" fmla="*/ 13212 h 1268333"/>
                <a:gd name="connsiteX9" fmla="*/ 1452748 w 2324254"/>
                <a:gd name="connsiteY9" fmla="*/ 0 h 1268333"/>
                <a:gd name="connsiteX10" fmla="*/ 1360265 w 2324254"/>
                <a:gd name="connsiteY10" fmla="*/ 13212 h 1268333"/>
                <a:gd name="connsiteX11" fmla="*/ 1251928 w 2324254"/>
                <a:gd name="connsiteY11" fmla="*/ 66059 h 1268333"/>
                <a:gd name="connsiteX12" fmla="*/ 1233432 w 2324254"/>
                <a:gd name="connsiteY12" fmla="*/ 95125 h 1268333"/>
                <a:gd name="connsiteX13" fmla="*/ 1162088 w 2324254"/>
                <a:gd name="connsiteY13" fmla="*/ 380500 h 1268333"/>
                <a:gd name="connsiteX14" fmla="*/ 1093387 w 2324254"/>
                <a:gd name="connsiteY14" fmla="*/ 95125 h 1268333"/>
                <a:gd name="connsiteX15" fmla="*/ 1074890 w 2324254"/>
                <a:gd name="connsiteY15" fmla="*/ 66059 h 1268333"/>
                <a:gd name="connsiteX16" fmla="*/ 966553 w 2324254"/>
                <a:gd name="connsiteY16" fmla="*/ 13212 h 1268333"/>
                <a:gd name="connsiteX17" fmla="*/ 871428 w 2324254"/>
                <a:gd name="connsiteY17" fmla="*/ 0 h 1268333"/>
                <a:gd name="connsiteX18" fmla="*/ 778946 w 2324254"/>
                <a:gd name="connsiteY18" fmla="*/ 13212 h 1268333"/>
                <a:gd name="connsiteX19" fmla="*/ 670609 w 2324254"/>
                <a:gd name="connsiteY19" fmla="*/ 66059 h 1268333"/>
                <a:gd name="connsiteX20" fmla="*/ 652112 w 2324254"/>
                <a:gd name="connsiteY20" fmla="*/ 95125 h 1268333"/>
                <a:gd name="connsiteX21" fmla="*/ 556987 w 2324254"/>
                <a:gd name="connsiteY21" fmla="*/ 491479 h 1268333"/>
                <a:gd name="connsiteX22" fmla="*/ 395803 w 2324254"/>
                <a:gd name="connsiteY22" fmla="*/ 605101 h 1268333"/>
                <a:gd name="connsiteX23" fmla="*/ 290109 w 2324254"/>
                <a:gd name="connsiteY23" fmla="*/ 581319 h 1268333"/>
                <a:gd name="connsiteX24" fmla="*/ 234619 w 2324254"/>
                <a:gd name="connsiteY24" fmla="*/ 589246 h 1268333"/>
                <a:gd name="connsiteX25" fmla="*/ 97217 w 2324254"/>
                <a:gd name="connsiteY25" fmla="*/ 684371 h 1268333"/>
                <a:gd name="connsiteX26" fmla="*/ 4734 w 2324254"/>
                <a:gd name="connsiteY26" fmla="*/ 903687 h 1268333"/>
                <a:gd name="connsiteX27" fmla="*/ 20588 w 2324254"/>
                <a:gd name="connsiteY27" fmla="*/ 969746 h 1268333"/>
                <a:gd name="connsiteX28" fmla="*/ 52297 w 2324254"/>
                <a:gd name="connsiteY28" fmla="*/ 977673 h 1268333"/>
                <a:gd name="connsiteX29" fmla="*/ 99859 w 2324254"/>
                <a:gd name="connsiteY29" fmla="*/ 945965 h 1268333"/>
                <a:gd name="connsiteX30" fmla="*/ 157991 w 2324254"/>
                <a:gd name="connsiteY30" fmla="*/ 808562 h 1268333"/>
                <a:gd name="connsiteX31" fmla="*/ 157991 w 2324254"/>
                <a:gd name="connsiteY31" fmla="*/ 951250 h 1268333"/>
                <a:gd name="connsiteX32" fmla="*/ 157991 w 2324254"/>
                <a:gd name="connsiteY32" fmla="*/ 1268333 h 1268333"/>
                <a:gd name="connsiteX33" fmla="*/ 263685 w 2324254"/>
                <a:gd name="connsiteY33" fmla="*/ 1268333 h 1268333"/>
                <a:gd name="connsiteX34" fmla="*/ 263685 w 2324254"/>
                <a:gd name="connsiteY34" fmla="*/ 951250 h 1268333"/>
                <a:gd name="connsiteX35" fmla="*/ 316533 w 2324254"/>
                <a:gd name="connsiteY35" fmla="*/ 951250 h 1268333"/>
                <a:gd name="connsiteX36" fmla="*/ 316533 w 2324254"/>
                <a:gd name="connsiteY36" fmla="*/ 1268333 h 1268333"/>
                <a:gd name="connsiteX37" fmla="*/ 422227 w 2324254"/>
                <a:gd name="connsiteY37" fmla="*/ 1268333 h 1268333"/>
                <a:gd name="connsiteX38" fmla="*/ 422227 w 2324254"/>
                <a:gd name="connsiteY38" fmla="*/ 713437 h 1268333"/>
                <a:gd name="connsiteX39" fmla="*/ 424869 w 2324254"/>
                <a:gd name="connsiteY39" fmla="*/ 713437 h 1268333"/>
                <a:gd name="connsiteX40" fmla="*/ 633616 w 2324254"/>
                <a:gd name="connsiteY40" fmla="*/ 568108 h 1268333"/>
                <a:gd name="connsiteX41" fmla="*/ 654755 w 2324254"/>
                <a:gd name="connsiteY41" fmla="*/ 536399 h 1268333"/>
                <a:gd name="connsiteX42" fmla="*/ 739310 w 2324254"/>
                <a:gd name="connsiteY42" fmla="*/ 184965 h 1268333"/>
                <a:gd name="connsiteX43" fmla="*/ 739310 w 2324254"/>
                <a:gd name="connsiteY43" fmla="*/ 1268333 h 1268333"/>
                <a:gd name="connsiteX44" fmla="*/ 845005 w 2324254"/>
                <a:gd name="connsiteY44" fmla="*/ 1268333 h 1268333"/>
                <a:gd name="connsiteX45" fmla="*/ 845005 w 2324254"/>
                <a:gd name="connsiteY45" fmla="*/ 660590 h 1268333"/>
                <a:gd name="connsiteX46" fmla="*/ 897852 w 2324254"/>
                <a:gd name="connsiteY46" fmla="*/ 660590 h 1268333"/>
                <a:gd name="connsiteX47" fmla="*/ 897852 w 2324254"/>
                <a:gd name="connsiteY47" fmla="*/ 1268333 h 1268333"/>
                <a:gd name="connsiteX48" fmla="*/ 1003546 w 2324254"/>
                <a:gd name="connsiteY48" fmla="*/ 1268333 h 1268333"/>
                <a:gd name="connsiteX49" fmla="*/ 1003546 w 2324254"/>
                <a:gd name="connsiteY49" fmla="*/ 184965 h 1268333"/>
                <a:gd name="connsiteX50" fmla="*/ 1111883 w 2324254"/>
                <a:gd name="connsiteY50" fmla="*/ 620955 h 1268333"/>
                <a:gd name="connsiteX51" fmla="*/ 1162088 w 2324254"/>
                <a:gd name="connsiteY51" fmla="*/ 660590 h 1268333"/>
                <a:gd name="connsiteX52" fmla="*/ 1212293 w 2324254"/>
                <a:gd name="connsiteY52" fmla="*/ 620955 h 1268333"/>
                <a:gd name="connsiteX53" fmla="*/ 1320630 w 2324254"/>
                <a:gd name="connsiteY53" fmla="*/ 184965 h 1268333"/>
                <a:gd name="connsiteX54" fmla="*/ 1320630 w 2324254"/>
                <a:gd name="connsiteY54" fmla="*/ 406924 h 1268333"/>
                <a:gd name="connsiteX55" fmla="*/ 1228147 w 2324254"/>
                <a:gd name="connsiteY55" fmla="*/ 792708 h 1268333"/>
                <a:gd name="connsiteX56" fmla="*/ 1320630 w 2324254"/>
                <a:gd name="connsiteY56" fmla="*/ 792708 h 1268333"/>
                <a:gd name="connsiteX57" fmla="*/ 1320630 w 2324254"/>
                <a:gd name="connsiteY57" fmla="*/ 1268333 h 1268333"/>
                <a:gd name="connsiteX58" fmla="*/ 1426324 w 2324254"/>
                <a:gd name="connsiteY58" fmla="*/ 1268333 h 1268333"/>
                <a:gd name="connsiteX59" fmla="*/ 1426324 w 2324254"/>
                <a:gd name="connsiteY59" fmla="*/ 792708 h 1268333"/>
                <a:gd name="connsiteX60" fmla="*/ 1479171 w 2324254"/>
                <a:gd name="connsiteY60" fmla="*/ 792708 h 1268333"/>
                <a:gd name="connsiteX61" fmla="*/ 1479171 w 2324254"/>
                <a:gd name="connsiteY61" fmla="*/ 1268333 h 1268333"/>
                <a:gd name="connsiteX62" fmla="*/ 1584866 w 2324254"/>
                <a:gd name="connsiteY62" fmla="*/ 1268333 h 1268333"/>
                <a:gd name="connsiteX63" fmla="*/ 1584866 w 2324254"/>
                <a:gd name="connsiteY63" fmla="*/ 792708 h 1268333"/>
                <a:gd name="connsiteX64" fmla="*/ 1677348 w 2324254"/>
                <a:gd name="connsiteY64" fmla="*/ 792708 h 1268333"/>
                <a:gd name="connsiteX65" fmla="*/ 1584866 w 2324254"/>
                <a:gd name="connsiteY65" fmla="*/ 406924 h 1268333"/>
                <a:gd name="connsiteX66" fmla="*/ 1584866 w 2324254"/>
                <a:gd name="connsiteY66" fmla="*/ 184965 h 1268333"/>
                <a:gd name="connsiteX67" fmla="*/ 1672064 w 2324254"/>
                <a:gd name="connsiteY67" fmla="*/ 536399 h 1268333"/>
                <a:gd name="connsiteX68" fmla="*/ 1693202 w 2324254"/>
                <a:gd name="connsiteY68" fmla="*/ 568108 h 1268333"/>
                <a:gd name="connsiteX69" fmla="*/ 1904591 w 2324254"/>
                <a:gd name="connsiteY69" fmla="*/ 716080 h 1268333"/>
                <a:gd name="connsiteX70" fmla="*/ 1904591 w 2324254"/>
                <a:gd name="connsiteY70" fmla="*/ 879906 h 1268333"/>
                <a:gd name="connsiteX71" fmla="*/ 1849102 w 2324254"/>
                <a:gd name="connsiteY71" fmla="*/ 1030521 h 1268333"/>
                <a:gd name="connsiteX72" fmla="*/ 1901949 w 2324254"/>
                <a:gd name="connsiteY72" fmla="*/ 1030521 h 1268333"/>
                <a:gd name="connsiteX73" fmla="*/ 1901949 w 2324254"/>
                <a:gd name="connsiteY73" fmla="*/ 1268333 h 1268333"/>
                <a:gd name="connsiteX74" fmla="*/ 2007643 w 2324254"/>
                <a:gd name="connsiteY74" fmla="*/ 1268333 h 1268333"/>
                <a:gd name="connsiteX75" fmla="*/ 2007643 w 2324254"/>
                <a:gd name="connsiteY75" fmla="*/ 1030521 h 1268333"/>
                <a:gd name="connsiteX76" fmla="*/ 2060491 w 2324254"/>
                <a:gd name="connsiteY76" fmla="*/ 1030521 h 1268333"/>
                <a:gd name="connsiteX77" fmla="*/ 2060491 w 2324254"/>
                <a:gd name="connsiteY77" fmla="*/ 1268333 h 1268333"/>
                <a:gd name="connsiteX78" fmla="*/ 2166185 w 2324254"/>
                <a:gd name="connsiteY78" fmla="*/ 1268333 h 1268333"/>
                <a:gd name="connsiteX79" fmla="*/ 2166185 w 2324254"/>
                <a:gd name="connsiteY79" fmla="*/ 1030521 h 1268333"/>
                <a:gd name="connsiteX80" fmla="*/ 2219032 w 2324254"/>
                <a:gd name="connsiteY80" fmla="*/ 1030521 h 1268333"/>
                <a:gd name="connsiteX81" fmla="*/ 2168827 w 2324254"/>
                <a:gd name="connsiteY81" fmla="*/ 890476 h 1268333"/>
                <a:gd name="connsiteX82" fmla="*/ 2168827 w 2324254"/>
                <a:gd name="connsiteY82" fmla="*/ 808562 h 1268333"/>
                <a:gd name="connsiteX83" fmla="*/ 2226959 w 2324254"/>
                <a:gd name="connsiteY83" fmla="*/ 945965 h 1268333"/>
                <a:gd name="connsiteX84" fmla="*/ 2274522 w 2324254"/>
                <a:gd name="connsiteY84" fmla="*/ 977673 h 1268333"/>
                <a:gd name="connsiteX85" fmla="*/ 2306230 w 2324254"/>
                <a:gd name="connsiteY85" fmla="*/ 967104 h 1268333"/>
                <a:gd name="connsiteX86" fmla="*/ 2319442 w 2324254"/>
                <a:gd name="connsiteY86" fmla="*/ 903687 h 126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24254" h="1268333">
                  <a:moveTo>
                    <a:pt x="2319442" y="903687"/>
                  </a:moveTo>
                  <a:lnTo>
                    <a:pt x="2226959" y="684371"/>
                  </a:lnTo>
                  <a:cubicBezTo>
                    <a:pt x="2195251" y="639451"/>
                    <a:pt x="2145046" y="605101"/>
                    <a:pt x="2089556" y="589246"/>
                  </a:cubicBezTo>
                  <a:cubicBezTo>
                    <a:pt x="2073702" y="583962"/>
                    <a:pt x="2052563" y="581319"/>
                    <a:pt x="2034067" y="581319"/>
                  </a:cubicBezTo>
                  <a:cubicBezTo>
                    <a:pt x="1997074" y="581319"/>
                    <a:pt x="1962723" y="589246"/>
                    <a:pt x="1931015" y="605101"/>
                  </a:cubicBezTo>
                  <a:lnTo>
                    <a:pt x="1769831" y="491479"/>
                  </a:lnTo>
                  <a:lnTo>
                    <a:pt x="1674706" y="95125"/>
                  </a:lnTo>
                  <a:cubicBezTo>
                    <a:pt x="1672064" y="84556"/>
                    <a:pt x="1664136" y="71344"/>
                    <a:pt x="1656209" y="66059"/>
                  </a:cubicBezTo>
                  <a:cubicBezTo>
                    <a:pt x="1624501" y="42278"/>
                    <a:pt x="1587508" y="23781"/>
                    <a:pt x="1547873" y="13212"/>
                  </a:cubicBezTo>
                  <a:cubicBezTo>
                    <a:pt x="1516164" y="5285"/>
                    <a:pt x="1484456" y="0"/>
                    <a:pt x="1452748" y="0"/>
                  </a:cubicBezTo>
                  <a:cubicBezTo>
                    <a:pt x="1421039" y="0"/>
                    <a:pt x="1389331" y="5285"/>
                    <a:pt x="1360265" y="13212"/>
                  </a:cubicBezTo>
                  <a:cubicBezTo>
                    <a:pt x="1320630" y="23781"/>
                    <a:pt x="1283637" y="42278"/>
                    <a:pt x="1251928" y="66059"/>
                  </a:cubicBezTo>
                  <a:cubicBezTo>
                    <a:pt x="1241359" y="73986"/>
                    <a:pt x="1236074" y="84556"/>
                    <a:pt x="1233432" y="95125"/>
                  </a:cubicBezTo>
                  <a:lnTo>
                    <a:pt x="1162088" y="380500"/>
                  </a:lnTo>
                  <a:lnTo>
                    <a:pt x="1093387" y="95125"/>
                  </a:lnTo>
                  <a:cubicBezTo>
                    <a:pt x="1090744" y="84556"/>
                    <a:pt x="1082817" y="71344"/>
                    <a:pt x="1074890" y="66059"/>
                  </a:cubicBezTo>
                  <a:cubicBezTo>
                    <a:pt x="1043182" y="42278"/>
                    <a:pt x="1006189" y="23781"/>
                    <a:pt x="966553" y="13212"/>
                  </a:cubicBezTo>
                  <a:cubicBezTo>
                    <a:pt x="934845" y="5285"/>
                    <a:pt x="903137" y="0"/>
                    <a:pt x="871428" y="0"/>
                  </a:cubicBezTo>
                  <a:cubicBezTo>
                    <a:pt x="839720" y="0"/>
                    <a:pt x="808012" y="5285"/>
                    <a:pt x="778946" y="13212"/>
                  </a:cubicBezTo>
                  <a:cubicBezTo>
                    <a:pt x="739310" y="23781"/>
                    <a:pt x="702317" y="42278"/>
                    <a:pt x="670609" y="66059"/>
                  </a:cubicBezTo>
                  <a:cubicBezTo>
                    <a:pt x="660039" y="73986"/>
                    <a:pt x="654755" y="84556"/>
                    <a:pt x="652112" y="95125"/>
                  </a:cubicBezTo>
                  <a:lnTo>
                    <a:pt x="556987" y="491479"/>
                  </a:lnTo>
                  <a:lnTo>
                    <a:pt x="395803" y="605101"/>
                  </a:lnTo>
                  <a:cubicBezTo>
                    <a:pt x="361453" y="589246"/>
                    <a:pt x="327102" y="581319"/>
                    <a:pt x="290109" y="581319"/>
                  </a:cubicBezTo>
                  <a:cubicBezTo>
                    <a:pt x="271612" y="581319"/>
                    <a:pt x="250474" y="583962"/>
                    <a:pt x="234619" y="589246"/>
                  </a:cubicBezTo>
                  <a:cubicBezTo>
                    <a:pt x="179130" y="602458"/>
                    <a:pt x="128925" y="636809"/>
                    <a:pt x="97217" y="684371"/>
                  </a:cubicBezTo>
                  <a:lnTo>
                    <a:pt x="4734" y="903687"/>
                  </a:lnTo>
                  <a:cubicBezTo>
                    <a:pt x="-5835" y="927468"/>
                    <a:pt x="2092" y="953892"/>
                    <a:pt x="20588" y="969746"/>
                  </a:cubicBezTo>
                  <a:cubicBezTo>
                    <a:pt x="31158" y="975031"/>
                    <a:pt x="41727" y="977673"/>
                    <a:pt x="52297" y="977673"/>
                  </a:cubicBezTo>
                  <a:cubicBezTo>
                    <a:pt x="73435" y="977673"/>
                    <a:pt x="91932" y="964462"/>
                    <a:pt x="99859" y="945965"/>
                  </a:cubicBezTo>
                  <a:lnTo>
                    <a:pt x="157991" y="808562"/>
                  </a:lnTo>
                  <a:lnTo>
                    <a:pt x="157991" y="951250"/>
                  </a:lnTo>
                  <a:lnTo>
                    <a:pt x="157991" y="1268333"/>
                  </a:lnTo>
                  <a:lnTo>
                    <a:pt x="263685" y="1268333"/>
                  </a:lnTo>
                  <a:lnTo>
                    <a:pt x="263685" y="951250"/>
                  </a:lnTo>
                  <a:lnTo>
                    <a:pt x="316533" y="951250"/>
                  </a:lnTo>
                  <a:lnTo>
                    <a:pt x="316533" y="1268333"/>
                  </a:lnTo>
                  <a:lnTo>
                    <a:pt x="422227" y="1268333"/>
                  </a:lnTo>
                  <a:lnTo>
                    <a:pt x="422227" y="713437"/>
                  </a:lnTo>
                  <a:lnTo>
                    <a:pt x="424869" y="713437"/>
                  </a:lnTo>
                  <a:lnTo>
                    <a:pt x="633616" y="568108"/>
                  </a:lnTo>
                  <a:cubicBezTo>
                    <a:pt x="644185" y="560180"/>
                    <a:pt x="652112" y="549611"/>
                    <a:pt x="654755" y="536399"/>
                  </a:cubicBezTo>
                  <a:lnTo>
                    <a:pt x="739310" y="184965"/>
                  </a:lnTo>
                  <a:lnTo>
                    <a:pt x="739310" y="1268333"/>
                  </a:lnTo>
                  <a:lnTo>
                    <a:pt x="845005" y="1268333"/>
                  </a:lnTo>
                  <a:lnTo>
                    <a:pt x="845005" y="660590"/>
                  </a:lnTo>
                  <a:lnTo>
                    <a:pt x="897852" y="660590"/>
                  </a:lnTo>
                  <a:lnTo>
                    <a:pt x="897852" y="1268333"/>
                  </a:lnTo>
                  <a:lnTo>
                    <a:pt x="1003546" y="1268333"/>
                  </a:lnTo>
                  <a:lnTo>
                    <a:pt x="1003546" y="184965"/>
                  </a:lnTo>
                  <a:lnTo>
                    <a:pt x="1111883" y="620955"/>
                  </a:lnTo>
                  <a:cubicBezTo>
                    <a:pt x="1117168" y="644736"/>
                    <a:pt x="1138307" y="660590"/>
                    <a:pt x="1162088" y="660590"/>
                  </a:cubicBezTo>
                  <a:cubicBezTo>
                    <a:pt x="1185869" y="660590"/>
                    <a:pt x="1207008" y="644736"/>
                    <a:pt x="1212293" y="620955"/>
                  </a:cubicBezTo>
                  <a:lnTo>
                    <a:pt x="1320630" y="184965"/>
                  </a:lnTo>
                  <a:lnTo>
                    <a:pt x="1320630" y="406924"/>
                  </a:lnTo>
                  <a:lnTo>
                    <a:pt x="1228147" y="792708"/>
                  </a:lnTo>
                  <a:lnTo>
                    <a:pt x="1320630" y="792708"/>
                  </a:lnTo>
                  <a:lnTo>
                    <a:pt x="1320630" y="1268333"/>
                  </a:lnTo>
                  <a:lnTo>
                    <a:pt x="1426324" y="1268333"/>
                  </a:lnTo>
                  <a:lnTo>
                    <a:pt x="1426324" y="792708"/>
                  </a:lnTo>
                  <a:lnTo>
                    <a:pt x="1479171" y="792708"/>
                  </a:lnTo>
                  <a:lnTo>
                    <a:pt x="1479171" y="1268333"/>
                  </a:lnTo>
                  <a:lnTo>
                    <a:pt x="1584866" y="1268333"/>
                  </a:lnTo>
                  <a:lnTo>
                    <a:pt x="1584866" y="792708"/>
                  </a:lnTo>
                  <a:lnTo>
                    <a:pt x="1677348" y="792708"/>
                  </a:lnTo>
                  <a:lnTo>
                    <a:pt x="1584866" y="406924"/>
                  </a:lnTo>
                  <a:lnTo>
                    <a:pt x="1584866" y="184965"/>
                  </a:lnTo>
                  <a:lnTo>
                    <a:pt x="1672064" y="536399"/>
                  </a:lnTo>
                  <a:cubicBezTo>
                    <a:pt x="1674706" y="549611"/>
                    <a:pt x="1682633" y="560180"/>
                    <a:pt x="1693202" y="568108"/>
                  </a:cubicBezTo>
                  <a:lnTo>
                    <a:pt x="1904591" y="716080"/>
                  </a:lnTo>
                  <a:lnTo>
                    <a:pt x="1904591" y="879906"/>
                  </a:lnTo>
                  <a:lnTo>
                    <a:pt x="1849102" y="1030521"/>
                  </a:lnTo>
                  <a:lnTo>
                    <a:pt x="1901949" y="1030521"/>
                  </a:lnTo>
                  <a:lnTo>
                    <a:pt x="1901949" y="1268333"/>
                  </a:lnTo>
                  <a:lnTo>
                    <a:pt x="2007643" y="1268333"/>
                  </a:lnTo>
                  <a:lnTo>
                    <a:pt x="2007643" y="1030521"/>
                  </a:lnTo>
                  <a:lnTo>
                    <a:pt x="2060491" y="1030521"/>
                  </a:lnTo>
                  <a:lnTo>
                    <a:pt x="2060491" y="1268333"/>
                  </a:lnTo>
                  <a:lnTo>
                    <a:pt x="2166185" y="1268333"/>
                  </a:lnTo>
                  <a:lnTo>
                    <a:pt x="2166185" y="1030521"/>
                  </a:lnTo>
                  <a:lnTo>
                    <a:pt x="2219032" y="1030521"/>
                  </a:lnTo>
                  <a:lnTo>
                    <a:pt x="2168827" y="890476"/>
                  </a:lnTo>
                  <a:lnTo>
                    <a:pt x="2168827" y="808562"/>
                  </a:lnTo>
                  <a:lnTo>
                    <a:pt x="2226959" y="945965"/>
                  </a:lnTo>
                  <a:cubicBezTo>
                    <a:pt x="2234886" y="967104"/>
                    <a:pt x="2256025" y="977673"/>
                    <a:pt x="2274522" y="977673"/>
                  </a:cubicBezTo>
                  <a:cubicBezTo>
                    <a:pt x="2285091" y="977673"/>
                    <a:pt x="2295661" y="975031"/>
                    <a:pt x="2306230" y="967104"/>
                  </a:cubicBezTo>
                  <a:cubicBezTo>
                    <a:pt x="2322084" y="953892"/>
                    <a:pt x="2330011" y="924826"/>
                    <a:pt x="2319442" y="903687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F0B16F-F899-4C61-F66B-F93731CAA977}"/>
              </a:ext>
            </a:extLst>
          </p:cNvPr>
          <p:cNvSpPr txBox="1"/>
          <p:nvPr/>
        </p:nvSpPr>
        <p:spPr>
          <a:xfrm>
            <a:off x="-246507" y="3850922"/>
            <a:ext cx="308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y nutrición infantil incluidos el peso y la altura del niño y desarrollo cognitivo infantil (TVIP)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E63609-E58A-89EB-5C0B-83CF6E32A4F2}"/>
              </a:ext>
            </a:extLst>
          </p:cNvPr>
          <p:cNvSpPr txBox="1"/>
          <p:nvPr/>
        </p:nvSpPr>
        <p:spPr>
          <a:xfrm>
            <a:off x="521704" y="1542354"/>
            <a:ext cx="3460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completa sobre el estado socioeconómico del hogar incluidos módulos de gastos detallados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DD50BB1B-CE33-E62A-C818-B3D0C1C13035}"/>
              </a:ext>
            </a:extLst>
          </p:cNvPr>
          <p:cNvSpPr/>
          <p:nvPr/>
        </p:nvSpPr>
        <p:spPr>
          <a:xfrm>
            <a:off x="4253459" y="1662206"/>
            <a:ext cx="667757" cy="572376"/>
          </a:xfrm>
          <a:custGeom>
            <a:avLst/>
            <a:gdLst>
              <a:gd name="connsiteX0" fmla="*/ 470588 w 800081"/>
              <a:gd name="connsiteY0" fmla="*/ 504485 h 685800"/>
              <a:gd name="connsiteX1" fmla="*/ 482608 w 800081"/>
              <a:gd name="connsiteY1" fmla="*/ 512045 h 685800"/>
              <a:gd name="connsiteX2" fmla="*/ 486165 w 800081"/>
              <a:gd name="connsiteY2" fmla="*/ 537742 h 685800"/>
              <a:gd name="connsiteX3" fmla="*/ 482723 w 800081"/>
              <a:gd name="connsiteY3" fmla="*/ 564946 h 685800"/>
              <a:gd name="connsiteX4" fmla="*/ 470588 w 800081"/>
              <a:gd name="connsiteY4" fmla="*/ 573044 h 685800"/>
              <a:gd name="connsiteX5" fmla="*/ 458478 w 800081"/>
              <a:gd name="connsiteY5" fmla="*/ 565189 h 685800"/>
              <a:gd name="connsiteX6" fmla="*/ 454867 w 800081"/>
              <a:gd name="connsiteY6" fmla="*/ 538327 h 685800"/>
              <a:gd name="connsiteX7" fmla="*/ 456409 w 800081"/>
              <a:gd name="connsiteY7" fmla="*/ 518489 h 685800"/>
              <a:gd name="connsiteX8" fmla="*/ 461297 w 800081"/>
              <a:gd name="connsiteY8" fmla="*/ 507830 h 685800"/>
              <a:gd name="connsiteX9" fmla="*/ 470588 w 800081"/>
              <a:gd name="connsiteY9" fmla="*/ 504485 h 685800"/>
              <a:gd name="connsiteX10" fmla="*/ 469929 w 800081"/>
              <a:gd name="connsiteY10" fmla="*/ 480242 h 685800"/>
              <a:gd name="connsiteX11" fmla="*/ 433110 w 800081"/>
              <a:gd name="connsiteY11" fmla="*/ 495621 h 685800"/>
              <a:gd name="connsiteX12" fmla="*/ 421481 w 800081"/>
              <a:gd name="connsiteY12" fmla="*/ 540546 h 685800"/>
              <a:gd name="connsiteX13" fmla="*/ 427737 w 800081"/>
              <a:gd name="connsiteY13" fmla="*/ 571985 h 685800"/>
              <a:gd name="connsiteX14" fmla="*/ 445188 w 800081"/>
              <a:gd name="connsiteY14" fmla="*/ 591073 h 685800"/>
              <a:gd name="connsiteX15" fmla="*/ 470513 w 800081"/>
              <a:gd name="connsiteY15" fmla="*/ 597338 h 685800"/>
              <a:gd name="connsiteX16" fmla="*/ 506413 w 800081"/>
              <a:gd name="connsiteY16" fmla="*/ 582782 h 685800"/>
              <a:gd name="connsiteX17" fmla="*/ 519550 w 800081"/>
              <a:gd name="connsiteY17" fmla="*/ 539202 h 685800"/>
              <a:gd name="connsiteX18" fmla="*/ 516474 w 800081"/>
              <a:gd name="connsiteY18" fmla="*/ 513910 h 685800"/>
              <a:gd name="connsiteX19" fmla="*/ 506852 w 800081"/>
              <a:gd name="connsiteY19" fmla="*/ 495346 h 685800"/>
              <a:gd name="connsiteX20" fmla="*/ 491123 w 800081"/>
              <a:gd name="connsiteY20" fmla="*/ 484010 h 685800"/>
              <a:gd name="connsiteX21" fmla="*/ 469929 w 800081"/>
              <a:gd name="connsiteY21" fmla="*/ 480242 h 685800"/>
              <a:gd name="connsiteX22" fmla="*/ 320881 w 800081"/>
              <a:gd name="connsiteY22" fmla="*/ 398665 h 685800"/>
              <a:gd name="connsiteX23" fmla="*/ 332958 w 800081"/>
              <a:gd name="connsiteY23" fmla="*/ 406209 h 685800"/>
              <a:gd name="connsiteX24" fmla="*/ 336527 w 800081"/>
              <a:gd name="connsiteY24" fmla="*/ 432144 h 685800"/>
              <a:gd name="connsiteX25" fmla="*/ 333151 w 800081"/>
              <a:gd name="connsiteY25" fmla="*/ 459393 h 685800"/>
              <a:gd name="connsiteX26" fmla="*/ 320881 w 800081"/>
              <a:gd name="connsiteY26" fmla="*/ 467374 h 685800"/>
              <a:gd name="connsiteX27" fmla="*/ 311661 w 800081"/>
              <a:gd name="connsiteY27" fmla="*/ 464021 h 685800"/>
              <a:gd name="connsiteX28" fmla="*/ 306938 w 800081"/>
              <a:gd name="connsiteY28" fmla="*/ 453192 h 685800"/>
              <a:gd name="connsiteX29" fmla="*/ 305527 w 800081"/>
              <a:gd name="connsiteY29" fmla="*/ 432729 h 685800"/>
              <a:gd name="connsiteX30" fmla="*/ 306930 w 800081"/>
              <a:gd name="connsiteY30" fmla="*/ 412863 h 685800"/>
              <a:gd name="connsiteX31" fmla="*/ 311765 w 800081"/>
              <a:gd name="connsiteY31" fmla="*/ 402079 h 685800"/>
              <a:gd name="connsiteX32" fmla="*/ 320881 w 800081"/>
              <a:gd name="connsiteY32" fmla="*/ 398665 h 685800"/>
              <a:gd name="connsiteX33" fmla="*/ 320296 w 800081"/>
              <a:gd name="connsiteY33" fmla="*/ 374372 h 685800"/>
              <a:gd name="connsiteX34" fmla="*/ 292670 w 800081"/>
              <a:gd name="connsiteY34" fmla="*/ 381487 h 685800"/>
              <a:gd name="connsiteX35" fmla="*/ 276906 w 800081"/>
              <a:gd name="connsiteY35" fmla="*/ 401961 h 685800"/>
              <a:gd name="connsiteX36" fmla="*/ 272142 w 800081"/>
              <a:gd name="connsiteY36" fmla="*/ 434892 h 685800"/>
              <a:gd name="connsiteX37" fmla="*/ 278341 w 800081"/>
              <a:gd name="connsiteY37" fmla="*/ 466287 h 685800"/>
              <a:gd name="connsiteX38" fmla="*/ 295705 w 800081"/>
              <a:gd name="connsiteY38" fmla="*/ 485455 h 685800"/>
              <a:gd name="connsiteX39" fmla="*/ 320881 w 800081"/>
              <a:gd name="connsiteY39" fmla="*/ 491616 h 685800"/>
              <a:gd name="connsiteX40" fmla="*/ 356776 w 800081"/>
              <a:gd name="connsiteY40" fmla="*/ 477077 h 685800"/>
              <a:gd name="connsiteX41" fmla="*/ 369913 w 800081"/>
              <a:gd name="connsiteY41" fmla="*/ 433541 h 685800"/>
              <a:gd name="connsiteX42" fmla="*/ 366838 w 800081"/>
              <a:gd name="connsiteY42" fmla="*/ 408361 h 685800"/>
              <a:gd name="connsiteX43" fmla="*/ 357309 w 800081"/>
              <a:gd name="connsiteY43" fmla="*/ 389686 h 685800"/>
              <a:gd name="connsiteX44" fmla="*/ 341577 w 800081"/>
              <a:gd name="connsiteY44" fmla="*/ 378140 h 685800"/>
              <a:gd name="connsiteX45" fmla="*/ 320296 w 800081"/>
              <a:gd name="connsiteY45" fmla="*/ 374372 h 685800"/>
              <a:gd name="connsiteX46" fmla="*/ 459913 w 800081"/>
              <a:gd name="connsiteY46" fmla="*/ 372618 h 685800"/>
              <a:gd name="connsiteX47" fmla="*/ 451043 w 800081"/>
              <a:gd name="connsiteY47" fmla="*/ 376003 h 685800"/>
              <a:gd name="connsiteX48" fmla="*/ 444356 w 800081"/>
              <a:gd name="connsiteY48" fmla="*/ 385667 h 685800"/>
              <a:gd name="connsiteX49" fmla="*/ 322488 w 800081"/>
              <a:gd name="connsiteY49" fmla="*/ 582364 h 685800"/>
              <a:gd name="connsiteX50" fmla="*/ 318925 w 800081"/>
              <a:gd name="connsiteY50" fmla="*/ 591707 h 685800"/>
              <a:gd name="connsiteX51" fmla="*/ 323276 w 800081"/>
              <a:gd name="connsiteY51" fmla="*/ 600607 h 685800"/>
              <a:gd name="connsiteX52" fmla="*/ 332019 w 800081"/>
              <a:gd name="connsiteY52" fmla="*/ 603914 h 685800"/>
              <a:gd name="connsiteX53" fmla="*/ 345570 w 800081"/>
              <a:gd name="connsiteY53" fmla="*/ 593870 h 685800"/>
              <a:gd name="connsiteX54" fmla="*/ 466946 w 800081"/>
              <a:gd name="connsiteY54" fmla="*/ 398288 h 685800"/>
              <a:gd name="connsiteX55" fmla="*/ 472840 w 800081"/>
              <a:gd name="connsiteY55" fmla="*/ 384980 h 685800"/>
              <a:gd name="connsiteX56" fmla="*/ 469203 w 800081"/>
              <a:gd name="connsiteY56" fmla="*/ 376066 h 685800"/>
              <a:gd name="connsiteX57" fmla="*/ 459913 w 800081"/>
              <a:gd name="connsiteY57" fmla="*/ 372618 h 685800"/>
              <a:gd name="connsiteX58" fmla="*/ 400031 w 800081"/>
              <a:gd name="connsiteY58" fmla="*/ 131121 h 685800"/>
              <a:gd name="connsiteX59" fmla="*/ 685781 w 800081"/>
              <a:gd name="connsiteY59" fmla="*/ 402564 h 685800"/>
              <a:gd name="connsiteX60" fmla="*/ 685781 w 800081"/>
              <a:gd name="connsiteY60" fmla="*/ 685800 h 685800"/>
              <a:gd name="connsiteX61" fmla="*/ 114281 w 800081"/>
              <a:gd name="connsiteY61" fmla="*/ 685800 h 685800"/>
              <a:gd name="connsiteX62" fmla="*/ 114281 w 800081"/>
              <a:gd name="connsiteY62" fmla="*/ 402583 h 685800"/>
              <a:gd name="connsiteX63" fmla="*/ 400031 w 800081"/>
              <a:gd name="connsiteY63" fmla="*/ 0 h 685800"/>
              <a:gd name="connsiteX64" fmla="*/ 400050 w 800081"/>
              <a:gd name="connsiteY64" fmla="*/ 0 h 685800"/>
              <a:gd name="connsiteX65" fmla="*/ 800081 w 800081"/>
              <a:gd name="connsiteY65" fmla="*/ 380552 h 685800"/>
              <a:gd name="connsiteX66" fmla="*/ 756837 w 800081"/>
              <a:gd name="connsiteY66" fmla="*/ 417509 h 685800"/>
              <a:gd name="connsiteX67" fmla="*/ 400050 w 800081"/>
              <a:gd name="connsiteY67" fmla="*/ 78581 h 685800"/>
              <a:gd name="connsiteX68" fmla="*/ 400031 w 800081"/>
              <a:gd name="connsiteY68" fmla="*/ 78581 h 685800"/>
              <a:gd name="connsiteX69" fmla="*/ 43244 w 800081"/>
              <a:gd name="connsiteY69" fmla="*/ 417509 h 685800"/>
              <a:gd name="connsiteX70" fmla="*/ 0 w 800081"/>
              <a:gd name="connsiteY70" fmla="*/ 3805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00081" h="685800">
                <a:moveTo>
                  <a:pt x="470588" y="504485"/>
                </a:moveTo>
                <a:cubicBezTo>
                  <a:pt x="476230" y="504485"/>
                  <a:pt x="480237" y="507005"/>
                  <a:pt x="482608" y="512045"/>
                </a:cubicBezTo>
                <a:cubicBezTo>
                  <a:pt x="484979" y="517084"/>
                  <a:pt x="486165" y="525650"/>
                  <a:pt x="486165" y="537742"/>
                </a:cubicBezTo>
                <a:cubicBezTo>
                  <a:pt x="486165" y="550479"/>
                  <a:pt x="485018" y="559547"/>
                  <a:pt x="482723" y="564946"/>
                </a:cubicBezTo>
                <a:cubicBezTo>
                  <a:pt x="480429" y="570345"/>
                  <a:pt x="476384" y="573044"/>
                  <a:pt x="470588" y="573044"/>
                </a:cubicBezTo>
                <a:cubicBezTo>
                  <a:pt x="464923" y="573044"/>
                  <a:pt x="460886" y="570426"/>
                  <a:pt x="458478" y="565189"/>
                </a:cubicBezTo>
                <a:cubicBezTo>
                  <a:pt x="456070" y="559952"/>
                  <a:pt x="454867" y="550998"/>
                  <a:pt x="454867" y="538327"/>
                </a:cubicBezTo>
                <a:cubicBezTo>
                  <a:pt x="454867" y="529978"/>
                  <a:pt x="455381" y="523365"/>
                  <a:pt x="456409" y="518489"/>
                </a:cubicBezTo>
                <a:cubicBezTo>
                  <a:pt x="457438" y="513613"/>
                  <a:pt x="459067" y="510061"/>
                  <a:pt x="461297" y="507830"/>
                </a:cubicBezTo>
                <a:cubicBezTo>
                  <a:pt x="463527" y="505600"/>
                  <a:pt x="466625" y="504485"/>
                  <a:pt x="470588" y="504485"/>
                </a:cubicBezTo>
                <a:close/>
                <a:moveTo>
                  <a:pt x="469929" y="480242"/>
                </a:moveTo>
                <a:cubicBezTo>
                  <a:pt x="453135" y="480242"/>
                  <a:pt x="440863" y="485369"/>
                  <a:pt x="433110" y="495621"/>
                </a:cubicBezTo>
                <a:cubicBezTo>
                  <a:pt x="425358" y="505872"/>
                  <a:pt x="421481" y="520848"/>
                  <a:pt x="421481" y="540546"/>
                </a:cubicBezTo>
                <a:cubicBezTo>
                  <a:pt x="421481" y="552957"/>
                  <a:pt x="423566" y="563436"/>
                  <a:pt x="427737" y="571985"/>
                </a:cubicBezTo>
                <a:cubicBezTo>
                  <a:pt x="431906" y="580533"/>
                  <a:pt x="437724" y="586896"/>
                  <a:pt x="445188" y="591073"/>
                </a:cubicBezTo>
                <a:cubicBezTo>
                  <a:pt x="452653" y="595250"/>
                  <a:pt x="461094" y="597338"/>
                  <a:pt x="470513" y="597338"/>
                </a:cubicBezTo>
                <a:cubicBezTo>
                  <a:pt x="485687" y="597338"/>
                  <a:pt x="497654" y="592486"/>
                  <a:pt x="506413" y="582782"/>
                </a:cubicBezTo>
                <a:cubicBezTo>
                  <a:pt x="515171" y="573078"/>
                  <a:pt x="519550" y="558551"/>
                  <a:pt x="519550" y="539202"/>
                </a:cubicBezTo>
                <a:cubicBezTo>
                  <a:pt x="519550" y="529671"/>
                  <a:pt x="518525" y="521241"/>
                  <a:pt x="516474" y="513910"/>
                </a:cubicBezTo>
                <a:cubicBezTo>
                  <a:pt x="514423" y="506579"/>
                  <a:pt x="511216" y="500391"/>
                  <a:pt x="506852" y="495346"/>
                </a:cubicBezTo>
                <a:cubicBezTo>
                  <a:pt x="502489" y="490301"/>
                  <a:pt x="497246" y="486523"/>
                  <a:pt x="491123" y="484010"/>
                </a:cubicBezTo>
                <a:cubicBezTo>
                  <a:pt x="485000" y="481499"/>
                  <a:pt x="477935" y="480242"/>
                  <a:pt x="469929" y="480242"/>
                </a:cubicBezTo>
                <a:close/>
                <a:moveTo>
                  <a:pt x="320881" y="398665"/>
                </a:moveTo>
                <a:cubicBezTo>
                  <a:pt x="326552" y="398665"/>
                  <a:pt x="330577" y="401180"/>
                  <a:pt x="332958" y="406209"/>
                </a:cubicBezTo>
                <a:cubicBezTo>
                  <a:pt x="335337" y="411237"/>
                  <a:pt x="336527" y="419882"/>
                  <a:pt x="336527" y="432144"/>
                </a:cubicBezTo>
                <a:cubicBezTo>
                  <a:pt x="336527" y="444990"/>
                  <a:pt x="335402" y="454073"/>
                  <a:pt x="333151" y="459393"/>
                </a:cubicBezTo>
                <a:cubicBezTo>
                  <a:pt x="330900" y="464714"/>
                  <a:pt x="326809" y="467374"/>
                  <a:pt x="320881" y="467374"/>
                </a:cubicBezTo>
                <a:cubicBezTo>
                  <a:pt x="316942" y="467374"/>
                  <a:pt x="313869" y="466256"/>
                  <a:pt x="311661" y="464021"/>
                </a:cubicBezTo>
                <a:cubicBezTo>
                  <a:pt x="309453" y="461787"/>
                  <a:pt x="307879" y="458177"/>
                  <a:pt x="306938" y="453192"/>
                </a:cubicBezTo>
                <a:cubicBezTo>
                  <a:pt x="305997" y="448206"/>
                  <a:pt x="305527" y="441386"/>
                  <a:pt x="305527" y="432729"/>
                </a:cubicBezTo>
                <a:cubicBezTo>
                  <a:pt x="305527" y="424399"/>
                  <a:pt x="305994" y="417777"/>
                  <a:pt x="306930" y="412863"/>
                </a:cubicBezTo>
                <a:cubicBezTo>
                  <a:pt x="307866" y="407948"/>
                  <a:pt x="309477" y="404354"/>
                  <a:pt x="311765" y="402079"/>
                </a:cubicBezTo>
                <a:cubicBezTo>
                  <a:pt x="314052" y="399803"/>
                  <a:pt x="317091" y="398665"/>
                  <a:pt x="320881" y="398665"/>
                </a:cubicBezTo>
                <a:close/>
                <a:moveTo>
                  <a:pt x="320296" y="374372"/>
                </a:moveTo>
                <a:cubicBezTo>
                  <a:pt x="309211" y="374372"/>
                  <a:pt x="300003" y="376743"/>
                  <a:pt x="292670" y="381487"/>
                </a:cubicBezTo>
                <a:cubicBezTo>
                  <a:pt x="285337" y="386229"/>
                  <a:pt x="280083" y="393054"/>
                  <a:pt x="276906" y="401961"/>
                </a:cubicBezTo>
                <a:cubicBezTo>
                  <a:pt x="273730" y="410867"/>
                  <a:pt x="272142" y="421845"/>
                  <a:pt x="272142" y="434892"/>
                </a:cubicBezTo>
                <a:cubicBezTo>
                  <a:pt x="272142" y="447151"/>
                  <a:pt x="274208" y="457616"/>
                  <a:pt x="278341" y="466287"/>
                </a:cubicBezTo>
                <a:cubicBezTo>
                  <a:pt x="282473" y="474959"/>
                  <a:pt x="288262" y="481348"/>
                  <a:pt x="295705" y="485455"/>
                </a:cubicBezTo>
                <a:cubicBezTo>
                  <a:pt x="303149" y="489562"/>
                  <a:pt x="311541" y="491616"/>
                  <a:pt x="320881" y="491616"/>
                </a:cubicBezTo>
                <a:cubicBezTo>
                  <a:pt x="336053" y="491616"/>
                  <a:pt x="348018" y="486770"/>
                  <a:pt x="356776" y="477077"/>
                </a:cubicBezTo>
                <a:cubicBezTo>
                  <a:pt x="365534" y="467384"/>
                  <a:pt x="369913" y="452871"/>
                  <a:pt x="369913" y="433541"/>
                </a:cubicBezTo>
                <a:cubicBezTo>
                  <a:pt x="369913" y="424020"/>
                  <a:pt x="368888" y="415627"/>
                  <a:pt x="366838" y="408361"/>
                </a:cubicBezTo>
                <a:cubicBezTo>
                  <a:pt x="364787" y="401096"/>
                  <a:pt x="361612" y="394871"/>
                  <a:pt x="357309" y="389686"/>
                </a:cubicBezTo>
                <a:cubicBezTo>
                  <a:pt x="353008" y="384500"/>
                  <a:pt x="347764" y="380652"/>
                  <a:pt x="341577" y="378140"/>
                </a:cubicBezTo>
                <a:cubicBezTo>
                  <a:pt x="335392" y="375628"/>
                  <a:pt x="328298" y="374372"/>
                  <a:pt x="320296" y="374372"/>
                </a:cubicBezTo>
                <a:close/>
                <a:moveTo>
                  <a:pt x="459913" y="372618"/>
                </a:moveTo>
                <a:cubicBezTo>
                  <a:pt x="456007" y="372618"/>
                  <a:pt x="453050" y="373746"/>
                  <a:pt x="451043" y="376003"/>
                </a:cubicBezTo>
                <a:cubicBezTo>
                  <a:pt x="449035" y="378260"/>
                  <a:pt x="446807" y="381481"/>
                  <a:pt x="444356" y="385667"/>
                </a:cubicBezTo>
                <a:lnTo>
                  <a:pt x="322488" y="582364"/>
                </a:lnTo>
                <a:cubicBezTo>
                  <a:pt x="320112" y="585922"/>
                  <a:pt x="318925" y="589037"/>
                  <a:pt x="318925" y="591707"/>
                </a:cubicBezTo>
                <a:cubicBezTo>
                  <a:pt x="318925" y="595435"/>
                  <a:pt x="320375" y="598401"/>
                  <a:pt x="323276" y="600607"/>
                </a:cubicBezTo>
                <a:cubicBezTo>
                  <a:pt x="326177" y="602812"/>
                  <a:pt x="329091" y="603914"/>
                  <a:pt x="332019" y="603914"/>
                </a:cubicBezTo>
                <a:cubicBezTo>
                  <a:pt x="337161" y="603914"/>
                  <a:pt x="341678" y="600566"/>
                  <a:pt x="345570" y="593870"/>
                </a:cubicBezTo>
                <a:lnTo>
                  <a:pt x="466946" y="398288"/>
                </a:lnTo>
                <a:cubicBezTo>
                  <a:pt x="470875" y="392002"/>
                  <a:pt x="472840" y="387566"/>
                  <a:pt x="472840" y="384980"/>
                </a:cubicBezTo>
                <a:cubicBezTo>
                  <a:pt x="472840" y="381335"/>
                  <a:pt x="471627" y="378365"/>
                  <a:pt x="469203" y="376066"/>
                </a:cubicBezTo>
                <a:cubicBezTo>
                  <a:pt x="466780" y="373767"/>
                  <a:pt x="463682" y="372618"/>
                  <a:pt x="459913" y="372618"/>
                </a:cubicBezTo>
                <a:close/>
                <a:moveTo>
                  <a:pt x="400031" y="131121"/>
                </a:moveTo>
                <a:lnTo>
                  <a:pt x="685781" y="402564"/>
                </a:lnTo>
                <a:lnTo>
                  <a:pt x="685781" y="685800"/>
                </a:lnTo>
                <a:lnTo>
                  <a:pt x="114281" y="685800"/>
                </a:lnTo>
                <a:lnTo>
                  <a:pt x="114281" y="402583"/>
                </a:lnTo>
                <a:close/>
                <a:moveTo>
                  <a:pt x="400031" y="0"/>
                </a:moveTo>
                <a:lnTo>
                  <a:pt x="400050" y="0"/>
                </a:lnTo>
                <a:lnTo>
                  <a:pt x="800081" y="380552"/>
                </a:lnTo>
                <a:lnTo>
                  <a:pt x="756837" y="417509"/>
                </a:lnTo>
                <a:lnTo>
                  <a:pt x="400050" y="78581"/>
                </a:lnTo>
                <a:lnTo>
                  <a:pt x="400031" y="78581"/>
                </a:lnTo>
                <a:lnTo>
                  <a:pt x="43244" y="417509"/>
                </a:lnTo>
                <a:lnTo>
                  <a:pt x="0" y="380552"/>
                </a:lnTo>
                <a:close/>
              </a:path>
            </a:pathLst>
          </a:custGeom>
          <a:solidFill>
            <a:srgbClr val="32A50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 sz="13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E842C5F-0F67-E375-900A-569E5879BACA}"/>
              </a:ext>
            </a:extLst>
          </p:cNvPr>
          <p:cNvSpPr/>
          <p:nvPr/>
        </p:nvSpPr>
        <p:spPr>
          <a:xfrm>
            <a:off x="4130135" y="152636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12" name="Gráfico 11" descr="Médico con relleno sólido">
            <a:extLst>
              <a:ext uri="{FF2B5EF4-FFF2-40B4-BE49-F238E27FC236}">
                <a16:creationId xmlns:a16="http://schemas.microsoft.com/office/drawing/2014/main" id="{B9D646C9-50DD-A17D-19F1-475B4877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210" y="4024659"/>
            <a:ext cx="763168" cy="763168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80D35E9F-5CAF-74F4-B577-FFF337F93266}"/>
              </a:ext>
            </a:extLst>
          </p:cNvPr>
          <p:cNvSpPr/>
          <p:nvPr/>
        </p:nvSpPr>
        <p:spPr>
          <a:xfrm>
            <a:off x="2929594" y="394904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DB01EC2-189A-A0E3-DC95-45042DCD3089}"/>
              </a:ext>
            </a:extLst>
          </p:cNvPr>
          <p:cNvGrpSpPr/>
          <p:nvPr/>
        </p:nvGrpSpPr>
        <p:grpSpPr>
          <a:xfrm>
            <a:off x="7363440" y="1531387"/>
            <a:ext cx="914400" cy="914400"/>
            <a:chOff x="7587049" y="1662014"/>
            <a:chExt cx="914400" cy="914400"/>
          </a:xfrm>
        </p:grpSpPr>
        <p:pic>
          <p:nvPicPr>
            <p:cNvPr id="22" name="Gráfico 21" descr="Hombre y mujer con relleno sólido">
              <a:extLst>
                <a:ext uri="{FF2B5EF4-FFF2-40B4-BE49-F238E27FC236}">
                  <a16:creationId xmlns:a16="http://schemas.microsoft.com/office/drawing/2014/main" id="{346C1EB0-6569-96FF-E48B-4FC22AE1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9537" y="1734502"/>
              <a:ext cx="769425" cy="769425"/>
            </a:xfrm>
            <a:prstGeom prst="rect">
              <a:avLst/>
            </a:prstGeom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D81034-F0C9-3040-FE75-41C4C3B7CCAA}"/>
                </a:ext>
              </a:extLst>
            </p:cNvPr>
            <p:cNvSpPr/>
            <p:nvPr/>
          </p:nvSpPr>
          <p:spPr>
            <a:xfrm>
              <a:off x="7587049" y="166201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CC94CCE-4315-7571-03F5-A2AE38B17C03}"/>
              </a:ext>
            </a:extLst>
          </p:cNvPr>
          <p:cNvGrpSpPr/>
          <p:nvPr/>
        </p:nvGrpSpPr>
        <p:grpSpPr>
          <a:xfrm>
            <a:off x="8565705" y="3946337"/>
            <a:ext cx="914400" cy="914400"/>
            <a:chOff x="8637795" y="3405244"/>
            <a:chExt cx="914400" cy="914400"/>
          </a:xfrm>
        </p:grpSpPr>
        <p:pic>
          <p:nvPicPr>
            <p:cNvPr id="6" name="Graphic 5" descr="Mental Health with solid fill">
              <a:extLst>
                <a:ext uri="{FF2B5EF4-FFF2-40B4-BE49-F238E27FC236}">
                  <a16:creationId xmlns:a16="http://schemas.microsoft.com/office/drawing/2014/main" id="{A97D84AA-79F4-A54B-AA95-3018387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13411" y="3480860"/>
              <a:ext cx="763168" cy="763168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11B1B37-9384-6F7E-FE34-71315BEA7A6F}"/>
                </a:ext>
              </a:extLst>
            </p:cNvPr>
            <p:cNvSpPr/>
            <p:nvPr/>
          </p:nvSpPr>
          <p:spPr>
            <a:xfrm>
              <a:off x="8637795" y="340524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8F8677E8-6C80-7ABD-882A-FC538623BD3E}"/>
              </a:ext>
            </a:extLst>
          </p:cNvPr>
          <p:cNvSpPr/>
          <p:nvPr/>
        </p:nvSpPr>
        <p:spPr>
          <a:xfrm>
            <a:off x="4141858" y="6332289"/>
            <a:ext cx="914400" cy="914400"/>
          </a:xfrm>
          <a:prstGeom prst="ellipse">
            <a:avLst/>
          </a:prstGeom>
          <a:noFill/>
          <a:ln w="57150">
            <a:solidFill>
              <a:srgbClr val="2C8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80A2F52-5735-314E-6948-6EBFED81643E}"/>
              </a:ext>
            </a:extLst>
          </p:cNvPr>
          <p:cNvGrpSpPr/>
          <p:nvPr/>
        </p:nvGrpSpPr>
        <p:grpSpPr>
          <a:xfrm>
            <a:off x="7369660" y="6327426"/>
            <a:ext cx="914400" cy="914400"/>
            <a:chOff x="8104979" y="5962078"/>
            <a:chExt cx="914400" cy="9144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AAE1F63-21C6-A6A6-8CA7-2016B8BD48E1}"/>
                </a:ext>
              </a:extLst>
            </p:cNvPr>
            <p:cNvSpPr/>
            <p:nvPr/>
          </p:nvSpPr>
          <p:spPr>
            <a:xfrm>
              <a:off x="8104979" y="5962078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5" name="Gráfico 24" descr="Niño con un globo con relleno sólido">
              <a:extLst>
                <a:ext uri="{FF2B5EF4-FFF2-40B4-BE49-F238E27FC236}">
                  <a16:creationId xmlns:a16="http://schemas.microsoft.com/office/drawing/2014/main" id="{297F3472-AFD7-0B72-70AC-3117A7E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4011" y="6051110"/>
              <a:ext cx="736336" cy="736336"/>
            </a:xfrm>
            <a:prstGeom prst="rect">
              <a:avLst/>
            </a:prstGeom>
          </p:spPr>
        </p:pic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id="{051CE3BC-4AF4-1A19-DD09-5C63512BF087}"/>
              </a:ext>
            </a:extLst>
          </p:cNvPr>
          <p:cNvSpPr txBox="1"/>
          <p:nvPr/>
        </p:nvSpPr>
        <p:spPr>
          <a:xfrm>
            <a:off x="8332995" y="1526365"/>
            <a:ext cx="3952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mental de los cuidadores educación y comportamiento parental (versión abreviada de la puntuación HOME)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C051987E-84D2-646D-FD0F-86EA3E0A71E8}"/>
              </a:ext>
            </a:extLst>
          </p:cNvPr>
          <p:cNvSpPr txBox="1"/>
          <p:nvPr/>
        </p:nvSpPr>
        <p:spPr>
          <a:xfrm>
            <a:off x="9555721" y="3834949"/>
            <a:ext cx="2730064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Habilidades </a:t>
            </a:r>
            <a:r>
              <a:rPr lang="es-ES" sz="16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sociopersonales</a:t>
            </a: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lingüísticas motrices finas y motrices gruesas (Prueba de detección del desarrollo de Denver)</a:t>
            </a:r>
            <a:endParaRPr lang="en-GB" sz="16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09190D69-ECD1-E997-1EA2-D1CC6430C572}"/>
              </a:ext>
            </a:extLst>
          </p:cNvPr>
          <p:cNvSpPr txBox="1"/>
          <p:nvPr/>
        </p:nvSpPr>
        <p:spPr>
          <a:xfrm>
            <a:off x="8394365" y="6183930"/>
            <a:ext cx="3891421" cy="188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Para mayores de 36 meses: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 de Vocabulario en Imágenes </a:t>
            </a:r>
            <a:r>
              <a:rPr lang="es-ES" sz="13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Peabody</a:t>
            </a: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(TVIP)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memoria a corto plazo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desarrollo motor de las piernas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Índice de problemas de comportamiento (BPI)</a:t>
            </a:r>
            <a:endParaRPr lang="en-GB" sz="13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D53CEE71-ABB3-2923-B65E-E75C53E86B9D}"/>
              </a:ext>
            </a:extLst>
          </p:cNvPr>
          <p:cNvSpPr txBox="1"/>
          <p:nvPr/>
        </p:nvSpPr>
        <p:spPr>
          <a:xfrm>
            <a:off x="715386" y="6439141"/>
            <a:ext cx="328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sobre estimulación, peso al nacer, atención médica preventiva etc.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B6ED3E-0DD5-C88D-DFD7-BC1D1E7A9C47}"/>
              </a:ext>
            </a:extLst>
          </p:cNvPr>
          <p:cNvSpPr/>
          <p:nvPr/>
        </p:nvSpPr>
        <p:spPr>
          <a:xfrm>
            <a:off x="4833136" y="3033984"/>
            <a:ext cx="2744518" cy="2744518"/>
          </a:xfrm>
          <a:prstGeom prst="ellipse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C5A8C-8E38-09C2-A015-F60E3ECA1812}"/>
              </a:ext>
            </a:extLst>
          </p:cNvPr>
          <p:cNvCxnSpPr>
            <a:cxnSpLocks/>
          </p:cNvCxnSpPr>
          <p:nvPr/>
        </p:nvCxnSpPr>
        <p:spPr>
          <a:xfrm>
            <a:off x="4821415" y="2417319"/>
            <a:ext cx="416677" cy="600679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2245E14-C86C-FF22-D01A-16CF2C0470AE}"/>
              </a:ext>
            </a:extLst>
          </p:cNvPr>
          <p:cNvCxnSpPr>
            <a:cxnSpLocks/>
          </p:cNvCxnSpPr>
          <p:nvPr/>
        </p:nvCxnSpPr>
        <p:spPr>
          <a:xfrm rot="4192146">
            <a:off x="7169583" y="2415956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E2FEEB9-D26B-5DAF-8BB6-F6F1E6101989}"/>
              </a:ext>
            </a:extLst>
          </p:cNvPr>
          <p:cNvCxnSpPr>
            <a:cxnSpLocks/>
          </p:cNvCxnSpPr>
          <p:nvPr/>
        </p:nvCxnSpPr>
        <p:spPr>
          <a:xfrm flipV="1">
            <a:off x="4821415" y="5775780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4AC5DC3-ECB9-69F6-9752-8F178009C5D1}"/>
              </a:ext>
            </a:extLst>
          </p:cNvPr>
          <p:cNvCxnSpPr>
            <a:cxnSpLocks/>
          </p:cNvCxnSpPr>
          <p:nvPr/>
        </p:nvCxnSpPr>
        <p:spPr>
          <a:xfrm rot="17407854" flipV="1">
            <a:off x="7169583" y="5777143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3FFC09-9FD0-D00B-4409-5B2BBE525D04}"/>
              </a:ext>
            </a:extLst>
          </p:cNvPr>
          <p:cNvCxnSpPr>
            <a:cxnSpLocks/>
          </p:cNvCxnSpPr>
          <p:nvPr/>
        </p:nvCxnSpPr>
        <p:spPr>
          <a:xfrm flipH="1">
            <a:off x="7876218" y="4416239"/>
            <a:ext cx="658273" cy="0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A0719E9-D97A-680A-96B2-55B5F5A1DF07}"/>
              </a:ext>
            </a:extLst>
          </p:cNvPr>
          <p:cNvCxnSpPr>
            <a:cxnSpLocks/>
          </p:cNvCxnSpPr>
          <p:nvPr/>
        </p:nvCxnSpPr>
        <p:spPr>
          <a:xfrm>
            <a:off x="3857595" y="4362273"/>
            <a:ext cx="658273" cy="0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DATASET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A6C73867-BB1F-C863-7233-8ABBD6016B96}"/>
              </a:ext>
            </a:extLst>
          </p:cNvPr>
          <p:cNvSpPr/>
          <p:nvPr/>
        </p:nvSpPr>
        <p:spPr>
          <a:xfrm>
            <a:off x="4442486" y="6399113"/>
            <a:ext cx="295493" cy="801509"/>
          </a:xfrm>
          <a:custGeom>
            <a:avLst/>
            <a:gdLst>
              <a:gd name="connsiteX0" fmla="*/ 1120660 w 2251707"/>
              <a:gd name="connsiteY0" fmla="*/ 5989224 h 6107644"/>
              <a:gd name="connsiteX1" fmla="*/ 1096440 w 2251707"/>
              <a:gd name="connsiteY1" fmla="*/ 5218355 h 6107644"/>
              <a:gd name="connsiteX2" fmla="*/ 1145206 w 2251707"/>
              <a:gd name="connsiteY2" fmla="*/ 4755821 h 6107644"/>
              <a:gd name="connsiteX3" fmla="*/ 1169426 w 2251707"/>
              <a:gd name="connsiteY3" fmla="*/ 5526691 h 6107644"/>
              <a:gd name="connsiteX4" fmla="*/ 1120660 w 2251707"/>
              <a:gd name="connsiteY4" fmla="*/ 5989224 h 6107644"/>
              <a:gd name="connsiteX5" fmla="*/ 1406268 w 2251707"/>
              <a:gd name="connsiteY5" fmla="*/ 5230839 h 6107644"/>
              <a:gd name="connsiteX6" fmla="*/ 873322 w 2251707"/>
              <a:gd name="connsiteY6" fmla="*/ 4512401 h 6107644"/>
              <a:gd name="connsiteX7" fmla="*/ 372670 w 2251707"/>
              <a:gd name="connsiteY7" fmla="*/ 4073550 h 6107644"/>
              <a:gd name="connsiteX8" fmla="*/ 767561 w 2251707"/>
              <a:gd name="connsiteY8" fmla="*/ 3606624 h 6107644"/>
              <a:gd name="connsiteX9" fmla="*/ 965034 w 2251707"/>
              <a:gd name="connsiteY9" fmla="*/ 3583339 h 6107644"/>
              <a:gd name="connsiteX10" fmla="*/ 965034 w 2251707"/>
              <a:gd name="connsiteY10" fmla="*/ 3704523 h 6107644"/>
              <a:gd name="connsiteX11" fmla="*/ 839172 w 2251707"/>
              <a:gd name="connsiteY11" fmla="*/ 3845833 h 6107644"/>
              <a:gd name="connsiteX12" fmla="*/ 618417 w 2251707"/>
              <a:gd name="connsiteY12" fmla="*/ 4058780 h 6107644"/>
              <a:gd name="connsiteX13" fmla="*/ 977204 w 2251707"/>
              <a:gd name="connsiteY13" fmla="*/ 4295274 h 6107644"/>
              <a:gd name="connsiteX14" fmla="*/ 1589208 w 2251707"/>
              <a:gd name="connsiteY14" fmla="*/ 5005851 h 6107644"/>
              <a:gd name="connsiteX15" fmla="*/ 1450933 w 2251707"/>
              <a:gd name="connsiteY15" fmla="*/ 5345337 h 6107644"/>
              <a:gd name="connsiteX16" fmla="*/ 1406268 w 2251707"/>
              <a:gd name="connsiteY16" fmla="*/ 5230839 h 6107644"/>
              <a:gd name="connsiteX17" fmla="*/ 1121077 w 2251707"/>
              <a:gd name="connsiteY17" fmla="*/ 4257386 h 6107644"/>
              <a:gd name="connsiteX18" fmla="*/ 1063588 w 2251707"/>
              <a:gd name="connsiteY18" fmla="*/ 3633069 h 6107644"/>
              <a:gd name="connsiteX19" fmla="*/ 1063588 w 2251707"/>
              <a:gd name="connsiteY19" fmla="*/ 3041065 h 6107644"/>
              <a:gd name="connsiteX20" fmla="*/ 1137504 w 2251707"/>
              <a:gd name="connsiteY20" fmla="*/ 3051557 h 6107644"/>
              <a:gd name="connsiteX21" fmla="*/ 1220274 w 2251707"/>
              <a:gd name="connsiteY21" fmla="*/ 3292024 h 6107644"/>
              <a:gd name="connsiteX22" fmla="*/ 1203849 w 2251707"/>
              <a:gd name="connsiteY22" fmla="*/ 3905843 h 6107644"/>
              <a:gd name="connsiteX23" fmla="*/ 1121077 w 2251707"/>
              <a:gd name="connsiteY23" fmla="*/ 4257380 h 6107644"/>
              <a:gd name="connsiteX24" fmla="*/ 1318185 w 2251707"/>
              <a:gd name="connsiteY24" fmla="*/ 3880747 h 6107644"/>
              <a:gd name="connsiteX25" fmla="*/ 1293547 w 2251707"/>
              <a:gd name="connsiteY25" fmla="*/ 3733184 h 6107644"/>
              <a:gd name="connsiteX26" fmla="*/ 1293547 w 2251707"/>
              <a:gd name="connsiteY26" fmla="*/ 3610364 h 6107644"/>
              <a:gd name="connsiteX27" fmla="*/ 1487723 w 2251707"/>
              <a:gd name="connsiteY27" fmla="*/ 3627971 h 6107644"/>
              <a:gd name="connsiteX28" fmla="*/ 1950571 w 2251707"/>
              <a:gd name="connsiteY28" fmla="*/ 3408072 h 6107644"/>
              <a:gd name="connsiteX29" fmla="*/ 1472523 w 2251707"/>
              <a:gd name="connsiteY29" fmla="*/ 3050682 h 6107644"/>
              <a:gd name="connsiteX30" fmla="*/ 414704 w 2251707"/>
              <a:gd name="connsiteY30" fmla="*/ 2661146 h 6107644"/>
              <a:gd name="connsiteX31" fmla="*/ 115368 w 2251707"/>
              <a:gd name="connsiteY31" fmla="*/ 1510750 h 6107644"/>
              <a:gd name="connsiteX32" fmla="*/ 841843 w 2251707"/>
              <a:gd name="connsiteY32" fmla="*/ 1042330 h 6107644"/>
              <a:gd name="connsiteX33" fmla="*/ 932183 w 2251707"/>
              <a:gd name="connsiteY33" fmla="*/ 1235603 h 6107644"/>
              <a:gd name="connsiteX34" fmla="*/ 932183 w 2251707"/>
              <a:gd name="connsiteY34" fmla="*/ 1429598 h 6107644"/>
              <a:gd name="connsiteX35" fmla="*/ 786500 w 2251707"/>
              <a:gd name="connsiteY35" fmla="*/ 1514979 h 6107644"/>
              <a:gd name="connsiteX36" fmla="*/ 496158 w 2251707"/>
              <a:gd name="connsiteY36" fmla="*/ 1934376 h 6107644"/>
              <a:gd name="connsiteX37" fmla="*/ 1150449 w 2251707"/>
              <a:gd name="connsiteY37" fmla="*/ 2536787 h 6107644"/>
              <a:gd name="connsiteX38" fmla="*/ 2251707 w 2251707"/>
              <a:gd name="connsiteY38" fmla="*/ 3390589 h 6107644"/>
              <a:gd name="connsiteX39" fmla="*/ 2041408 w 2251707"/>
              <a:gd name="connsiteY39" fmla="*/ 3806873 h 6107644"/>
              <a:gd name="connsiteX40" fmla="*/ 1638484 w 2251707"/>
              <a:gd name="connsiteY40" fmla="*/ 3894436 h 6107644"/>
              <a:gd name="connsiteX41" fmla="*/ 1318185 w 2251707"/>
              <a:gd name="connsiteY41" fmla="*/ 3880747 h 6107644"/>
              <a:gd name="connsiteX42" fmla="*/ 1125603 w 2251707"/>
              <a:gd name="connsiteY42" fmla="*/ 2443795 h 6107644"/>
              <a:gd name="connsiteX43" fmla="*/ 1039787 w 2251707"/>
              <a:gd name="connsiteY43" fmla="*/ 2411928 h 6107644"/>
              <a:gd name="connsiteX44" fmla="*/ 1015892 w 2251707"/>
              <a:gd name="connsiteY44" fmla="*/ 1556702 h 6107644"/>
              <a:gd name="connsiteX45" fmla="*/ 917260 w 2251707"/>
              <a:gd name="connsiteY45" fmla="*/ 642686 h 6107644"/>
              <a:gd name="connsiteX46" fmla="*/ 1178568 w 2251707"/>
              <a:gd name="connsiteY46" fmla="*/ 2988 h 6107644"/>
              <a:gd name="connsiteX47" fmla="*/ 1490655 w 2251707"/>
              <a:gd name="connsiteY47" fmla="*/ 351072 h 6107644"/>
              <a:gd name="connsiteX48" fmla="*/ 1383888 w 2251707"/>
              <a:gd name="connsiteY48" fmla="*/ 602374 h 6107644"/>
              <a:gd name="connsiteX49" fmla="*/ 1277122 w 2251707"/>
              <a:gd name="connsiteY49" fmla="*/ 723926 h 6107644"/>
              <a:gd name="connsiteX50" fmla="*/ 1260695 w 2251707"/>
              <a:gd name="connsiteY50" fmla="*/ 1586371 h 6107644"/>
              <a:gd name="connsiteX51" fmla="*/ 1227844 w 2251707"/>
              <a:gd name="connsiteY51" fmla="*/ 2462239 h 6107644"/>
              <a:gd name="connsiteX52" fmla="*/ 1125603 w 2251707"/>
              <a:gd name="connsiteY52" fmla="*/ 2443795 h 6107644"/>
              <a:gd name="connsiteX53" fmla="*/ 1572783 w 2251707"/>
              <a:gd name="connsiteY53" fmla="*/ 2457322 h 6107644"/>
              <a:gd name="connsiteX54" fmla="*/ 1347422 w 2251707"/>
              <a:gd name="connsiteY54" fmla="*/ 2124178 h 6107644"/>
              <a:gd name="connsiteX55" fmla="*/ 1609704 w 2251707"/>
              <a:gd name="connsiteY55" fmla="*/ 1729971 h 6107644"/>
              <a:gd name="connsiteX56" fmla="*/ 1485306 w 2251707"/>
              <a:gd name="connsiteY56" fmla="*/ 1430358 h 6107644"/>
              <a:gd name="connsiteX57" fmla="*/ 1359249 w 2251707"/>
              <a:gd name="connsiteY57" fmla="*/ 1216472 h 6107644"/>
              <a:gd name="connsiteX58" fmla="*/ 1449590 w 2251707"/>
              <a:gd name="connsiteY58" fmla="*/ 1061371 h 6107644"/>
              <a:gd name="connsiteX59" fmla="*/ 2171377 w 2251707"/>
              <a:gd name="connsiteY59" fmla="*/ 1816593 h 6107644"/>
              <a:gd name="connsiteX60" fmla="*/ 2102034 w 2251707"/>
              <a:gd name="connsiteY60" fmla="*/ 2170551 h 6107644"/>
              <a:gd name="connsiteX61" fmla="*/ 1930657 w 2251707"/>
              <a:gd name="connsiteY61" fmla="*/ 2404268 h 6107644"/>
              <a:gd name="connsiteX62" fmla="*/ 1572783 w 2251707"/>
              <a:gd name="connsiteY62" fmla="*/ 2457322 h 610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1707" h="6107644">
                <a:moveTo>
                  <a:pt x="1120660" y="5989224"/>
                </a:moveTo>
                <a:cubicBezTo>
                  <a:pt x="1107339" y="5846463"/>
                  <a:pt x="1096440" y="5499571"/>
                  <a:pt x="1096440" y="5218355"/>
                </a:cubicBezTo>
                <a:cubicBezTo>
                  <a:pt x="1096440" y="4766244"/>
                  <a:pt x="1102089" y="4712697"/>
                  <a:pt x="1145206" y="4755821"/>
                </a:cubicBezTo>
                <a:cubicBezTo>
                  <a:pt x="1186906" y="4797523"/>
                  <a:pt x="1190414" y="4909225"/>
                  <a:pt x="1169426" y="5526691"/>
                </a:cubicBezTo>
                <a:cubicBezTo>
                  <a:pt x="1148218" y="6150607"/>
                  <a:pt x="1141586" y="6213498"/>
                  <a:pt x="1120660" y="5989224"/>
                </a:cubicBezTo>
                <a:close/>
                <a:moveTo>
                  <a:pt x="1406268" y="5230839"/>
                </a:moveTo>
                <a:cubicBezTo>
                  <a:pt x="1462421" y="4931494"/>
                  <a:pt x="1265482" y="4666010"/>
                  <a:pt x="873322" y="4512401"/>
                </a:cubicBezTo>
                <a:cubicBezTo>
                  <a:pt x="588329" y="4400770"/>
                  <a:pt x="428812" y="4260943"/>
                  <a:pt x="372670" y="4073550"/>
                </a:cubicBezTo>
                <a:cubicBezTo>
                  <a:pt x="292694" y="3806599"/>
                  <a:pt x="427950" y="3646670"/>
                  <a:pt x="767561" y="3606624"/>
                </a:cubicBezTo>
                <a:lnTo>
                  <a:pt x="965034" y="3583339"/>
                </a:lnTo>
                <a:lnTo>
                  <a:pt x="965034" y="3704523"/>
                </a:lnTo>
                <a:cubicBezTo>
                  <a:pt x="965034" y="3819609"/>
                  <a:pt x="958702" y="3826718"/>
                  <a:pt x="839172" y="3845833"/>
                </a:cubicBezTo>
                <a:cubicBezTo>
                  <a:pt x="688788" y="3869881"/>
                  <a:pt x="589012" y="3966130"/>
                  <a:pt x="618417" y="4058780"/>
                </a:cubicBezTo>
                <a:cubicBezTo>
                  <a:pt x="644444" y="4140788"/>
                  <a:pt x="749634" y="4210124"/>
                  <a:pt x="977204" y="4295274"/>
                </a:cubicBezTo>
                <a:cubicBezTo>
                  <a:pt x="1349881" y="4434716"/>
                  <a:pt x="1589208" y="4712592"/>
                  <a:pt x="1589208" y="5005851"/>
                </a:cubicBezTo>
                <a:cubicBezTo>
                  <a:pt x="1589208" y="5200958"/>
                  <a:pt x="1530401" y="5345337"/>
                  <a:pt x="1450933" y="5345337"/>
                </a:cubicBezTo>
                <a:cubicBezTo>
                  <a:pt x="1393185" y="5345337"/>
                  <a:pt x="1387515" y="5330803"/>
                  <a:pt x="1406268" y="5230839"/>
                </a:cubicBezTo>
                <a:close/>
                <a:moveTo>
                  <a:pt x="1121077" y="4257386"/>
                </a:moveTo>
                <a:cubicBezTo>
                  <a:pt x="1069648" y="4228479"/>
                  <a:pt x="1063588" y="4162671"/>
                  <a:pt x="1063588" y="3633069"/>
                </a:cubicBezTo>
                <a:lnTo>
                  <a:pt x="1063588" y="3041065"/>
                </a:lnTo>
                <a:lnTo>
                  <a:pt x="1137504" y="3051557"/>
                </a:lnTo>
                <a:cubicBezTo>
                  <a:pt x="1205104" y="3061155"/>
                  <a:pt x="1212175" y="3081700"/>
                  <a:pt x="1220274" y="3292024"/>
                </a:cubicBezTo>
                <a:cubicBezTo>
                  <a:pt x="1225141" y="3418508"/>
                  <a:pt x="1217753" y="3694727"/>
                  <a:pt x="1203849" y="3905843"/>
                </a:cubicBezTo>
                <a:cubicBezTo>
                  <a:pt x="1180649" y="4258095"/>
                  <a:pt x="1173835" y="4287031"/>
                  <a:pt x="1121077" y="4257380"/>
                </a:cubicBezTo>
                <a:close/>
                <a:moveTo>
                  <a:pt x="1318185" y="3880747"/>
                </a:moveTo>
                <a:cubicBezTo>
                  <a:pt x="1304634" y="3867140"/>
                  <a:pt x="1293547" y="3800735"/>
                  <a:pt x="1293547" y="3733184"/>
                </a:cubicBezTo>
                <a:lnTo>
                  <a:pt x="1293547" y="3610364"/>
                </a:lnTo>
                <a:lnTo>
                  <a:pt x="1487723" y="3627971"/>
                </a:lnTo>
                <a:cubicBezTo>
                  <a:pt x="1805738" y="3656810"/>
                  <a:pt x="1950571" y="3588001"/>
                  <a:pt x="1950571" y="3408072"/>
                </a:cubicBezTo>
                <a:cubicBezTo>
                  <a:pt x="1950571" y="3265181"/>
                  <a:pt x="1780589" y="3138101"/>
                  <a:pt x="1472523" y="3050682"/>
                </a:cubicBezTo>
                <a:cubicBezTo>
                  <a:pt x="769202" y="2851099"/>
                  <a:pt x="574553" y="2779422"/>
                  <a:pt x="414704" y="2661146"/>
                </a:cubicBezTo>
                <a:cubicBezTo>
                  <a:pt x="8273" y="2360422"/>
                  <a:pt x="-115577" y="1884445"/>
                  <a:pt x="115368" y="1510750"/>
                </a:cubicBezTo>
                <a:cubicBezTo>
                  <a:pt x="248583" y="1295192"/>
                  <a:pt x="638227" y="1043955"/>
                  <a:pt x="841843" y="1042330"/>
                </a:cubicBezTo>
                <a:cubicBezTo>
                  <a:pt x="930279" y="1041584"/>
                  <a:pt x="932183" y="1045694"/>
                  <a:pt x="932183" y="1235603"/>
                </a:cubicBezTo>
                <a:lnTo>
                  <a:pt x="932183" y="1429598"/>
                </a:lnTo>
                <a:lnTo>
                  <a:pt x="786500" y="1514979"/>
                </a:lnTo>
                <a:cubicBezTo>
                  <a:pt x="593787" y="1627923"/>
                  <a:pt x="496158" y="1768947"/>
                  <a:pt x="496158" y="1934376"/>
                </a:cubicBezTo>
                <a:cubicBezTo>
                  <a:pt x="496158" y="2170683"/>
                  <a:pt x="732466" y="2388253"/>
                  <a:pt x="1150449" y="2536787"/>
                </a:cubicBezTo>
                <a:cubicBezTo>
                  <a:pt x="2017759" y="2844993"/>
                  <a:pt x="2251707" y="3026373"/>
                  <a:pt x="2251707" y="3390589"/>
                </a:cubicBezTo>
                <a:cubicBezTo>
                  <a:pt x="2251707" y="3566235"/>
                  <a:pt x="2180128" y="3707926"/>
                  <a:pt x="2041408" y="3806873"/>
                </a:cubicBezTo>
                <a:cubicBezTo>
                  <a:pt x="1952148" y="3870542"/>
                  <a:pt x="1884525" y="3885237"/>
                  <a:pt x="1638484" y="3894436"/>
                </a:cubicBezTo>
                <a:cubicBezTo>
                  <a:pt x="1475871" y="3900520"/>
                  <a:pt x="1331737" y="3894371"/>
                  <a:pt x="1318185" y="3880747"/>
                </a:cubicBezTo>
                <a:close/>
                <a:moveTo>
                  <a:pt x="1125603" y="2443795"/>
                </a:moveTo>
                <a:lnTo>
                  <a:pt x="1039787" y="2411928"/>
                </a:lnTo>
                <a:lnTo>
                  <a:pt x="1015892" y="1556702"/>
                </a:lnTo>
                <a:cubicBezTo>
                  <a:pt x="992510" y="719814"/>
                  <a:pt x="990395" y="700217"/>
                  <a:pt x="917260" y="642686"/>
                </a:cubicBezTo>
                <a:cubicBezTo>
                  <a:pt x="630620" y="417202"/>
                  <a:pt x="817897" y="-41267"/>
                  <a:pt x="1178568" y="2988"/>
                </a:cubicBezTo>
                <a:cubicBezTo>
                  <a:pt x="1358596" y="25077"/>
                  <a:pt x="1490655" y="172368"/>
                  <a:pt x="1490655" y="351072"/>
                </a:cubicBezTo>
                <a:cubicBezTo>
                  <a:pt x="1490655" y="450621"/>
                  <a:pt x="1465804" y="509114"/>
                  <a:pt x="1383888" y="602374"/>
                </a:cubicBezTo>
                <a:lnTo>
                  <a:pt x="1277122" y="723926"/>
                </a:lnTo>
                <a:lnTo>
                  <a:pt x="1260695" y="1586371"/>
                </a:lnTo>
                <a:cubicBezTo>
                  <a:pt x="1251656" y="2060715"/>
                  <a:pt x="1236878" y="2454857"/>
                  <a:pt x="1227844" y="2462239"/>
                </a:cubicBezTo>
                <a:cubicBezTo>
                  <a:pt x="1218805" y="2469627"/>
                  <a:pt x="1172802" y="2461369"/>
                  <a:pt x="1125603" y="2443795"/>
                </a:cubicBezTo>
                <a:close/>
                <a:moveTo>
                  <a:pt x="1572783" y="2457322"/>
                </a:moveTo>
                <a:cubicBezTo>
                  <a:pt x="1437408" y="2398173"/>
                  <a:pt x="1343865" y="2259890"/>
                  <a:pt x="1347422" y="2124178"/>
                </a:cubicBezTo>
                <a:cubicBezTo>
                  <a:pt x="1351309" y="1976008"/>
                  <a:pt x="1482937" y="1778170"/>
                  <a:pt x="1609704" y="1729971"/>
                </a:cubicBezTo>
                <a:cubicBezTo>
                  <a:pt x="1786071" y="1662913"/>
                  <a:pt x="1718529" y="1500238"/>
                  <a:pt x="1485306" y="1430358"/>
                </a:cubicBezTo>
                <a:cubicBezTo>
                  <a:pt x="1359505" y="1392666"/>
                  <a:pt x="1359249" y="1392233"/>
                  <a:pt x="1359249" y="1216472"/>
                </a:cubicBezTo>
                <a:cubicBezTo>
                  <a:pt x="1359249" y="1041152"/>
                  <a:pt x="1359621" y="1040451"/>
                  <a:pt x="1449590" y="1061371"/>
                </a:cubicBezTo>
                <a:cubicBezTo>
                  <a:pt x="1870361" y="1159251"/>
                  <a:pt x="2131764" y="1432763"/>
                  <a:pt x="2171377" y="1816593"/>
                </a:cubicBezTo>
                <a:cubicBezTo>
                  <a:pt x="2186456" y="1962692"/>
                  <a:pt x="2174916" y="2021564"/>
                  <a:pt x="2102034" y="2170551"/>
                </a:cubicBezTo>
                <a:cubicBezTo>
                  <a:pt x="2053947" y="2268842"/>
                  <a:pt x="1976827" y="2374015"/>
                  <a:pt x="1930657" y="2404268"/>
                </a:cubicBezTo>
                <a:cubicBezTo>
                  <a:pt x="1828265" y="2471361"/>
                  <a:pt x="1661497" y="2496085"/>
                  <a:pt x="1572783" y="2457322"/>
                </a:cubicBezTo>
                <a:close/>
              </a:path>
            </a:pathLst>
          </a:custGeom>
          <a:solidFill>
            <a:srgbClr val="2C8AE0"/>
          </a:solidFill>
          <a:ln w="328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B407-76C1-BC41-2355-95BCE1ACC074}"/>
              </a:ext>
            </a:extLst>
          </p:cNvPr>
          <p:cNvSpPr/>
          <p:nvPr/>
        </p:nvSpPr>
        <p:spPr>
          <a:xfrm>
            <a:off x="9555721" y="472703"/>
            <a:ext cx="249041" cy="249041"/>
          </a:xfrm>
          <a:prstGeom prst="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ABE4C-6808-0727-C93E-22DB16BF7F1E}"/>
              </a:ext>
            </a:extLst>
          </p:cNvPr>
          <p:cNvSpPr txBox="1"/>
          <p:nvPr/>
        </p:nvSpPr>
        <p:spPr>
          <a:xfrm>
            <a:off x="9399018" y="184349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Información principal en: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296EE1-0D73-93F1-423D-03848695213B}"/>
              </a:ext>
            </a:extLst>
          </p:cNvPr>
          <p:cNvSpPr/>
          <p:nvPr/>
        </p:nvSpPr>
        <p:spPr>
          <a:xfrm>
            <a:off x="9555721" y="794380"/>
            <a:ext cx="249041" cy="249041"/>
          </a:xfrm>
          <a:prstGeom prst="rect">
            <a:avLst/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FAA25-7C3A-D3E6-A19E-D33F3605A0B8}"/>
              </a:ext>
            </a:extLst>
          </p:cNvPr>
          <p:cNvSpPr txBox="1"/>
          <p:nvPr/>
        </p:nvSpPr>
        <p:spPr>
          <a:xfrm>
            <a:off x="9902136" y="443335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 preliminar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EB276-47F0-15CE-C941-F78B31947F9A}"/>
              </a:ext>
            </a:extLst>
          </p:cNvPr>
          <p:cNvSpPr txBox="1"/>
          <p:nvPr/>
        </p:nvSpPr>
        <p:spPr>
          <a:xfrm>
            <a:off x="9902138" y="765012"/>
            <a:ext cx="338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Encuestas de seguimiento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471F08E-94AE-4E5C-0097-4116FDEA3BA0}"/>
              </a:ext>
            </a:extLst>
          </p:cNvPr>
          <p:cNvSpPr/>
          <p:nvPr/>
        </p:nvSpPr>
        <p:spPr>
          <a:xfrm>
            <a:off x="6311656" y="3309033"/>
            <a:ext cx="6083860" cy="5069494"/>
          </a:xfrm>
          <a:custGeom>
            <a:avLst/>
            <a:gdLst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540220 w 6083860"/>
              <a:gd name="connsiteY19" fmla="*/ 3128907 h 5069494"/>
              <a:gd name="connsiteX20" fmla="*/ 653628 w 6083860"/>
              <a:gd name="connsiteY20" fmla="*/ 3089216 h 5069494"/>
              <a:gd name="connsiteX21" fmla="*/ 1963233 w 6083860"/>
              <a:gd name="connsiteY21" fmla="*/ 1477159 h 5069494"/>
              <a:gd name="connsiteX22" fmla="*/ 1981424 w 6083860"/>
              <a:gd name="connsiteY22" fmla="*/ 1330210 h 5069494"/>
              <a:gd name="connsiteX23" fmla="*/ 1981424 w 6083860"/>
              <a:gd name="connsiteY23" fmla="*/ 683753 h 5069494"/>
              <a:gd name="connsiteX24" fmla="*/ 2665177 w 6083860"/>
              <a:gd name="connsiteY24" fmla="*/ 0 h 5069494"/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653628 w 6083860"/>
              <a:gd name="connsiteY19" fmla="*/ 3089216 h 5069494"/>
              <a:gd name="connsiteX20" fmla="*/ 1963233 w 6083860"/>
              <a:gd name="connsiteY20" fmla="*/ 1477159 h 5069494"/>
              <a:gd name="connsiteX21" fmla="*/ 1981424 w 6083860"/>
              <a:gd name="connsiteY21" fmla="*/ 1330210 h 5069494"/>
              <a:gd name="connsiteX22" fmla="*/ 1981424 w 6083860"/>
              <a:gd name="connsiteY22" fmla="*/ 683753 h 5069494"/>
              <a:gd name="connsiteX23" fmla="*/ 2665177 w 6083860"/>
              <a:gd name="connsiteY23" fmla="*/ 0 h 506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3860" h="5069494">
                <a:moveTo>
                  <a:pt x="2665177" y="0"/>
                </a:moveTo>
                <a:lnTo>
                  <a:pt x="5400107" y="0"/>
                </a:lnTo>
                <a:cubicBezTo>
                  <a:pt x="5777733" y="0"/>
                  <a:pt x="6083860" y="306127"/>
                  <a:pt x="6083860" y="683753"/>
                </a:cubicBezTo>
                <a:lnTo>
                  <a:pt x="6083860" y="4113162"/>
                </a:lnTo>
                <a:lnTo>
                  <a:pt x="6083860" y="4160496"/>
                </a:lnTo>
                <a:lnTo>
                  <a:pt x="6083860" y="4385741"/>
                </a:lnTo>
                <a:cubicBezTo>
                  <a:pt x="6083860" y="4385744"/>
                  <a:pt x="6083859" y="4385748"/>
                  <a:pt x="6083859" y="4385751"/>
                </a:cubicBezTo>
                <a:lnTo>
                  <a:pt x="6083859" y="4438859"/>
                </a:lnTo>
                <a:cubicBezTo>
                  <a:pt x="6083859" y="4787149"/>
                  <a:pt x="5801515" y="5069493"/>
                  <a:pt x="5453225" y="5069493"/>
                </a:cubicBezTo>
                <a:lnTo>
                  <a:pt x="5400117" y="5069493"/>
                </a:lnTo>
                <a:cubicBezTo>
                  <a:pt x="5400114" y="5069493"/>
                  <a:pt x="5400110" y="5069494"/>
                  <a:pt x="5400107" y="5069494"/>
                </a:cubicBezTo>
                <a:lnTo>
                  <a:pt x="2665177" y="5069494"/>
                </a:lnTo>
                <a:cubicBezTo>
                  <a:pt x="2665173" y="5069494"/>
                  <a:pt x="2665168" y="5069493"/>
                  <a:pt x="2665164" y="5069493"/>
                </a:cubicBezTo>
                <a:lnTo>
                  <a:pt x="630634" y="5069493"/>
                </a:lnTo>
                <a:cubicBezTo>
                  <a:pt x="282344" y="5069493"/>
                  <a:pt x="0" y="4787149"/>
                  <a:pt x="0" y="4438859"/>
                </a:cubicBezTo>
                <a:lnTo>
                  <a:pt x="0" y="4160496"/>
                </a:lnTo>
                <a:lnTo>
                  <a:pt x="0" y="4113162"/>
                </a:lnTo>
                <a:lnTo>
                  <a:pt x="0" y="3750426"/>
                </a:lnTo>
                <a:cubicBezTo>
                  <a:pt x="0" y="3445673"/>
                  <a:pt x="216169" y="3191409"/>
                  <a:pt x="503539" y="3132604"/>
                </a:cubicBezTo>
                <a:lnTo>
                  <a:pt x="653628" y="3089216"/>
                </a:lnTo>
                <a:cubicBezTo>
                  <a:pt x="1333171" y="2824268"/>
                  <a:pt x="1840852" y="2215770"/>
                  <a:pt x="1963233" y="1477159"/>
                </a:cubicBezTo>
                <a:lnTo>
                  <a:pt x="1981424" y="1330210"/>
                </a:lnTo>
                <a:lnTo>
                  <a:pt x="1981424" y="683753"/>
                </a:lnTo>
                <a:cubicBezTo>
                  <a:pt x="1981424" y="306127"/>
                  <a:pt x="2287551" y="0"/>
                  <a:pt x="2665177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7CF748-568F-2E88-0CF2-853F7D87851A}"/>
              </a:ext>
            </a:extLst>
          </p:cNvPr>
          <p:cNvSpPr/>
          <p:nvPr/>
        </p:nvSpPr>
        <p:spPr>
          <a:xfrm>
            <a:off x="-151774" y="1253153"/>
            <a:ext cx="12547290" cy="7125374"/>
          </a:xfrm>
          <a:custGeom>
            <a:avLst/>
            <a:gdLst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65176 w 12547290"/>
              <a:gd name="connsiteY29" fmla="*/ 5202474 h 7125374"/>
              <a:gd name="connsiteX30" fmla="*/ 5791497 w 12547290"/>
              <a:gd name="connsiteY30" fmla="*/ 5210645 h 7125374"/>
              <a:gd name="connsiteX31" fmla="*/ 6181734 w 12547290"/>
              <a:gd name="connsiteY31" fmla="*/ 5799376 h 7125374"/>
              <a:gd name="connsiteX32" fmla="*/ 6181734 w 12547290"/>
              <a:gd name="connsiteY32" fmla="*/ 6169042 h 7125374"/>
              <a:gd name="connsiteX33" fmla="*/ 6181734 w 12547290"/>
              <a:gd name="connsiteY33" fmla="*/ 6216377 h 7125374"/>
              <a:gd name="connsiteX34" fmla="*/ 6181734 w 12547290"/>
              <a:gd name="connsiteY34" fmla="*/ 6486431 h 7125374"/>
              <a:gd name="connsiteX35" fmla="*/ 5542791 w 12547290"/>
              <a:gd name="connsiteY35" fmla="*/ 7125374 h 7125374"/>
              <a:gd name="connsiteX36" fmla="*/ 4337864 w 12547290"/>
              <a:gd name="connsiteY36" fmla="*/ 7125374 h 7125374"/>
              <a:gd name="connsiteX37" fmla="*/ 672548 w 12547290"/>
              <a:gd name="connsiteY37" fmla="*/ 7125374 h 7125374"/>
              <a:gd name="connsiteX38" fmla="*/ 638943 w 12547290"/>
              <a:gd name="connsiteY38" fmla="*/ 7125374 h 7125374"/>
              <a:gd name="connsiteX39" fmla="*/ 0 w 12547290"/>
              <a:gd name="connsiteY39" fmla="*/ 6486431 h 7125374"/>
              <a:gd name="connsiteX40" fmla="*/ 0 w 12547290"/>
              <a:gd name="connsiteY40" fmla="*/ 6216377 h 7125374"/>
              <a:gd name="connsiteX41" fmla="*/ 0 w 12547290"/>
              <a:gd name="connsiteY41" fmla="*/ 6169042 h 7125374"/>
              <a:gd name="connsiteX42" fmla="*/ 0 w 12547290"/>
              <a:gd name="connsiteY42" fmla="*/ 5799376 h 7125374"/>
              <a:gd name="connsiteX43" fmla="*/ 1 w 12547290"/>
              <a:gd name="connsiteY43" fmla="*/ 5799373 h 7125374"/>
              <a:gd name="connsiteX44" fmla="*/ 1 w 12547290"/>
              <a:gd name="connsiteY44" fmla="*/ 1169859 h 7125374"/>
              <a:gd name="connsiteX45" fmla="*/ 1 w 12547290"/>
              <a:gd name="connsiteY45" fmla="*/ 672547 h 7125374"/>
              <a:gd name="connsiteX46" fmla="*/ 1 w 12547290"/>
              <a:gd name="connsiteY46" fmla="*/ 647934 h 7125374"/>
              <a:gd name="connsiteX47" fmla="*/ 647935 w 12547290"/>
              <a:gd name="connsiteY47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91497 w 12547290"/>
              <a:gd name="connsiteY29" fmla="*/ 5210645 h 7125374"/>
              <a:gd name="connsiteX30" fmla="*/ 6181734 w 12547290"/>
              <a:gd name="connsiteY30" fmla="*/ 5799376 h 7125374"/>
              <a:gd name="connsiteX31" fmla="*/ 6181734 w 12547290"/>
              <a:gd name="connsiteY31" fmla="*/ 6169042 h 7125374"/>
              <a:gd name="connsiteX32" fmla="*/ 6181734 w 12547290"/>
              <a:gd name="connsiteY32" fmla="*/ 6216377 h 7125374"/>
              <a:gd name="connsiteX33" fmla="*/ 6181734 w 12547290"/>
              <a:gd name="connsiteY33" fmla="*/ 6486431 h 7125374"/>
              <a:gd name="connsiteX34" fmla="*/ 5542791 w 12547290"/>
              <a:gd name="connsiteY34" fmla="*/ 7125374 h 7125374"/>
              <a:gd name="connsiteX35" fmla="*/ 4337864 w 12547290"/>
              <a:gd name="connsiteY35" fmla="*/ 7125374 h 7125374"/>
              <a:gd name="connsiteX36" fmla="*/ 672548 w 12547290"/>
              <a:gd name="connsiteY36" fmla="*/ 7125374 h 7125374"/>
              <a:gd name="connsiteX37" fmla="*/ 638943 w 12547290"/>
              <a:gd name="connsiteY37" fmla="*/ 7125374 h 7125374"/>
              <a:gd name="connsiteX38" fmla="*/ 0 w 12547290"/>
              <a:gd name="connsiteY38" fmla="*/ 6486431 h 7125374"/>
              <a:gd name="connsiteX39" fmla="*/ 0 w 12547290"/>
              <a:gd name="connsiteY39" fmla="*/ 6216377 h 7125374"/>
              <a:gd name="connsiteX40" fmla="*/ 0 w 12547290"/>
              <a:gd name="connsiteY40" fmla="*/ 6169042 h 7125374"/>
              <a:gd name="connsiteX41" fmla="*/ 0 w 12547290"/>
              <a:gd name="connsiteY41" fmla="*/ 5799376 h 7125374"/>
              <a:gd name="connsiteX42" fmla="*/ 1 w 12547290"/>
              <a:gd name="connsiteY42" fmla="*/ 5799373 h 7125374"/>
              <a:gd name="connsiteX43" fmla="*/ 1 w 12547290"/>
              <a:gd name="connsiteY43" fmla="*/ 1169859 h 7125374"/>
              <a:gd name="connsiteX44" fmla="*/ 1 w 12547290"/>
              <a:gd name="connsiteY44" fmla="*/ 672547 h 7125374"/>
              <a:gd name="connsiteX45" fmla="*/ 1 w 12547290"/>
              <a:gd name="connsiteY45" fmla="*/ 647934 h 7125374"/>
              <a:gd name="connsiteX46" fmla="*/ 647935 w 12547290"/>
              <a:gd name="connsiteY46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547290" h="7125374">
                <a:moveTo>
                  <a:pt x="647935" y="0"/>
                </a:moveTo>
                <a:lnTo>
                  <a:pt x="672548" y="0"/>
                </a:lnTo>
                <a:lnTo>
                  <a:pt x="4337864" y="0"/>
                </a:lnTo>
                <a:lnTo>
                  <a:pt x="11899356" y="0"/>
                </a:lnTo>
                <a:cubicBezTo>
                  <a:pt x="12257200" y="0"/>
                  <a:pt x="12547290" y="290090"/>
                  <a:pt x="12547290" y="647934"/>
                </a:cubicBezTo>
                <a:lnTo>
                  <a:pt x="12547290" y="1169859"/>
                </a:lnTo>
                <a:cubicBezTo>
                  <a:pt x="12547290" y="1527703"/>
                  <a:pt x="12257200" y="1817793"/>
                  <a:pt x="11899356" y="1817793"/>
                </a:cubicBezTo>
                <a:lnTo>
                  <a:pt x="8238854" y="1817793"/>
                </a:lnTo>
                <a:lnTo>
                  <a:pt x="8116656" y="1805474"/>
                </a:lnTo>
                <a:cubicBezTo>
                  <a:pt x="8055481" y="1799322"/>
                  <a:pt x="7993174" y="1787815"/>
                  <a:pt x="7944449" y="1763554"/>
                </a:cubicBezTo>
                <a:cubicBezTo>
                  <a:pt x="7874968" y="1728958"/>
                  <a:pt x="7842687" y="1695040"/>
                  <a:pt x="7828393" y="1679654"/>
                </a:cubicBezTo>
                <a:lnTo>
                  <a:pt x="7819389" y="1671114"/>
                </a:lnTo>
                <a:cubicBezTo>
                  <a:pt x="7819387" y="1671111"/>
                  <a:pt x="7819384" y="1671109"/>
                  <a:pt x="7819382" y="1671106"/>
                </a:cubicBezTo>
                <a:cubicBezTo>
                  <a:pt x="7819367" y="1671092"/>
                  <a:pt x="7819351" y="1671078"/>
                  <a:pt x="7819336" y="1671064"/>
                </a:cubicBezTo>
                <a:lnTo>
                  <a:pt x="7708709" y="1568082"/>
                </a:lnTo>
                <a:lnTo>
                  <a:pt x="7685163" y="1549119"/>
                </a:lnTo>
                <a:lnTo>
                  <a:pt x="7670195" y="1535516"/>
                </a:lnTo>
                <a:lnTo>
                  <a:pt x="7643283" y="1515391"/>
                </a:lnTo>
                <a:lnTo>
                  <a:pt x="7590834" y="1473151"/>
                </a:lnTo>
                <a:lnTo>
                  <a:pt x="7535546" y="1434827"/>
                </a:lnTo>
                <a:lnTo>
                  <a:pt x="7508468" y="1414578"/>
                </a:lnTo>
                <a:lnTo>
                  <a:pt x="7491206" y="1404091"/>
                </a:lnTo>
                <a:lnTo>
                  <a:pt x="7466201" y="1386758"/>
                </a:lnTo>
                <a:lnTo>
                  <a:pt x="7335291" y="1309371"/>
                </a:lnTo>
                <a:cubicBezTo>
                  <a:pt x="7335279" y="1309364"/>
                  <a:pt x="7335268" y="1309357"/>
                  <a:pt x="7335256" y="1309350"/>
                </a:cubicBezTo>
                <a:cubicBezTo>
                  <a:pt x="7037586" y="1147645"/>
                  <a:pt x="6696462" y="1055793"/>
                  <a:pt x="6333885" y="1055793"/>
                </a:cubicBezTo>
                <a:cubicBezTo>
                  <a:pt x="5173641" y="1055793"/>
                  <a:pt x="4233076" y="1996357"/>
                  <a:pt x="4233076" y="3156602"/>
                </a:cubicBezTo>
                <a:cubicBezTo>
                  <a:pt x="4233076" y="4099301"/>
                  <a:pt x="4853996" y="4896977"/>
                  <a:pt x="5709169" y="5162963"/>
                </a:cubicBezTo>
                <a:cubicBezTo>
                  <a:pt x="5768997" y="5194097"/>
                  <a:pt x="5720239" y="5164271"/>
                  <a:pt x="5791497" y="5197310"/>
                </a:cubicBezTo>
                <a:cubicBezTo>
                  <a:pt x="6020824" y="5294307"/>
                  <a:pt x="6181734" y="5534718"/>
                  <a:pt x="6181734" y="5799376"/>
                </a:cubicBezTo>
                <a:lnTo>
                  <a:pt x="6181734" y="6169042"/>
                </a:lnTo>
                <a:lnTo>
                  <a:pt x="6181734" y="6216377"/>
                </a:lnTo>
                <a:lnTo>
                  <a:pt x="6181734" y="6486431"/>
                </a:lnTo>
                <a:cubicBezTo>
                  <a:pt x="6181734" y="6839309"/>
                  <a:pt x="5895669" y="7125374"/>
                  <a:pt x="5542791" y="7125374"/>
                </a:cubicBezTo>
                <a:lnTo>
                  <a:pt x="4337864" y="7125374"/>
                </a:lnTo>
                <a:lnTo>
                  <a:pt x="672548" y="7125374"/>
                </a:lnTo>
                <a:lnTo>
                  <a:pt x="638943" y="7125374"/>
                </a:lnTo>
                <a:cubicBezTo>
                  <a:pt x="286065" y="7125374"/>
                  <a:pt x="0" y="6839309"/>
                  <a:pt x="0" y="6486431"/>
                </a:cubicBezTo>
                <a:lnTo>
                  <a:pt x="0" y="6216377"/>
                </a:lnTo>
                <a:lnTo>
                  <a:pt x="0" y="6169042"/>
                </a:lnTo>
                <a:lnTo>
                  <a:pt x="0" y="5799376"/>
                </a:lnTo>
                <a:cubicBezTo>
                  <a:pt x="0" y="5799375"/>
                  <a:pt x="1" y="5799374"/>
                  <a:pt x="1" y="5799373"/>
                </a:cubicBezTo>
                <a:lnTo>
                  <a:pt x="1" y="1169859"/>
                </a:lnTo>
                <a:lnTo>
                  <a:pt x="1" y="672547"/>
                </a:lnTo>
                <a:lnTo>
                  <a:pt x="1" y="647934"/>
                </a:lnTo>
                <a:cubicBezTo>
                  <a:pt x="1" y="290090"/>
                  <a:pt x="290091" y="0"/>
                  <a:pt x="647935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  <a:alpha val="25098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TextBox 38">
            <a:extLst>
              <a:ext uri="{FF2B5EF4-FFF2-40B4-BE49-F238E27FC236}">
                <a16:creationId xmlns:a16="http://schemas.microsoft.com/office/drawing/2014/main" id="{7E5C149E-75ED-FAB3-C0B6-E3E28277997A}"/>
              </a:ext>
            </a:extLst>
          </p:cNvPr>
          <p:cNvSpPr txBox="1"/>
          <p:nvPr/>
        </p:nvSpPr>
        <p:spPr>
          <a:xfrm>
            <a:off x="7712652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25 Variables de resultado</a:t>
            </a:r>
            <a:endParaRPr lang="es-ES" sz="24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72" name="TextBox 38">
            <a:extLst>
              <a:ext uri="{FF2B5EF4-FFF2-40B4-BE49-F238E27FC236}">
                <a16:creationId xmlns:a16="http://schemas.microsoft.com/office/drawing/2014/main" id="{735E9CF6-CF3F-F773-AA61-6A2DD1D25AFB}"/>
              </a:ext>
            </a:extLst>
          </p:cNvPr>
          <p:cNvSpPr txBox="1"/>
          <p:nvPr/>
        </p:nvSpPr>
        <p:spPr>
          <a:xfrm>
            <a:off x="998701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107 Variables de entrada</a:t>
            </a:r>
          </a:p>
        </p:txBody>
      </p:sp>
      <p:cxnSp>
        <p:nvCxnSpPr>
          <p:cNvPr id="55" name="Conector recto 25">
            <a:extLst>
              <a:ext uri="{FF2B5EF4-FFF2-40B4-BE49-F238E27FC236}">
                <a16:creationId xmlns:a16="http://schemas.microsoft.com/office/drawing/2014/main" id="{455B36A7-F6B1-4D93-AD9A-2308C4569F9B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59" y="270292"/>
            <a:ext cx="1068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EFECTO: </a:t>
            </a:r>
            <a:r>
              <a:rPr lang="es-ES" sz="2800" i="1" dirty="0"/>
              <a:t>RANDOMIZED CONTROLLED TRIAL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95AA2F0-E555-4441-ACDE-96D0B983A571}"/>
              </a:ext>
            </a:extLst>
          </p:cNvPr>
          <p:cNvSpPr txBox="1"/>
          <p:nvPr/>
        </p:nvSpPr>
        <p:spPr>
          <a:xfrm>
            <a:off x="5824881" y="2880272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5BA4E7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8C20EE1-5CDD-F8D1-DB8F-FC126FED1FEF}"/>
              </a:ext>
            </a:extLst>
          </p:cNvPr>
          <p:cNvSpPr txBox="1"/>
          <p:nvPr/>
        </p:nvSpPr>
        <p:spPr>
          <a:xfrm>
            <a:off x="5794035" y="6582578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41D406"/>
                </a:solidFill>
                <a:latin typeface="Abadi" panose="020B0604020104020204" pitchFamily="34" charset="0"/>
              </a:rPr>
              <a:t>Control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7F09CD3-223C-41DD-01FC-9A3ED49AE2ED}"/>
              </a:ext>
            </a:extLst>
          </p:cNvPr>
          <p:cNvGrpSpPr/>
          <p:nvPr/>
        </p:nvGrpSpPr>
        <p:grpSpPr>
          <a:xfrm>
            <a:off x="3756413" y="1644085"/>
            <a:ext cx="2063819" cy="2063819"/>
            <a:chOff x="2837575" y="1238275"/>
            <a:chExt cx="2063819" cy="206381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BB4836D-FC82-8C7E-5B16-6ED263DF5ECC}"/>
                </a:ext>
              </a:extLst>
            </p:cNvPr>
            <p:cNvSpPr/>
            <p:nvPr/>
          </p:nvSpPr>
          <p:spPr>
            <a:xfrm>
              <a:off x="2837575" y="123827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89A8FD8C-6683-ADDA-8207-66FB6258BF17}"/>
                </a:ext>
              </a:extLst>
            </p:cNvPr>
            <p:cNvGrpSpPr/>
            <p:nvPr/>
          </p:nvGrpSpPr>
          <p:grpSpPr>
            <a:xfrm>
              <a:off x="3187698" y="1438008"/>
              <a:ext cx="1363573" cy="1664353"/>
              <a:chOff x="3184789" y="1422398"/>
              <a:chExt cx="1363573" cy="166435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068821FF-4954-3FC3-400A-B556F2D14CFD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3EDC2AEC-88AE-C6CE-6641-1367533898E7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503F1718-3F82-1D68-7B1E-B97BDABF059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E64AE8F1-220F-323A-DEF0-B43789B799E3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E4C416A5-85E2-5A57-6510-87BB6C90CD2A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D9A6070E-A8A5-A48D-8B3B-1C1768AF024E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6" name="Forma libre: forma 76">
                <a:extLst>
                  <a:ext uri="{FF2B5EF4-FFF2-40B4-BE49-F238E27FC236}">
                    <a16:creationId xmlns:a16="http://schemas.microsoft.com/office/drawing/2014/main" id="{83326D7B-DC43-B456-F9C9-3D1DEC2A8EA8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4DCC453-FF1F-8FC1-CA5A-1696A0E66EF9}"/>
              </a:ext>
            </a:extLst>
          </p:cNvPr>
          <p:cNvGrpSpPr/>
          <p:nvPr/>
        </p:nvGrpSpPr>
        <p:grpSpPr>
          <a:xfrm>
            <a:off x="3756413" y="5397124"/>
            <a:ext cx="2063819" cy="2063819"/>
            <a:chOff x="3166905" y="5480765"/>
            <a:chExt cx="2063819" cy="2063819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14C7C99-689C-7903-C76E-B71978C32E3D}"/>
                </a:ext>
              </a:extLst>
            </p:cNvPr>
            <p:cNvSpPr/>
            <p:nvPr/>
          </p:nvSpPr>
          <p:spPr>
            <a:xfrm>
              <a:off x="3166905" y="548076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D6DBAE3-5E9F-2C46-BFEE-3E67D02E7B58}"/>
                </a:ext>
              </a:extLst>
            </p:cNvPr>
            <p:cNvGrpSpPr/>
            <p:nvPr/>
          </p:nvGrpSpPr>
          <p:grpSpPr>
            <a:xfrm>
              <a:off x="3509475" y="5650314"/>
              <a:ext cx="1378678" cy="1724721"/>
              <a:chOff x="3744213" y="5033049"/>
              <a:chExt cx="1378678" cy="1724721"/>
            </a:xfrm>
            <a:solidFill>
              <a:schemeClr val="bg1">
                <a:lumMod val="95000"/>
              </a:schemeClr>
            </a:solidFill>
          </p:grpSpPr>
          <p:sp>
            <p:nvSpPr>
              <p:cNvPr id="57" name="Forma libre: forma 76">
                <a:extLst>
                  <a:ext uri="{FF2B5EF4-FFF2-40B4-BE49-F238E27FC236}">
                    <a16:creationId xmlns:a16="http://schemas.microsoft.com/office/drawing/2014/main" id="{88D6058E-7CD1-06F1-2634-18FEDD9DBDA3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8" name="Forma libre: forma 76">
                <a:extLst>
                  <a:ext uri="{FF2B5EF4-FFF2-40B4-BE49-F238E27FC236}">
                    <a16:creationId xmlns:a16="http://schemas.microsoft.com/office/drawing/2014/main" id="{43E078E1-5067-DD87-AA85-E78FF75FE95B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9" name="Forma libre: forma 76">
                <a:extLst>
                  <a:ext uri="{FF2B5EF4-FFF2-40B4-BE49-F238E27FC236}">
                    <a16:creationId xmlns:a16="http://schemas.microsoft.com/office/drawing/2014/main" id="{9EF2721E-5FCE-93A7-FE8F-3F8B01FA9B0D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0" name="Forma libre: forma 76">
                <a:extLst>
                  <a:ext uri="{FF2B5EF4-FFF2-40B4-BE49-F238E27FC236}">
                    <a16:creationId xmlns:a16="http://schemas.microsoft.com/office/drawing/2014/main" id="{A5A09F3D-8E01-06C7-592E-DB70F9A8378D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1" name="Forma libre: forma 76">
                <a:extLst>
                  <a:ext uri="{FF2B5EF4-FFF2-40B4-BE49-F238E27FC236}">
                    <a16:creationId xmlns:a16="http://schemas.microsoft.com/office/drawing/2014/main" id="{29E8A376-C980-E19A-BE7E-FB78FE4AD266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2" name="Forma libre: forma 76">
                <a:extLst>
                  <a:ext uri="{FF2B5EF4-FFF2-40B4-BE49-F238E27FC236}">
                    <a16:creationId xmlns:a16="http://schemas.microsoft.com/office/drawing/2014/main" id="{6E6366E7-0954-6101-C14F-7F40D272A23A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3" name="Forma libre: forma 76">
                <a:extLst>
                  <a:ext uri="{FF2B5EF4-FFF2-40B4-BE49-F238E27FC236}">
                    <a16:creationId xmlns:a16="http://schemas.microsoft.com/office/drawing/2014/main" id="{C3737844-64A2-DC43-056B-7BD1545E10A9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0FBAD36-EA58-1646-9B11-7E47740ED3C9}"/>
              </a:ext>
            </a:extLst>
          </p:cNvPr>
          <p:cNvGrpSpPr/>
          <p:nvPr/>
        </p:nvGrpSpPr>
        <p:grpSpPr>
          <a:xfrm>
            <a:off x="540364" y="3084546"/>
            <a:ext cx="2935936" cy="2935936"/>
            <a:chOff x="663028" y="2991490"/>
            <a:chExt cx="2935936" cy="293593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6574598-D9C4-8079-B9D1-C3CACF3581D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18" name="Forma libre: forma 76">
                <a:extLst>
                  <a:ext uri="{FF2B5EF4-FFF2-40B4-BE49-F238E27FC236}">
                    <a16:creationId xmlns:a16="http://schemas.microsoft.com/office/drawing/2014/main" id="{69C15C57-6B4F-A3C3-DD7D-4077335D405D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1" name="Forma libre: forma 76">
                <a:extLst>
                  <a:ext uri="{FF2B5EF4-FFF2-40B4-BE49-F238E27FC236}">
                    <a16:creationId xmlns:a16="http://schemas.microsoft.com/office/drawing/2014/main" id="{21DBB855-D995-909E-0110-C90455EA7C6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4" name="Forma libre: forma 76">
                <a:extLst>
                  <a:ext uri="{FF2B5EF4-FFF2-40B4-BE49-F238E27FC236}">
                    <a16:creationId xmlns:a16="http://schemas.microsoft.com/office/drawing/2014/main" id="{63AB1980-9F6E-F050-1F80-B2D0379DBD18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5" name="Forma libre: forma 76">
                <a:extLst>
                  <a:ext uri="{FF2B5EF4-FFF2-40B4-BE49-F238E27FC236}">
                    <a16:creationId xmlns:a16="http://schemas.microsoft.com/office/drawing/2014/main" id="{F54D0CAE-0241-9893-8C49-1D30596DA7E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9" name="Forma libre: forma 76">
                <a:extLst>
                  <a:ext uri="{FF2B5EF4-FFF2-40B4-BE49-F238E27FC236}">
                    <a16:creationId xmlns:a16="http://schemas.microsoft.com/office/drawing/2014/main" id="{1C498A6F-F76F-695D-756D-4A81136F8697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0" name="Forma libre: forma 76">
                <a:extLst>
                  <a:ext uri="{FF2B5EF4-FFF2-40B4-BE49-F238E27FC236}">
                    <a16:creationId xmlns:a16="http://schemas.microsoft.com/office/drawing/2014/main" id="{7449E818-53D2-81C2-CA25-26F0E03B8AC0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1" name="Forma libre: forma 76">
                <a:extLst>
                  <a:ext uri="{FF2B5EF4-FFF2-40B4-BE49-F238E27FC236}">
                    <a16:creationId xmlns:a16="http://schemas.microsoft.com/office/drawing/2014/main" id="{95A85B6A-5CC2-CA59-6F69-AAC8BE27F8C3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C74DAE8B-6744-3491-2C9F-0777F19BC973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5ED1368B-420B-C58A-49FA-F9B604CA15F2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10B19BE3-B1AE-0B92-BCB4-E7D66C6D8C75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B0647436-81E9-5C2F-3882-6AD751843E32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51C37C49-F10E-8833-A14B-74612CC60D54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07CF9FEC-56A1-9859-7E1A-F1933B1EDEA2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666A77D2-3025-EBDA-4AD8-FB4EFA8948DF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50321B0-E4D4-A8F6-FA87-5AC46DFD6026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57" name="Grupo 2056">
            <a:extLst>
              <a:ext uri="{FF2B5EF4-FFF2-40B4-BE49-F238E27FC236}">
                <a16:creationId xmlns:a16="http://schemas.microsoft.com/office/drawing/2014/main" id="{28EF1389-2304-C645-E07E-E3B799103965}"/>
              </a:ext>
            </a:extLst>
          </p:cNvPr>
          <p:cNvGrpSpPr/>
          <p:nvPr/>
        </p:nvGrpSpPr>
        <p:grpSpPr>
          <a:xfrm>
            <a:off x="8012578" y="5397124"/>
            <a:ext cx="2063819" cy="2063819"/>
            <a:chOff x="8845900" y="5397124"/>
            <a:chExt cx="2063819" cy="206381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9803631-3436-FADD-59CE-6426284A8512}"/>
                </a:ext>
              </a:extLst>
            </p:cNvPr>
            <p:cNvSpPr/>
            <p:nvPr/>
          </p:nvSpPr>
          <p:spPr>
            <a:xfrm>
              <a:off x="8845900" y="5397124"/>
              <a:ext cx="2063819" cy="2063819"/>
            </a:xfrm>
            <a:prstGeom prst="ellipse">
              <a:avLst/>
            </a:prstGeom>
            <a:noFill/>
            <a:ln w="57150">
              <a:solidFill>
                <a:srgbClr val="32A5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016DF40A-A44D-76A8-3CEB-875D0F4CF3F4}"/>
                </a:ext>
              </a:extLst>
            </p:cNvPr>
            <p:cNvGrpSpPr/>
            <p:nvPr/>
          </p:nvGrpSpPr>
          <p:grpSpPr>
            <a:xfrm>
              <a:off x="9188470" y="5566673"/>
              <a:ext cx="1378678" cy="1724721"/>
              <a:chOff x="3744213" y="5033049"/>
              <a:chExt cx="1378678" cy="1724721"/>
            </a:xfrm>
            <a:solidFill>
              <a:srgbClr val="32A505"/>
            </a:solidFill>
          </p:grpSpPr>
          <p:sp>
            <p:nvSpPr>
              <p:cNvPr id="79" name="Forma libre: forma 76">
                <a:extLst>
                  <a:ext uri="{FF2B5EF4-FFF2-40B4-BE49-F238E27FC236}">
                    <a16:creationId xmlns:a16="http://schemas.microsoft.com/office/drawing/2014/main" id="{0C7C5FAF-BA9E-2A13-F3B4-F914A5180A7D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0" name="Forma libre: forma 76">
                <a:extLst>
                  <a:ext uri="{FF2B5EF4-FFF2-40B4-BE49-F238E27FC236}">
                    <a16:creationId xmlns:a16="http://schemas.microsoft.com/office/drawing/2014/main" id="{05230D6C-BE0C-88ED-0E61-BCE8055A083A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1" name="Forma libre: forma 76">
                <a:extLst>
                  <a:ext uri="{FF2B5EF4-FFF2-40B4-BE49-F238E27FC236}">
                    <a16:creationId xmlns:a16="http://schemas.microsoft.com/office/drawing/2014/main" id="{6E1B2368-6905-CA5A-7710-43B3C79BCF7C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2" name="Forma libre: forma 76">
                <a:extLst>
                  <a:ext uri="{FF2B5EF4-FFF2-40B4-BE49-F238E27FC236}">
                    <a16:creationId xmlns:a16="http://schemas.microsoft.com/office/drawing/2014/main" id="{9A909052-D049-D3DF-DD05-4DDBB09D6024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3" name="Forma libre: forma 76">
                <a:extLst>
                  <a:ext uri="{FF2B5EF4-FFF2-40B4-BE49-F238E27FC236}">
                    <a16:creationId xmlns:a16="http://schemas.microsoft.com/office/drawing/2014/main" id="{663E5CFD-D05C-EBD6-7112-31239F7C0B54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4" name="Forma libre: forma 76">
                <a:extLst>
                  <a:ext uri="{FF2B5EF4-FFF2-40B4-BE49-F238E27FC236}">
                    <a16:creationId xmlns:a16="http://schemas.microsoft.com/office/drawing/2014/main" id="{871FC0F9-ECF5-0B1F-01E3-3A7623A273A0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5" name="Forma libre: forma 76">
                <a:extLst>
                  <a:ext uri="{FF2B5EF4-FFF2-40B4-BE49-F238E27FC236}">
                    <a16:creationId xmlns:a16="http://schemas.microsoft.com/office/drawing/2014/main" id="{6138B536-95B3-2609-B725-4C89A6A93A2A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2052" name="Grupo 2051">
            <a:extLst>
              <a:ext uri="{FF2B5EF4-FFF2-40B4-BE49-F238E27FC236}">
                <a16:creationId xmlns:a16="http://schemas.microsoft.com/office/drawing/2014/main" id="{2CBB3E36-197F-B608-1FED-8AB4368D47AA}"/>
              </a:ext>
            </a:extLst>
          </p:cNvPr>
          <p:cNvGrpSpPr/>
          <p:nvPr/>
        </p:nvGrpSpPr>
        <p:grpSpPr>
          <a:xfrm>
            <a:off x="7950713" y="1644085"/>
            <a:ext cx="2063819" cy="2063819"/>
            <a:chOff x="8784035" y="1644085"/>
            <a:chExt cx="2063819" cy="2063819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203897B-2D66-8EED-C5CA-58AACF7B84BF}"/>
                </a:ext>
              </a:extLst>
            </p:cNvPr>
            <p:cNvSpPr/>
            <p:nvPr/>
          </p:nvSpPr>
          <p:spPr>
            <a:xfrm>
              <a:off x="8784035" y="1644085"/>
              <a:ext cx="2063819" cy="2063819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058A2193-204A-9021-9EC4-F4BF8143DC8B}"/>
                </a:ext>
              </a:extLst>
            </p:cNvPr>
            <p:cNvGrpSpPr/>
            <p:nvPr/>
          </p:nvGrpSpPr>
          <p:grpSpPr>
            <a:xfrm>
              <a:off x="9134158" y="1843818"/>
              <a:ext cx="1363573" cy="1664353"/>
              <a:chOff x="3184789" y="1422398"/>
              <a:chExt cx="1363573" cy="1664353"/>
            </a:xfrm>
            <a:solidFill>
              <a:srgbClr val="2C8AE0"/>
            </a:solidFill>
          </p:grpSpPr>
          <p:sp>
            <p:nvSpPr>
              <p:cNvPr id="69" name="Forma libre: forma 76">
                <a:extLst>
                  <a:ext uri="{FF2B5EF4-FFF2-40B4-BE49-F238E27FC236}">
                    <a16:creationId xmlns:a16="http://schemas.microsoft.com/office/drawing/2014/main" id="{8729868A-6F3C-4387-E0AC-43A71440823C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0" name="Forma libre: forma 76">
                <a:extLst>
                  <a:ext uri="{FF2B5EF4-FFF2-40B4-BE49-F238E27FC236}">
                    <a16:creationId xmlns:a16="http://schemas.microsoft.com/office/drawing/2014/main" id="{A7E7CA58-0E98-AEA4-E939-E9B91B862EB0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1" name="Forma libre: forma 76">
                <a:extLst>
                  <a:ext uri="{FF2B5EF4-FFF2-40B4-BE49-F238E27FC236}">
                    <a16:creationId xmlns:a16="http://schemas.microsoft.com/office/drawing/2014/main" id="{3C34F81A-B757-6B54-6AB7-B6B505A9D4A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2" name="Forma libre: forma 76">
                <a:extLst>
                  <a:ext uri="{FF2B5EF4-FFF2-40B4-BE49-F238E27FC236}">
                    <a16:creationId xmlns:a16="http://schemas.microsoft.com/office/drawing/2014/main" id="{0852D635-156B-3448-5CB6-A84F97A2F0A5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3" name="Forma libre: forma 76">
                <a:extLst>
                  <a:ext uri="{FF2B5EF4-FFF2-40B4-BE49-F238E27FC236}">
                    <a16:creationId xmlns:a16="http://schemas.microsoft.com/office/drawing/2014/main" id="{F6DB47B1-7898-EF40-57A1-3874049D3357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4" name="Forma libre: forma 76">
                <a:extLst>
                  <a:ext uri="{FF2B5EF4-FFF2-40B4-BE49-F238E27FC236}">
                    <a16:creationId xmlns:a16="http://schemas.microsoft.com/office/drawing/2014/main" id="{FDEF317B-CC7B-68AC-AECD-A10B70690610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5" name="Forma libre: forma 76">
                <a:extLst>
                  <a:ext uri="{FF2B5EF4-FFF2-40B4-BE49-F238E27FC236}">
                    <a16:creationId xmlns:a16="http://schemas.microsoft.com/office/drawing/2014/main" id="{C1D6FA82-9891-C15E-FF38-1C30CAA769E1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405BAC2-CE1B-96C4-DACF-B2648D232373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10076397" y="6106398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5D53E7EC-B584-BA18-1423-1B1B793740FA}"/>
              </a:ext>
            </a:extLst>
          </p:cNvPr>
          <p:cNvCxnSpPr>
            <a:cxnSpLocks/>
            <a:stCxn id="65" idx="4"/>
            <a:endCxn id="64" idx="2"/>
          </p:cNvCxnSpPr>
          <p:nvPr/>
        </p:nvCxnSpPr>
        <p:spPr>
          <a:xfrm rot="16200000" flipH="1">
            <a:off x="2678096" y="5350717"/>
            <a:ext cx="408552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ector recto de flecha 2055">
            <a:extLst>
              <a:ext uri="{FF2B5EF4-FFF2-40B4-BE49-F238E27FC236}">
                <a16:creationId xmlns:a16="http://schemas.microsoft.com/office/drawing/2014/main" id="{A71D7872-92E3-859F-EAF2-F24779B3C4B2}"/>
              </a:ext>
            </a:extLst>
          </p:cNvPr>
          <p:cNvCxnSpPr>
            <a:stCxn id="2" idx="6"/>
            <a:endCxn id="67" idx="2"/>
          </p:cNvCxnSpPr>
          <p:nvPr/>
        </p:nvCxnSpPr>
        <p:spPr>
          <a:xfrm>
            <a:off x="5820232" y="267599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3720959B-A7C1-DF6D-8607-FC98447CA2A4}"/>
              </a:ext>
            </a:extLst>
          </p:cNvPr>
          <p:cNvCxnSpPr>
            <a:cxnSpLocks/>
            <a:stCxn id="64" idx="6"/>
            <a:endCxn id="77" idx="2"/>
          </p:cNvCxnSpPr>
          <p:nvPr/>
        </p:nvCxnSpPr>
        <p:spPr>
          <a:xfrm>
            <a:off x="5820232" y="6429034"/>
            <a:ext cx="219234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C59AF920-27D3-B2AA-8965-5F39B5A7E209}"/>
              </a:ext>
            </a:extLst>
          </p:cNvPr>
          <p:cNvCxnSpPr>
            <a:cxnSpLocks/>
          </p:cNvCxnSpPr>
          <p:nvPr/>
        </p:nvCxnSpPr>
        <p:spPr>
          <a:xfrm>
            <a:off x="10035231" y="2658551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4CF312EC-4523-C26A-3363-7DB4E4143EED}"/>
              </a:ext>
            </a:extLst>
          </p:cNvPr>
          <p:cNvCxnSpPr>
            <a:cxnSpLocks/>
            <a:stCxn id="65" idx="0"/>
            <a:endCxn id="2" idx="2"/>
          </p:cNvCxnSpPr>
          <p:nvPr/>
        </p:nvCxnSpPr>
        <p:spPr>
          <a:xfrm rot="5400000" flipH="1" flipV="1">
            <a:off x="2678097" y="2006231"/>
            <a:ext cx="408551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">
            <a:extLst>
              <a:ext uri="{FF2B5EF4-FFF2-40B4-BE49-F238E27FC236}">
                <a16:creationId xmlns:a16="http://schemas.microsoft.com/office/drawing/2014/main" id="{349756D6-E2F1-B462-C78C-5B6BD8CA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28" y="7848673"/>
            <a:ext cx="71723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7CD1FF94-1588-3387-1514-0F5A8338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10788012" y="313103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C88E5518-3174-2FA2-64AE-64E1D3DF7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10857095" y="5130445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0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4A6B2C-9C68-CEF6-64A0-A23A1D13E3F5}"/>
              </a:ext>
            </a:extLst>
          </p:cNvPr>
          <p:cNvSpPr txBox="1"/>
          <p:nvPr/>
        </p:nvSpPr>
        <p:spPr>
          <a:xfrm>
            <a:off x="1072584" y="5907186"/>
            <a:ext cx="389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Identificar la heterogeneidad en el efecto al tratamiento para optimizar su respuesta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FC3F184-0B0B-C7B1-3F7D-B0526D9A612F}"/>
              </a:ext>
            </a:extLst>
          </p:cNvPr>
          <p:cNvGrpSpPr/>
          <p:nvPr/>
        </p:nvGrpSpPr>
        <p:grpSpPr>
          <a:xfrm>
            <a:off x="1492406" y="2347688"/>
            <a:ext cx="2915895" cy="2915895"/>
            <a:chOff x="3616818" y="2507005"/>
            <a:chExt cx="2601838" cy="26018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6248E9F-413A-E81F-EF27-F28E0AA994D6}"/>
                </a:ext>
              </a:extLst>
            </p:cNvPr>
            <p:cNvSpPr/>
            <p:nvPr/>
          </p:nvSpPr>
          <p:spPr>
            <a:xfrm>
              <a:off x="3616818" y="2507005"/>
              <a:ext cx="2601838" cy="2601838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Forma libre: forma 76">
              <a:extLst>
                <a:ext uri="{FF2B5EF4-FFF2-40B4-BE49-F238E27FC236}">
                  <a16:creationId xmlns:a16="http://schemas.microsoft.com/office/drawing/2014/main" id="{36E0ABF6-8953-6EBF-25D7-A83BAAEEE5D0}"/>
                </a:ext>
              </a:extLst>
            </p:cNvPr>
            <p:cNvSpPr/>
            <p:nvPr/>
          </p:nvSpPr>
          <p:spPr>
            <a:xfrm>
              <a:off x="4058215" y="38028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9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2" name="Forma libre: forma 76">
              <a:extLst>
                <a:ext uri="{FF2B5EF4-FFF2-40B4-BE49-F238E27FC236}">
                  <a16:creationId xmlns:a16="http://schemas.microsoft.com/office/drawing/2014/main" id="{E3C09E21-25CD-A666-3D81-22CC5C760B62}"/>
                </a:ext>
              </a:extLst>
            </p:cNvPr>
            <p:cNvSpPr/>
            <p:nvPr/>
          </p:nvSpPr>
          <p:spPr>
            <a:xfrm>
              <a:off x="4529639" y="408965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4" name="Forma libre: forma 76">
              <a:extLst>
                <a:ext uri="{FF2B5EF4-FFF2-40B4-BE49-F238E27FC236}">
                  <a16:creationId xmlns:a16="http://schemas.microsoft.com/office/drawing/2014/main" id="{D2AA673C-A48E-7E27-5AC2-05D854040903}"/>
                </a:ext>
              </a:extLst>
            </p:cNvPr>
            <p:cNvSpPr/>
            <p:nvPr/>
          </p:nvSpPr>
          <p:spPr>
            <a:xfrm>
              <a:off x="4212553" y="298358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1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5" name="Forma libre: forma 76">
              <a:extLst>
                <a:ext uri="{FF2B5EF4-FFF2-40B4-BE49-F238E27FC236}">
                  <a16:creationId xmlns:a16="http://schemas.microsoft.com/office/drawing/2014/main" id="{F9135778-B751-D25D-A67C-69DDCD01C674}"/>
                </a:ext>
              </a:extLst>
            </p:cNvPr>
            <p:cNvSpPr/>
            <p:nvPr/>
          </p:nvSpPr>
          <p:spPr>
            <a:xfrm>
              <a:off x="4743230" y="275880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6" name="Forma libre: forma 76">
              <a:extLst>
                <a:ext uri="{FF2B5EF4-FFF2-40B4-BE49-F238E27FC236}">
                  <a16:creationId xmlns:a16="http://schemas.microsoft.com/office/drawing/2014/main" id="{8A0E6783-635B-6428-545F-ED4D05921C98}"/>
                </a:ext>
              </a:extLst>
            </p:cNvPr>
            <p:cNvSpPr/>
            <p:nvPr/>
          </p:nvSpPr>
          <p:spPr>
            <a:xfrm>
              <a:off x="4995730" y="363743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7" name="Forma libre: forma 76">
              <a:extLst>
                <a:ext uri="{FF2B5EF4-FFF2-40B4-BE49-F238E27FC236}">
                  <a16:creationId xmlns:a16="http://schemas.microsoft.com/office/drawing/2014/main" id="{4176B7EB-F8C5-2968-8B6B-EB8AA431D61D}"/>
                </a:ext>
              </a:extLst>
            </p:cNvPr>
            <p:cNvSpPr/>
            <p:nvPr/>
          </p:nvSpPr>
          <p:spPr>
            <a:xfrm>
              <a:off x="5400647" y="4021128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8" name="Forma libre: forma 76">
              <a:extLst>
                <a:ext uri="{FF2B5EF4-FFF2-40B4-BE49-F238E27FC236}">
                  <a16:creationId xmlns:a16="http://schemas.microsoft.com/office/drawing/2014/main" id="{FF3F7673-F779-0E6E-B223-5E1E8E739F83}"/>
                </a:ext>
              </a:extLst>
            </p:cNvPr>
            <p:cNvSpPr/>
            <p:nvPr/>
          </p:nvSpPr>
          <p:spPr>
            <a:xfrm>
              <a:off x="5513626" y="30185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0068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F33DE18-36E3-485B-3F74-824EAF944674}"/>
              </a:ext>
            </a:extLst>
          </p:cNvPr>
          <p:cNvGrpSpPr/>
          <p:nvPr/>
        </p:nvGrpSpPr>
        <p:grpSpPr>
          <a:xfrm>
            <a:off x="7423764" y="2337667"/>
            <a:ext cx="2935936" cy="2935936"/>
            <a:chOff x="663028" y="2991490"/>
            <a:chExt cx="2935936" cy="2935936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797FB526-0464-59E8-689E-D3E58BC4CFE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DEF2329B-0088-BA25-5D34-E3F42730E579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7465231E-B145-8911-7127-272F085ADEB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6B22C52F-3262-4E06-0AE8-010DB5ECD9E6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182DDC3B-F410-701A-6367-D0ABDF8EB73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EDF47AE5-5E7B-93FA-18CC-6A23A7BB73E3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B22939B0-5B34-927D-16ED-7D4E9C4353B4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D01BAF91-A662-EC6D-889B-BCE82E9E304D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50C8624E-F99B-C984-1A6F-043DC5852614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CD532558-D365-772C-6C94-4AC43F3A11BF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2369EB32-C21D-14B7-CFC9-DA603F10120F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6874893A-317A-934F-BC02-148AD91C1E9B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DBD707DF-A033-3544-615F-D8A3FFA3CB5C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4" name="Forma libre: forma 76">
                <a:extLst>
                  <a:ext uri="{FF2B5EF4-FFF2-40B4-BE49-F238E27FC236}">
                    <a16:creationId xmlns:a16="http://schemas.microsoft.com/office/drawing/2014/main" id="{6FE0CA6E-F96B-491E-AE15-02F91F5E8500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B97BE548-82AB-550C-AE2A-8BD0324151D4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D139974-F184-9C54-EA20-0BD36852403A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124E5B20-5FD5-E760-A909-2247079D64D2}"/>
              </a:ext>
            </a:extLst>
          </p:cNvPr>
          <p:cNvSpPr txBox="1"/>
          <p:nvPr/>
        </p:nvSpPr>
        <p:spPr>
          <a:xfrm>
            <a:off x="7873624" y="528891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2C8AE0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20083619-561B-4EF6-5DA2-41D408F2B1B2}"/>
              </a:ext>
            </a:extLst>
          </p:cNvPr>
          <p:cNvSpPr txBox="1"/>
          <p:nvPr/>
        </p:nvSpPr>
        <p:spPr>
          <a:xfrm>
            <a:off x="6942967" y="5851609"/>
            <a:ext cx="389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Aplicado en los subgrupos que más se benefician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FEEA76E-634B-A55E-6F9A-97D24197B866}"/>
              </a:ext>
            </a:extLst>
          </p:cNvPr>
          <p:cNvCxnSpPr>
            <a:cxnSpLocks/>
          </p:cNvCxnSpPr>
          <p:nvPr/>
        </p:nvCxnSpPr>
        <p:spPr>
          <a:xfrm>
            <a:off x="4867732" y="380563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2D07AEDA-608E-91E8-4E03-2DAFD6AD3402}"/>
              </a:ext>
            </a:extLst>
          </p:cNvPr>
          <p:cNvSpPr txBox="1"/>
          <p:nvPr/>
        </p:nvSpPr>
        <p:spPr>
          <a:xfrm>
            <a:off x="1932244" y="537463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Abadi" panose="020B0604020104020204" pitchFamily="3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99004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rma libre: forma 164">
            <a:extLst>
              <a:ext uri="{FF2B5EF4-FFF2-40B4-BE49-F238E27FC236}">
                <a16:creationId xmlns:a16="http://schemas.microsoft.com/office/drawing/2014/main" id="{E4886E6E-BB1A-9721-0005-D310EC8C3328}"/>
              </a:ext>
            </a:extLst>
          </p:cNvPr>
          <p:cNvSpPr/>
          <p:nvPr/>
        </p:nvSpPr>
        <p:spPr>
          <a:xfrm flipH="1">
            <a:off x="5880099" y="3600391"/>
            <a:ext cx="429345" cy="1249746"/>
          </a:xfrm>
          <a:custGeom>
            <a:avLst/>
            <a:gdLst>
              <a:gd name="connsiteX0" fmla="*/ 156716 w 311021"/>
              <a:gd name="connsiteY0" fmla="*/ 219524 h 905324"/>
              <a:gd name="connsiteX1" fmla="*/ 155511 w 311021"/>
              <a:gd name="connsiteY1" fmla="*/ 219670 h 905324"/>
              <a:gd name="connsiteX2" fmla="*/ 154305 w 311021"/>
              <a:gd name="connsiteY2" fmla="*/ 219524 h 905324"/>
              <a:gd name="connsiteX3" fmla="*/ 144661 w 311021"/>
              <a:gd name="connsiteY3" fmla="*/ 220985 h 905324"/>
              <a:gd name="connsiteX4" fmla="*/ 93851 w 311021"/>
              <a:gd name="connsiteY4" fmla="*/ 227144 h 905324"/>
              <a:gd name="connsiteX5" fmla="*/ 13841 w 311021"/>
              <a:gd name="connsiteY5" fmla="*/ 269054 h 905324"/>
              <a:gd name="connsiteX6" fmla="*/ 13351 w 311021"/>
              <a:gd name="connsiteY6" fmla="*/ 269953 h 905324"/>
              <a:gd name="connsiteX7" fmla="*/ 11430 w 311021"/>
              <a:gd name="connsiteY7" fmla="*/ 270959 h 905324"/>
              <a:gd name="connsiteX8" fmla="*/ 0 w 311021"/>
              <a:gd name="connsiteY8" fmla="*/ 291914 h 905324"/>
              <a:gd name="connsiteX9" fmla="*/ 2197 w 311021"/>
              <a:gd name="connsiteY9" fmla="*/ 294890 h 905324"/>
              <a:gd name="connsiteX10" fmla="*/ 450 w 311021"/>
              <a:gd name="connsiteY10" fmla="*/ 334628 h 905324"/>
              <a:gd name="connsiteX11" fmla="*/ 23366 w 311021"/>
              <a:gd name="connsiteY11" fmla="*/ 509560 h 905324"/>
              <a:gd name="connsiteX12" fmla="*/ 47177 w 311021"/>
              <a:gd name="connsiteY12" fmla="*/ 621479 h 905324"/>
              <a:gd name="connsiteX13" fmla="*/ 61466 w 311021"/>
              <a:gd name="connsiteY13" fmla="*/ 905324 h 905324"/>
              <a:gd name="connsiteX14" fmla="*/ 135255 w 311021"/>
              <a:gd name="connsiteY14" fmla="*/ 905324 h 905324"/>
              <a:gd name="connsiteX15" fmla="*/ 137666 w 311021"/>
              <a:gd name="connsiteY15" fmla="*/ 905324 h 905324"/>
              <a:gd name="connsiteX16" fmla="*/ 173355 w 311021"/>
              <a:gd name="connsiteY16" fmla="*/ 905324 h 905324"/>
              <a:gd name="connsiteX17" fmla="*/ 175766 w 311021"/>
              <a:gd name="connsiteY17" fmla="*/ 905324 h 905324"/>
              <a:gd name="connsiteX18" fmla="*/ 249555 w 311021"/>
              <a:gd name="connsiteY18" fmla="*/ 905324 h 905324"/>
              <a:gd name="connsiteX19" fmla="*/ 263844 w 311021"/>
              <a:gd name="connsiteY19" fmla="*/ 621479 h 905324"/>
              <a:gd name="connsiteX20" fmla="*/ 287655 w 311021"/>
              <a:gd name="connsiteY20" fmla="*/ 509560 h 905324"/>
              <a:gd name="connsiteX21" fmla="*/ 310571 w 311021"/>
              <a:gd name="connsiteY21" fmla="*/ 334628 h 905324"/>
              <a:gd name="connsiteX22" fmla="*/ 308825 w 311021"/>
              <a:gd name="connsiteY22" fmla="*/ 294890 h 905324"/>
              <a:gd name="connsiteX23" fmla="*/ 311021 w 311021"/>
              <a:gd name="connsiteY23" fmla="*/ 291914 h 905324"/>
              <a:gd name="connsiteX24" fmla="*/ 299591 w 311021"/>
              <a:gd name="connsiteY24" fmla="*/ 270959 h 905324"/>
              <a:gd name="connsiteX25" fmla="*/ 297670 w 311021"/>
              <a:gd name="connsiteY25" fmla="*/ 269953 h 905324"/>
              <a:gd name="connsiteX26" fmla="*/ 297180 w 311021"/>
              <a:gd name="connsiteY26" fmla="*/ 269054 h 905324"/>
              <a:gd name="connsiteX27" fmla="*/ 217170 w 311021"/>
              <a:gd name="connsiteY27" fmla="*/ 227144 h 905324"/>
              <a:gd name="connsiteX28" fmla="*/ 166360 w 311021"/>
              <a:gd name="connsiteY28" fmla="*/ 220985 h 905324"/>
              <a:gd name="connsiteX29" fmla="*/ 155511 w 311021"/>
              <a:gd name="connsiteY29" fmla="*/ 0 h 905324"/>
              <a:gd name="connsiteX30" fmla="*/ 58449 w 311021"/>
              <a:gd name="connsiteY30" fmla="*/ 97062 h 905324"/>
              <a:gd name="connsiteX31" fmla="*/ 155511 w 311021"/>
              <a:gd name="connsiteY31" fmla="*/ 194124 h 905324"/>
              <a:gd name="connsiteX32" fmla="*/ 252573 w 311021"/>
              <a:gd name="connsiteY32" fmla="*/ 97062 h 905324"/>
              <a:gd name="connsiteX33" fmla="*/ 155511 w 311021"/>
              <a:gd name="connsiteY33" fmla="*/ 0 h 90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021" h="905324">
                <a:moveTo>
                  <a:pt x="156716" y="219524"/>
                </a:moveTo>
                <a:lnTo>
                  <a:pt x="155511" y="219670"/>
                </a:lnTo>
                <a:lnTo>
                  <a:pt x="154305" y="219524"/>
                </a:lnTo>
                <a:lnTo>
                  <a:pt x="144661" y="220985"/>
                </a:lnTo>
                <a:lnTo>
                  <a:pt x="93851" y="227144"/>
                </a:lnTo>
                <a:cubicBezTo>
                  <a:pt x="63371" y="236669"/>
                  <a:pt x="36701" y="250004"/>
                  <a:pt x="13841" y="269054"/>
                </a:cubicBezTo>
                <a:lnTo>
                  <a:pt x="13351" y="269953"/>
                </a:lnTo>
                <a:lnTo>
                  <a:pt x="11430" y="270959"/>
                </a:lnTo>
                <a:cubicBezTo>
                  <a:pt x="5715" y="276674"/>
                  <a:pt x="1905" y="284294"/>
                  <a:pt x="0" y="291914"/>
                </a:cubicBezTo>
                <a:lnTo>
                  <a:pt x="2197" y="294890"/>
                </a:lnTo>
                <a:lnTo>
                  <a:pt x="450" y="334628"/>
                </a:lnTo>
                <a:cubicBezTo>
                  <a:pt x="3200" y="389456"/>
                  <a:pt x="17770" y="468126"/>
                  <a:pt x="23366" y="509560"/>
                </a:cubicBezTo>
                <a:cubicBezTo>
                  <a:pt x="30827" y="564805"/>
                  <a:pt x="37952" y="557765"/>
                  <a:pt x="47177" y="621479"/>
                </a:cubicBezTo>
                <a:cubicBezTo>
                  <a:pt x="60916" y="716373"/>
                  <a:pt x="54322" y="809915"/>
                  <a:pt x="61466" y="905324"/>
                </a:cubicBezTo>
                <a:lnTo>
                  <a:pt x="135255" y="905324"/>
                </a:lnTo>
                <a:lnTo>
                  <a:pt x="137666" y="905324"/>
                </a:lnTo>
                <a:lnTo>
                  <a:pt x="173355" y="905324"/>
                </a:lnTo>
                <a:lnTo>
                  <a:pt x="175766" y="905324"/>
                </a:lnTo>
                <a:lnTo>
                  <a:pt x="249555" y="905324"/>
                </a:lnTo>
                <a:cubicBezTo>
                  <a:pt x="256699" y="809915"/>
                  <a:pt x="250105" y="716373"/>
                  <a:pt x="263844" y="621479"/>
                </a:cubicBezTo>
                <a:cubicBezTo>
                  <a:pt x="273069" y="557765"/>
                  <a:pt x="280194" y="564805"/>
                  <a:pt x="287655" y="509560"/>
                </a:cubicBezTo>
                <a:cubicBezTo>
                  <a:pt x="293251" y="468126"/>
                  <a:pt x="307821" y="389456"/>
                  <a:pt x="310571" y="334628"/>
                </a:cubicBezTo>
                <a:lnTo>
                  <a:pt x="308825" y="294890"/>
                </a:lnTo>
                <a:lnTo>
                  <a:pt x="311021" y="291914"/>
                </a:lnTo>
                <a:cubicBezTo>
                  <a:pt x="309116" y="284294"/>
                  <a:pt x="305306" y="276674"/>
                  <a:pt x="299591" y="270959"/>
                </a:cubicBezTo>
                <a:lnTo>
                  <a:pt x="297670" y="269953"/>
                </a:lnTo>
                <a:lnTo>
                  <a:pt x="297180" y="269054"/>
                </a:lnTo>
                <a:cubicBezTo>
                  <a:pt x="274320" y="250004"/>
                  <a:pt x="247650" y="236669"/>
                  <a:pt x="217170" y="227144"/>
                </a:cubicBezTo>
                <a:lnTo>
                  <a:pt x="166360" y="220985"/>
                </a:lnTo>
                <a:close/>
                <a:moveTo>
                  <a:pt x="155511" y="0"/>
                </a:moveTo>
                <a:cubicBezTo>
                  <a:pt x="101905" y="0"/>
                  <a:pt x="58449" y="43456"/>
                  <a:pt x="58449" y="97062"/>
                </a:cubicBezTo>
                <a:cubicBezTo>
                  <a:pt x="58449" y="150668"/>
                  <a:pt x="101905" y="194124"/>
                  <a:pt x="155511" y="194124"/>
                </a:cubicBezTo>
                <a:cubicBezTo>
                  <a:pt x="209117" y="194124"/>
                  <a:pt x="252573" y="150668"/>
                  <a:pt x="252573" y="97062"/>
                </a:cubicBezTo>
                <a:cubicBezTo>
                  <a:pt x="252573" y="43456"/>
                  <a:pt x="209117" y="0"/>
                  <a:pt x="15551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ES" sz="3600" dirty="0">
                <a:latin typeface="Abadi" panose="020B0604020104020204" pitchFamily="34" charset="0"/>
              </a:rPr>
              <a:t>i</a:t>
            </a:r>
            <a:endParaRPr lang="es-ES" sz="1668" dirty="0">
              <a:latin typeface="Abadi" panose="020B0604020104020204" pitchFamily="34" charset="0"/>
            </a:endParaRPr>
          </a:p>
        </p:txBody>
      </p:sp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74DBC-D32E-890F-EF54-8FC0C306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39" y="2171487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4247991"/>
            <a:ext cx="10039745" cy="3511842"/>
            <a:chOff x="1314327" y="4705191"/>
            <a:chExt cx="10039745" cy="3511842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255FFB-C6EC-5531-C32D-8C4AF38E5460}"/>
                </a:ext>
              </a:extLst>
            </p:cNvPr>
            <p:cNvCxnSpPr>
              <a:cxnSpLocks/>
            </p:cNvCxnSpPr>
            <p:nvPr/>
          </p:nvCxnSpPr>
          <p:spPr>
            <a:xfrm>
              <a:off x="6331341" y="5574713"/>
              <a:ext cx="0" cy="2233438"/>
            </a:xfrm>
            <a:prstGeom prst="line">
              <a:avLst/>
            </a:prstGeom>
            <a:ln w="381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9A7C938C-7AAE-3723-6799-10F2968276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8884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BC9C06A1-0C85-79CF-E6B8-DED36F77088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995902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9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2024176"/>
            <a:ext cx="10039745" cy="2547824"/>
            <a:chOff x="1314327" y="5669209"/>
            <a:chExt cx="10039745" cy="2547824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4DAAA31-0E0D-57A2-E914-8106872E610B}"/>
              </a:ext>
            </a:extLst>
          </p:cNvPr>
          <p:cNvGrpSpPr/>
          <p:nvPr/>
        </p:nvGrpSpPr>
        <p:grpSpPr>
          <a:xfrm>
            <a:off x="4736319" y="4802898"/>
            <a:ext cx="2719361" cy="1967446"/>
            <a:chOff x="4720265" y="4790198"/>
            <a:chExt cx="2719361" cy="1967446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DB7B337-44EE-40AA-CB5C-4A4C403E769F}"/>
                </a:ext>
              </a:extLst>
            </p:cNvPr>
            <p:cNvSpPr/>
            <p:nvPr/>
          </p:nvSpPr>
          <p:spPr>
            <a:xfrm>
              <a:off x="4720265" y="4790198"/>
              <a:ext cx="2719361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27" name="Gráfico 26" descr="Engranajes con relleno sólido">
              <a:extLst>
                <a:ext uri="{FF2B5EF4-FFF2-40B4-BE49-F238E27FC236}">
                  <a16:creationId xmlns:a16="http://schemas.microsoft.com/office/drawing/2014/main" id="{6141E6BB-C3D2-0A51-B831-58142A81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07144">
              <a:off x="5949223" y="5763946"/>
              <a:ext cx="464267" cy="464267"/>
            </a:xfrm>
            <a:prstGeom prst="rect">
              <a:avLst/>
            </a:prstGeom>
          </p:spPr>
        </p:pic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73BD193-FC40-7D79-92A3-55A05D713F99}"/>
                </a:ext>
              </a:extLst>
            </p:cNvPr>
            <p:cNvGrpSpPr/>
            <p:nvPr/>
          </p:nvGrpSpPr>
          <p:grpSpPr>
            <a:xfrm>
              <a:off x="6432554" y="4965923"/>
              <a:ext cx="565844" cy="549021"/>
              <a:chOff x="6895499" y="1538952"/>
              <a:chExt cx="610443" cy="592295"/>
            </a:xfrm>
            <a:solidFill>
              <a:srgbClr val="32A505"/>
            </a:solidFill>
          </p:grpSpPr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D300A294-CA40-1512-2108-2AD905FF4009}"/>
                  </a:ext>
                </a:extLst>
              </p:cNvPr>
              <p:cNvSpPr/>
              <p:nvPr/>
            </p:nvSpPr>
            <p:spPr>
              <a:xfrm flipH="1">
                <a:off x="6895499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E303E3A1-DD3B-5EE2-B9AF-20C714281B90}"/>
                  </a:ext>
                </a:extLst>
              </p:cNvPr>
              <p:cNvSpPr/>
              <p:nvPr/>
            </p:nvSpPr>
            <p:spPr>
              <a:xfrm flipH="1">
                <a:off x="7098980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CA78A4E8-7A23-D0AB-9904-2FC7FE03090A}"/>
                  </a:ext>
                </a:extLst>
              </p:cNvPr>
              <p:cNvSpPr/>
              <p:nvPr/>
            </p:nvSpPr>
            <p:spPr>
              <a:xfrm flipH="1">
                <a:off x="7302461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FD15614-461A-ACF6-73A0-232E35CBD85F}"/>
                </a:ext>
              </a:extLst>
            </p:cNvPr>
            <p:cNvGrpSpPr/>
            <p:nvPr/>
          </p:nvGrpSpPr>
          <p:grpSpPr>
            <a:xfrm>
              <a:off x="5127267" y="4965923"/>
              <a:ext cx="1131687" cy="549021"/>
              <a:chOff x="5487332" y="1538952"/>
              <a:chExt cx="1220886" cy="592295"/>
            </a:xfrm>
            <a:solidFill>
              <a:srgbClr val="2C8AE0"/>
            </a:solidFill>
          </p:grpSpPr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064DAEA4-6D0F-0571-A6BC-2AC318B8D3D0}"/>
                  </a:ext>
                </a:extLst>
              </p:cNvPr>
              <p:cNvSpPr/>
              <p:nvPr/>
            </p:nvSpPr>
            <p:spPr>
              <a:xfrm flipH="1">
                <a:off x="5487332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7147E9A2-74AE-6E54-F80D-36283C75C492}"/>
                  </a:ext>
                </a:extLst>
              </p:cNvPr>
              <p:cNvSpPr/>
              <p:nvPr/>
            </p:nvSpPr>
            <p:spPr>
              <a:xfrm flipH="1">
                <a:off x="5690813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4758A38-DC4A-AB71-9E79-F73700D0378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21A13497-0993-EB8C-3887-499193F5A16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05C2DCDB-FC62-8B4C-DFFD-CD7FE1F79DE5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1B1A4895-1EDA-7CEC-04EF-87A28DBFFD92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EA5A717-CA00-DDA8-4EDC-2E39A340773F}"/>
                </a:ext>
              </a:extLst>
            </p:cNvPr>
            <p:cNvSpPr txBox="1"/>
            <p:nvPr/>
          </p:nvSpPr>
          <p:spPr>
            <a:xfrm>
              <a:off x="4982710" y="6123217"/>
              <a:ext cx="2319822" cy="60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Modelo de predicción de SCORE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AD556EB-6DCA-B69A-5834-CDF546941E67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67" y="5630553"/>
              <a:ext cx="1131687" cy="0"/>
            </a:xfrm>
            <a:prstGeom prst="line">
              <a:avLst/>
            </a:prstGeom>
            <a:ln w="19050">
              <a:solidFill>
                <a:srgbClr val="2C8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A82E9BF-3356-220A-D0E3-0BBC562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6479705" y="5630553"/>
              <a:ext cx="471536" cy="0"/>
            </a:xfrm>
            <a:prstGeom prst="line">
              <a:avLst/>
            </a:prstGeom>
            <a:ln w="19050">
              <a:solidFill>
                <a:srgbClr val="32A5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r 51">
              <a:extLst>
                <a:ext uri="{FF2B5EF4-FFF2-40B4-BE49-F238E27FC236}">
                  <a16:creationId xmlns:a16="http://schemas.microsoft.com/office/drawing/2014/main" id="{ABC23E89-5083-4F0E-99CB-A645A5CFDAC8}"/>
                </a:ext>
              </a:extLst>
            </p:cNvPr>
            <p:cNvCxnSpPr/>
            <p:nvPr/>
          </p:nvCxnSpPr>
          <p:spPr>
            <a:xfrm>
              <a:off x="5504496" y="5630556"/>
              <a:ext cx="422412" cy="377493"/>
            </a:xfrm>
            <a:prstGeom prst="bentConnector3">
              <a:avLst/>
            </a:prstGeom>
            <a:ln w="19050">
              <a:solidFill>
                <a:srgbClr val="2C8A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: angular 52">
              <a:extLst>
                <a:ext uri="{FF2B5EF4-FFF2-40B4-BE49-F238E27FC236}">
                  <a16:creationId xmlns:a16="http://schemas.microsoft.com/office/drawing/2014/main" id="{B82B6078-AB92-6CA5-3938-6C126D9D5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0607" y="5630556"/>
              <a:ext cx="422412" cy="377493"/>
            </a:xfrm>
            <a:prstGeom prst="bentConnector3">
              <a:avLst/>
            </a:prstGeom>
            <a:ln w="19050">
              <a:solidFill>
                <a:srgbClr val="32A5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307C433B-DE15-A7E3-E53B-EF372F95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27" y="7610702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4F4AB59-FCDF-9631-9512-89EC90ED2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5724" y="4862774"/>
            <a:ext cx="2664704" cy="2544947"/>
          </a:xfrm>
          <a:prstGeom prst="bentConnector3">
            <a:avLst>
              <a:gd name="adj1" fmla="val 83362"/>
            </a:avLst>
          </a:prstGeom>
          <a:ln w="38100">
            <a:solidFill>
              <a:srgbClr val="2C8A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6A3C0209-5715-A6F5-4566-FB2049FA82F7}"/>
              </a:ext>
            </a:extLst>
          </p:cNvPr>
          <p:cNvCxnSpPr>
            <a:cxnSpLocks/>
          </p:cNvCxnSpPr>
          <p:nvPr/>
        </p:nvCxnSpPr>
        <p:spPr>
          <a:xfrm flipH="1">
            <a:off x="7715730" y="4802896"/>
            <a:ext cx="1567369" cy="983725"/>
          </a:xfrm>
          <a:prstGeom prst="bentConnector3">
            <a:avLst>
              <a:gd name="adj1" fmla="val 573"/>
            </a:avLst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80E3AC2-D79D-6409-BD59-BBB284C25172}"/>
              </a:ext>
            </a:extLst>
          </p:cNvPr>
          <p:cNvCxnSpPr/>
          <p:nvPr/>
        </p:nvCxnSpPr>
        <p:spPr>
          <a:xfrm>
            <a:off x="6731527" y="6934200"/>
            <a:ext cx="0" cy="533400"/>
          </a:xfrm>
          <a:prstGeom prst="straightConnector1">
            <a:avLst/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ángulo: esquinas redondeadas 183">
            <a:extLst>
              <a:ext uri="{FF2B5EF4-FFF2-40B4-BE49-F238E27FC236}">
                <a16:creationId xmlns:a16="http://schemas.microsoft.com/office/drawing/2014/main" id="{D2135AE3-D546-1772-27FE-37FFBE9E0794}"/>
              </a:ext>
            </a:extLst>
          </p:cNvPr>
          <p:cNvSpPr/>
          <p:nvPr/>
        </p:nvSpPr>
        <p:spPr>
          <a:xfrm>
            <a:off x="698501" y="6255616"/>
            <a:ext cx="5267436" cy="2391364"/>
          </a:xfrm>
          <a:prstGeom prst="roundRect">
            <a:avLst>
              <a:gd name="adj" fmla="val 1661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887D11DB-4D1F-1AFD-354D-409B53487584}"/>
              </a:ext>
            </a:extLst>
          </p:cNvPr>
          <p:cNvSpPr/>
          <p:nvPr/>
        </p:nvSpPr>
        <p:spPr>
          <a:xfrm>
            <a:off x="6096000" y="715387"/>
            <a:ext cx="5439894" cy="5223646"/>
          </a:xfrm>
          <a:prstGeom prst="roundRect">
            <a:avLst>
              <a:gd name="adj" fmla="val 8644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EBC91968-A884-0668-E517-C715F9AD4FC5}"/>
              </a:ext>
            </a:extLst>
          </p:cNvPr>
          <p:cNvCxnSpPr>
            <a:cxnSpLocks/>
          </p:cNvCxnSpPr>
          <p:nvPr/>
        </p:nvCxnSpPr>
        <p:spPr>
          <a:xfrm rot="10800000">
            <a:off x="7370171" y="5170959"/>
            <a:ext cx="1497451" cy="350934"/>
          </a:xfrm>
          <a:prstGeom prst="bentConnector3">
            <a:avLst>
              <a:gd name="adj1" fmla="val 100039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C4F2610-9B90-0EE4-6E17-1A9AAD8C2491}"/>
              </a:ext>
            </a:extLst>
          </p:cNvPr>
          <p:cNvSpPr/>
          <p:nvPr/>
        </p:nvSpPr>
        <p:spPr>
          <a:xfrm>
            <a:off x="7773058" y="5283115"/>
            <a:ext cx="495300" cy="560005"/>
          </a:xfrm>
          <a:prstGeom prst="rect">
            <a:avLst/>
          </a:prstGeom>
          <a:solidFill>
            <a:srgbClr val="455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44">
            <a:extLst>
              <a:ext uri="{FF2B5EF4-FFF2-40B4-BE49-F238E27FC236}">
                <a16:creationId xmlns:a16="http://schemas.microsoft.com/office/drawing/2014/main" id="{14689A84-223E-0A25-6AC1-CFF7837EF57D}"/>
              </a:ext>
            </a:extLst>
          </p:cNvPr>
          <p:cNvSpPr txBox="1"/>
          <p:nvPr/>
        </p:nvSpPr>
        <p:spPr>
          <a:xfrm>
            <a:off x="1125569" y="437198"/>
            <a:ext cx="330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METODOLOGÍA</a:t>
            </a:r>
          </a:p>
        </p:txBody>
      </p:sp>
      <p:pic>
        <p:nvPicPr>
          <p:cNvPr id="6" name="Gráfico 5" descr="Flujo de trabajo con relleno sólido">
            <a:extLst>
              <a:ext uri="{FF2B5EF4-FFF2-40B4-BE49-F238E27FC236}">
                <a16:creationId xmlns:a16="http://schemas.microsoft.com/office/drawing/2014/main" id="{6698D598-7CD6-2FDA-D5B2-9E4FE9FF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" y="322805"/>
            <a:ext cx="617569" cy="617569"/>
          </a:xfrm>
          <a:prstGeom prst="rect">
            <a:avLst/>
          </a:prstGeom>
        </p:spPr>
      </p:pic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42FB741A-E934-D5B2-F323-C5F5296E6BFB}"/>
              </a:ext>
            </a:extLst>
          </p:cNvPr>
          <p:cNvSpPr/>
          <p:nvPr/>
        </p:nvSpPr>
        <p:spPr>
          <a:xfrm>
            <a:off x="1705136" y="1999357"/>
            <a:ext cx="2719361" cy="1967446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9" name="Gráfico 8" descr="Engranajes con relleno sólido">
            <a:extLst>
              <a:ext uri="{FF2B5EF4-FFF2-40B4-BE49-F238E27FC236}">
                <a16:creationId xmlns:a16="http://schemas.microsoft.com/office/drawing/2014/main" id="{D82FDF8C-E071-80AC-EB46-D3C3EE3A5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2934094" y="2973105"/>
            <a:ext cx="464267" cy="464267"/>
          </a:xfrm>
          <a:prstGeom prst="rect">
            <a:avLst/>
          </a:prstGeom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26051582-4A3E-6017-129C-EF358E7CB70C}"/>
              </a:ext>
            </a:extLst>
          </p:cNvPr>
          <p:cNvGrpSpPr/>
          <p:nvPr/>
        </p:nvGrpSpPr>
        <p:grpSpPr>
          <a:xfrm>
            <a:off x="3417425" y="2175082"/>
            <a:ext cx="565844" cy="549021"/>
            <a:chOff x="6895499" y="1538952"/>
            <a:chExt cx="610443" cy="592295"/>
          </a:xfrm>
          <a:solidFill>
            <a:srgbClr val="32A505"/>
          </a:solidFill>
        </p:grpSpPr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518C5798-5EDF-6384-FBAA-EC31CB0ED31A}"/>
                </a:ext>
              </a:extLst>
            </p:cNvPr>
            <p:cNvSpPr/>
            <p:nvPr/>
          </p:nvSpPr>
          <p:spPr>
            <a:xfrm flipH="1">
              <a:off x="6895499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DB99BEBF-C4F7-1B04-39D5-963C1A9FBE85}"/>
                </a:ext>
              </a:extLst>
            </p:cNvPr>
            <p:cNvSpPr/>
            <p:nvPr/>
          </p:nvSpPr>
          <p:spPr>
            <a:xfrm flipH="1">
              <a:off x="7098980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DE237227-6C24-B7A6-2A6B-7344A38F7CF7}"/>
                </a:ext>
              </a:extLst>
            </p:cNvPr>
            <p:cNvSpPr/>
            <p:nvPr/>
          </p:nvSpPr>
          <p:spPr>
            <a:xfrm flipH="1">
              <a:off x="7302461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E76CD3F-BA8A-D539-0F2F-FD21284169EB}"/>
              </a:ext>
            </a:extLst>
          </p:cNvPr>
          <p:cNvGrpSpPr/>
          <p:nvPr/>
        </p:nvGrpSpPr>
        <p:grpSpPr>
          <a:xfrm>
            <a:off x="2112138" y="2175082"/>
            <a:ext cx="1131687" cy="549021"/>
            <a:chOff x="5487332" y="1538952"/>
            <a:chExt cx="1220886" cy="592295"/>
          </a:xfrm>
          <a:solidFill>
            <a:srgbClr val="2C8AE0"/>
          </a:solidFill>
        </p:grpSpPr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95787A6-E974-1583-BC94-F433C5E59D74}"/>
                </a:ext>
              </a:extLst>
            </p:cNvPr>
            <p:cNvSpPr/>
            <p:nvPr/>
          </p:nvSpPr>
          <p:spPr>
            <a:xfrm flipH="1">
              <a:off x="5487332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B39920D2-1465-5F4B-9094-04D9DAC02219}"/>
                </a:ext>
              </a:extLst>
            </p:cNvPr>
            <p:cNvSpPr/>
            <p:nvPr/>
          </p:nvSpPr>
          <p:spPr>
            <a:xfrm flipH="1">
              <a:off x="5690813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FEB59298-A182-7FD7-14A5-210FFDBBAF5F}"/>
                </a:ext>
              </a:extLst>
            </p:cNvPr>
            <p:cNvSpPr/>
            <p:nvPr/>
          </p:nvSpPr>
          <p:spPr>
            <a:xfrm flipH="1">
              <a:off x="5894294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FB21B196-7F3C-4089-7B97-9DE1A612F452}"/>
                </a:ext>
              </a:extLst>
            </p:cNvPr>
            <p:cNvSpPr/>
            <p:nvPr/>
          </p:nvSpPr>
          <p:spPr>
            <a:xfrm flipH="1">
              <a:off x="6097775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0A4CD95-20C2-B3A0-F87B-751B761BEA8F}"/>
                </a:ext>
              </a:extLst>
            </p:cNvPr>
            <p:cNvSpPr/>
            <p:nvPr/>
          </p:nvSpPr>
          <p:spPr>
            <a:xfrm flipH="1">
              <a:off x="6301256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11F0BB9A-07BB-001D-01FD-733764D386CE}"/>
                </a:ext>
              </a:extLst>
            </p:cNvPr>
            <p:cNvSpPr/>
            <p:nvPr/>
          </p:nvSpPr>
          <p:spPr>
            <a:xfrm flipH="1">
              <a:off x="6504737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7849AC5C-9121-7989-C4A8-654466221198}"/>
              </a:ext>
            </a:extLst>
          </p:cNvPr>
          <p:cNvSpPr txBox="1"/>
          <p:nvPr/>
        </p:nvSpPr>
        <p:spPr>
          <a:xfrm>
            <a:off x="1967581" y="3332376"/>
            <a:ext cx="2319822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Modelo de predicción de SCORE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1147445-1E00-9F78-4FA7-360B1C264191}"/>
              </a:ext>
            </a:extLst>
          </p:cNvPr>
          <p:cNvCxnSpPr>
            <a:cxnSpLocks/>
          </p:cNvCxnSpPr>
          <p:nvPr/>
        </p:nvCxnSpPr>
        <p:spPr>
          <a:xfrm>
            <a:off x="2112138" y="2839712"/>
            <a:ext cx="1131687" cy="0"/>
          </a:xfrm>
          <a:prstGeom prst="line">
            <a:avLst/>
          </a:prstGeom>
          <a:ln w="19050"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6C3EBF3-19B0-2B13-91F2-CE0872F7B3EC}"/>
              </a:ext>
            </a:extLst>
          </p:cNvPr>
          <p:cNvCxnSpPr>
            <a:cxnSpLocks/>
          </p:cNvCxnSpPr>
          <p:nvPr/>
        </p:nvCxnSpPr>
        <p:spPr>
          <a:xfrm>
            <a:off x="3464576" y="2839712"/>
            <a:ext cx="471536" cy="0"/>
          </a:xfrm>
          <a:prstGeom prst="line">
            <a:avLst/>
          </a:prstGeom>
          <a:ln w="19050"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C1B823F-9830-D43A-DD2A-16F42895008F}"/>
              </a:ext>
            </a:extLst>
          </p:cNvPr>
          <p:cNvCxnSpPr/>
          <p:nvPr/>
        </p:nvCxnSpPr>
        <p:spPr>
          <a:xfrm>
            <a:off x="2489367" y="2839715"/>
            <a:ext cx="422412" cy="377493"/>
          </a:xfrm>
          <a:prstGeom prst="bentConnector3">
            <a:avLst/>
          </a:prstGeom>
          <a:ln w="19050">
            <a:solidFill>
              <a:srgbClr val="2C8A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2E481F1A-40AC-E889-4298-CFA75F6E356D}"/>
              </a:ext>
            </a:extLst>
          </p:cNvPr>
          <p:cNvCxnSpPr>
            <a:cxnSpLocks/>
          </p:cNvCxnSpPr>
          <p:nvPr/>
        </p:nvCxnSpPr>
        <p:spPr>
          <a:xfrm flipH="1">
            <a:off x="3375478" y="2839715"/>
            <a:ext cx="422412" cy="377493"/>
          </a:xfrm>
          <a:prstGeom prst="bentConnector3">
            <a:avLst/>
          </a:prstGeom>
          <a:ln w="1905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25">
            <a:extLst>
              <a:ext uri="{FF2B5EF4-FFF2-40B4-BE49-F238E27FC236}">
                <a16:creationId xmlns:a16="http://schemas.microsoft.com/office/drawing/2014/main" id="{151AE6A1-8135-0D75-0BEE-FD5407847CB1}"/>
              </a:ext>
            </a:extLst>
          </p:cNvPr>
          <p:cNvCxnSpPr>
            <a:cxnSpLocks/>
          </p:cNvCxnSpPr>
          <p:nvPr/>
        </p:nvCxnSpPr>
        <p:spPr>
          <a:xfrm>
            <a:off x="1232229" y="948875"/>
            <a:ext cx="2088541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7">
            <a:extLst>
              <a:ext uri="{FF2B5EF4-FFF2-40B4-BE49-F238E27FC236}">
                <a16:creationId xmlns:a16="http://schemas.microsoft.com/office/drawing/2014/main" id="{29981C39-F25A-A866-6974-1F3944B90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68842"/>
              </p:ext>
            </p:extLst>
          </p:nvPr>
        </p:nvGraphicFramePr>
        <p:xfrm>
          <a:off x="6591687" y="1203854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8.24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4.78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5B322DB5-05EA-32FF-D6DB-5F7CB808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57803"/>
              </p:ext>
            </p:extLst>
          </p:nvPr>
        </p:nvGraphicFramePr>
        <p:xfrm>
          <a:off x="6591687" y="3635216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7.89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4.91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pic>
        <p:nvPicPr>
          <p:cNvPr id="67" name="Gráfico 66" descr="Engranajes con relleno sólido">
            <a:extLst>
              <a:ext uri="{FF2B5EF4-FFF2-40B4-BE49-F238E27FC236}">
                <a16:creationId xmlns:a16="http://schemas.microsoft.com/office/drawing/2014/main" id="{416EB6A6-6846-4B52-5E61-D34CF5F9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7785329" y="5302265"/>
            <a:ext cx="464267" cy="464267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97405EEA-84D7-9F74-AF97-13CCB579BC83}"/>
              </a:ext>
            </a:extLst>
          </p:cNvPr>
          <p:cNvSpPr/>
          <p:nvPr/>
        </p:nvSpPr>
        <p:spPr>
          <a:xfrm rot="5400000">
            <a:off x="8775593" y="4101964"/>
            <a:ext cx="184059" cy="1928920"/>
          </a:xfrm>
          <a:prstGeom prst="rightBrace">
            <a:avLst/>
          </a:prstGeom>
          <a:ln w="38100">
            <a:solidFill>
              <a:srgbClr val="89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74003A4-A62E-7E44-A262-FB67BC3460E6}"/>
              </a:ext>
            </a:extLst>
          </p:cNvPr>
          <p:cNvCxnSpPr/>
          <p:nvPr/>
        </p:nvCxnSpPr>
        <p:spPr>
          <a:xfrm>
            <a:off x="8867622" y="5283115"/>
            <a:ext cx="0" cy="23877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8D7868E-2E79-F94D-1D33-067AE94D3816}"/>
              </a:ext>
            </a:extLst>
          </p:cNvPr>
          <p:cNvSpPr/>
          <p:nvPr/>
        </p:nvSpPr>
        <p:spPr>
          <a:xfrm rot="5400000">
            <a:off x="8046785" y="2771047"/>
            <a:ext cx="330200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BD6B2D-A66C-5D89-710D-D1C92B4AA021}"/>
              </a:ext>
            </a:extLst>
          </p:cNvPr>
          <p:cNvSpPr/>
          <p:nvPr/>
        </p:nvSpPr>
        <p:spPr>
          <a:xfrm>
            <a:off x="2784668" y="6380354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F0220B79-53EC-179B-1FC9-04BC2C907F21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3107690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AB4BA37F-6727-D828-9FE0-C808EBB47F21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 flipH="1">
            <a:off x="3688970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9C682EC-1A95-22E9-5E8A-C196343AC404}"/>
              </a:ext>
            </a:extLst>
          </p:cNvPr>
          <p:cNvCxnSpPr>
            <a:cxnSpLocks/>
            <a:stCxn id="88" idx="2"/>
            <a:endCxn id="104" idx="0"/>
          </p:cNvCxnSpPr>
          <p:nvPr/>
        </p:nvCxnSpPr>
        <p:spPr>
          <a:xfrm>
            <a:off x="4270253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A3A8F6-D8EA-9D28-0DA1-1393F68526C9}"/>
              </a:ext>
            </a:extLst>
          </p:cNvPr>
          <p:cNvGrpSpPr/>
          <p:nvPr/>
        </p:nvGrpSpPr>
        <p:grpSpPr>
          <a:xfrm>
            <a:off x="1622102" y="6861248"/>
            <a:ext cx="2971175" cy="327612"/>
            <a:chOff x="7282891" y="6673982"/>
            <a:chExt cx="3205361" cy="35343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573ADC92-5DC8-458E-9113-FC4BEEEFD3BD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CCDC067A-EF12-17DA-D4FC-433E0C45CEE1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B6B45D2-4E73-C86B-D0DD-4ED927CF785F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flipH="1">
            <a:off x="1945123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747AA5F-3E66-4173-6D4A-510AC1B0CFBA}"/>
              </a:ext>
            </a:extLst>
          </p:cNvPr>
          <p:cNvCxnSpPr>
            <a:cxnSpLocks/>
            <a:stCxn id="89" idx="2"/>
            <a:endCxn id="121" idx="0"/>
          </p:cNvCxnSpPr>
          <p:nvPr/>
        </p:nvCxnSpPr>
        <p:spPr>
          <a:xfrm flipH="1">
            <a:off x="1363837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6100161A-7227-98A3-A0CC-D0C00150C0A4}"/>
              </a:ext>
            </a:extLst>
          </p:cNvPr>
          <p:cNvCxnSpPr>
            <a:cxnSpLocks/>
            <a:stCxn id="89" idx="2"/>
            <a:endCxn id="136" idx="0"/>
          </p:cNvCxnSpPr>
          <p:nvPr/>
        </p:nvCxnSpPr>
        <p:spPr>
          <a:xfrm>
            <a:off x="1945121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654419B-C5A1-E2C8-B31F-F4FDEEF355A2}"/>
              </a:ext>
            </a:extLst>
          </p:cNvPr>
          <p:cNvGrpSpPr/>
          <p:nvPr/>
        </p:nvGrpSpPr>
        <p:grpSpPr>
          <a:xfrm>
            <a:off x="3215290" y="7342142"/>
            <a:ext cx="947360" cy="559395"/>
            <a:chOff x="9241352" y="7200265"/>
            <a:chExt cx="1022030" cy="603486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56250C6B-1AF2-7ADF-E065-E56647ED7124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FA1E5FDC-0122-7403-491E-3CB62A780892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96" name="Forma libre: forma 95">
                <a:extLst>
                  <a:ext uri="{FF2B5EF4-FFF2-40B4-BE49-F238E27FC236}">
                    <a16:creationId xmlns:a16="http://schemas.microsoft.com/office/drawing/2014/main" id="{75F03949-7B47-A7BC-CAC7-702725104AD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7" name="Forma libre: forma 96">
                <a:extLst>
                  <a:ext uri="{FF2B5EF4-FFF2-40B4-BE49-F238E27FC236}">
                    <a16:creationId xmlns:a16="http://schemas.microsoft.com/office/drawing/2014/main" id="{C4AFE2CA-DDA3-220F-B7E2-D961FE86EDC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8" name="Forma libre: forma 97">
                <a:extLst>
                  <a:ext uri="{FF2B5EF4-FFF2-40B4-BE49-F238E27FC236}">
                    <a16:creationId xmlns:a16="http://schemas.microsoft.com/office/drawing/2014/main" id="{95AFD845-801D-513D-3A7B-1D3CD4938661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9" name="Forma libre: forma 98">
                <a:extLst>
                  <a:ext uri="{FF2B5EF4-FFF2-40B4-BE49-F238E27FC236}">
                    <a16:creationId xmlns:a16="http://schemas.microsoft.com/office/drawing/2014/main" id="{B3098CCF-A8CB-13AA-ADCD-C4EE17DCC4D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647617C5-4870-F115-7EF5-415F52A25724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93E140D4-6BCF-E695-D9BC-30C91520DAAE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7D1E6BE-E43C-131F-B393-C34C0E40B069}"/>
              </a:ext>
            </a:extLst>
          </p:cNvPr>
          <p:cNvGrpSpPr/>
          <p:nvPr/>
        </p:nvGrpSpPr>
        <p:grpSpPr>
          <a:xfrm>
            <a:off x="4377856" y="7342142"/>
            <a:ext cx="947360" cy="559395"/>
            <a:chOff x="10377275" y="7200265"/>
            <a:chExt cx="1022030" cy="603486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143A646-31BB-1A18-7184-6EB53195DBD4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106" name="Forma libre: forma 105">
                <a:extLst>
                  <a:ext uri="{FF2B5EF4-FFF2-40B4-BE49-F238E27FC236}">
                    <a16:creationId xmlns:a16="http://schemas.microsoft.com/office/drawing/2014/main" id="{29BBBB85-32E2-4266-AD67-A1E804DB6A9E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0" name="Forma libre: forma 109">
                <a:extLst>
                  <a:ext uri="{FF2B5EF4-FFF2-40B4-BE49-F238E27FC236}">
                    <a16:creationId xmlns:a16="http://schemas.microsoft.com/office/drawing/2014/main" id="{28FD75F7-482C-F342-AA14-AB89E70138F7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1" name="Forma libre: forma 110">
                <a:extLst>
                  <a:ext uri="{FF2B5EF4-FFF2-40B4-BE49-F238E27FC236}">
                    <a16:creationId xmlns:a16="http://schemas.microsoft.com/office/drawing/2014/main" id="{7E2EDAA8-0AE4-12B5-EAC6-8B84388FD8E3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EF58390F-BC58-8A10-442B-AAEE15D352AA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6CD9771C-3E76-9AF4-25A4-34E47CB425AA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E60ECA5D-767D-D4C1-F9E9-53FC7A07A282}"/>
              </a:ext>
            </a:extLst>
          </p:cNvPr>
          <p:cNvGrpSpPr/>
          <p:nvPr/>
        </p:nvGrpSpPr>
        <p:grpSpPr>
          <a:xfrm>
            <a:off x="890158" y="7342142"/>
            <a:ext cx="947360" cy="559395"/>
            <a:chOff x="6493258" y="7200265"/>
            <a:chExt cx="1022030" cy="603486"/>
          </a:xfrm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D13C9448-9F2C-223F-E692-AC03D5289884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E1E2047B-BAB7-C010-7E57-2C2F7685908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124" name="Forma libre: forma 123">
                <a:extLst>
                  <a:ext uri="{FF2B5EF4-FFF2-40B4-BE49-F238E27FC236}">
                    <a16:creationId xmlns:a16="http://schemas.microsoft.com/office/drawing/2014/main" id="{ABEE75EB-D44A-1B3E-003A-34E44D2AB26D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5" name="Forma libre: forma 124">
                <a:extLst>
                  <a:ext uri="{FF2B5EF4-FFF2-40B4-BE49-F238E27FC236}">
                    <a16:creationId xmlns:a16="http://schemas.microsoft.com/office/drawing/2014/main" id="{C1BAACF7-18B2-0C5D-908E-4A8EB51BA43E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6" name="Forma libre: forma 125">
                <a:extLst>
                  <a:ext uri="{FF2B5EF4-FFF2-40B4-BE49-F238E27FC236}">
                    <a16:creationId xmlns:a16="http://schemas.microsoft.com/office/drawing/2014/main" id="{37E8F6E3-F107-D5F1-3204-751B7F13DD00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7" name="Forma libre: forma 126">
                <a:extLst>
                  <a:ext uri="{FF2B5EF4-FFF2-40B4-BE49-F238E27FC236}">
                    <a16:creationId xmlns:a16="http://schemas.microsoft.com/office/drawing/2014/main" id="{28F8970E-B55B-3B3D-D6B5-A7114684AF1F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8" name="Forma libre: forma 127">
                <a:extLst>
                  <a:ext uri="{FF2B5EF4-FFF2-40B4-BE49-F238E27FC236}">
                    <a16:creationId xmlns:a16="http://schemas.microsoft.com/office/drawing/2014/main" id="{B77F3F60-449D-1D04-74BA-79CFD59EBEB7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7B45347B-40F3-B2B5-6DE1-C4298A05883D}"/>
              </a:ext>
            </a:extLst>
          </p:cNvPr>
          <p:cNvGrpSpPr/>
          <p:nvPr/>
        </p:nvGrpSpPr>
        <p:grpSpPr>
          <a:xfrm>
            <a:off x="2052724" y="7342142"/>
            <a:ext cx="947360" cy="559395"/>
            <a:chOff x="7629181" y="7200265"/>
            <a:chExt cx="1022030" cy="603486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FE9DB28E-8D30-EDC4-0070-5034C2D9C967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4932F62C-982F-55FB-53E6-353E7C16512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DB88FF27-90DA-B20F-D5EF-98EAE1F9396D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0AD9F807-D2C5-9087-A90F-992AD0A55572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179F4DED-7CBC-48BF-7222-6A5FAB9BE426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54E3DC36-D3BE-CFFE-5B0D-5C14BF5520B9}"/>
              </a:ext>
            </a:extLst>
          </p:cNvPr>
          <p:cNvSpPr/>
          <p:nvPr/>
        </p:nvSpPr>
        <p:spPr>
          <a:xfrm>
            <a:off x="5554172" y="7907977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0C5EB93-F34D-AC38-06DC-AA7AF8FAD68D}"/>
              </a:ext>
            </a:extLst>
          </p:cNvPr>
          <p:cNvSpPr txBox="1"/>
          <p:nvPr/>
        </p:nvSpPr>
        <p:spPr>
          <a:xfrm>
            <a:off x="5240472" y="7659040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E7D3E1A0-885F-FD2E-B88B-B7A955F41F96}"/>
              </a:ext>
            </a:extLst>
          </p:cNvPr>
          <p:cNvSpPr/>
          <p:nvPr/>
        </p:nvSpPr>
        <p:spPr>
          <a:xfrm>
            <a:off x="945589" y="8083041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BAA3DF82-A48B-81CD-7092-EB37FBE96D2E}"/>
              </a:ext>
            </a:extLst>
          </p:cNvPr>
          <p:cNvSpPr/>
          <p:nvPr/>
        </p:nvSpPr>
        <p:spPr>
          <a:xfrm>
            <a:off x="2108156" y="8083041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EE8366DD-3706-3E77-0443-104B1B96D83D}"/>
              </a:ext>
            </a:extLst>
          </p:cNvPr>
          <p:cNvSpPr/>
          <p:nvPr/>
        </p:nvSpPr>
        <p:spPr>
          <a:xfrm>
            <a:off x="3270722" y="8083041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FD479816-56AA-B1C4-E116-4031F1E21D6B}"/>
              </a:ext>
            </a:extLst>
          </p:cNvPr>
          <p:cNvSpPr/>
          <p:nvPr/>
        </p:nvSpPr>
        <p:spPr>
          <a:xfrm>
            <a:off x="4433288" y="8083041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178" name="Gráfico 177" descr="Engranajes con relleno sólido">
            <a:extLst>
              <a:ext uri="{FF2B5EF4-FFF2-40B4-BE49-F238E27FC236}">
                <a16:creationId xmlns:a16="http://schemas.microsoft.com/office/drawing/2014/main" id="{CEFD8D24-6B47-52E1-7C19-3100497A3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00000">
            <a:off x="5643018" y="7589598"/>
            <a:ext cx="239742" cy="239742"/>
          </a:xfrm>
          <a:prstGeom prst="rect">
            <a:avLst/>
          </a:prstGeom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9A708598-4EB3-A926-49B6-D345904D7501}"/>
              </a:ext>
            </a:extLst>
          </p:cNvPr>
          <p:cNvSpPr txBox="1"/>
          <p:nvPr/>
        </p:nvSpPr>
        <p:spPr>
          <a:xfrm>
            <a:off x="8689494" y="2543032"/>
            <a:ext cx="2514841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Generar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 contrafactual y predecir el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outcome</a:t>
            </a:r>
            <a:endParaRPr lang="es-ES" sz="1668" i="1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9E1E0D7E-BC72-7210-8302-4ECA6DDB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24" y="6976590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C7BF6962-2E30-CCC3-0C87-C5C38C2E443C}"/>
              </a:ext>
            </a:extLst>
          </p:cNvPr>
          <p:cNvCxnSpPr>
            <a:cxnSpLocks/>
          </p:cNvCxnSpPr>
          <p:nvPr/>
        </p:nvCxnSpPr>
        <p:spPr>
          <a:xfrm>
            <a:off x="4846949" y="2896517"/>
            <a:ext cx="81650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00982B42-A01B-6039-9D31-83294442097D}"/>
              </a:ext>
            </a:extLst>
          </p:cNvPr>
          <p:cNvCxnSpPr>
            <a:cxnSpLocks/>
          </p:cNvCxnSpPr>
          <p:nvPr/>
        </p:nvCxnSpPr>
        <p:spPr>
          <a:xfrm>
            <a:off x="9024925" y="6233761"/>
            <a:ext cx="0" cy="4808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682B5CA6-D044-8219-5CDF-17DC97D2F78C}"/>
              </a:ext>
            </a:extLst>
          </p:cNvPr>
          <p:cNvCxnSpPr>
            <a:cxnSpLocks/>
          </p:cNvCxnSpPr>
          <p:nvPr/>
        </p:nvCxnSpPr>
        <p:spPr>
          <a:xfrm flipH="1">
            <a:off x="6490340" y="7339025"/>
            <a:ext cx="45656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1713A5-7DCE-1918-3E7B-65A6C77743E7}"/>
              </a:ext>
            </a:extLst>
          </p:cNvPr>
          <p:cNvSpPr/>
          <p:nvPr/>
        </p:nvSpPr>
        <p:spPr>
          <a:xfrm>
            <a:off x="9704378" y="3449629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A9B768-15E9-A48A-4298-1EC22E3DC5AA}"/>
              </a:ext>
            </a:extLst>
          </p:cNvPr>
          <p:cNvSpPr/>
          <p:nvPr/>
        </p:nvSpPr>
        <p:spPr>
          <a:xfrm>
            <a:off x="3121117" y="4572001"/>
            <a:ext cx="2355201" cy="1574589"/>
          </a:xfrm>
          <a:prstGeom prst="roundRect">
            <a:avLst>
              <a:gd name="adj" fmla="val 12842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600" dirty="0">
                <a:solidFill>
                  <a:srgbClr val="89A2BD"/>
                </a:solidFill>
                <a:latin typeface="Helvetica Neue"/>
              </a:rPr>
              <a:t> </a:t>
            </a:r>
            <a:r>
              <a:rPr lang="es-ES" sz="14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s1age_head_05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s3ap23_stime_h_05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s3ap25_hqtime_h_05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  <a:endParaRPr lang="es-ES" sz="2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age_transfer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com_haz_05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com_waz_05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com_tvip_05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3CA214-3EB8-8A48-8237-A14915BB368E}"/>
              </a:ext>
            </a:extLst>
          </p:cNvPr>
          <p:cNvSpPr txBox="1"/>
          <p:nvPr/>
        </p:nvSpPr>
        <p:spPr>
          <a:xfrm>
            <a:off x="3350452" y="833415"/>
            <a:ext cx="190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Selección inicial de variables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4B60CAA-B940-9E1C-F3C1-69D754B42924}"/>
              </a:ext>
            </a:extLst>
          </p:cNvPr>
          <p:cNvSpPr/>
          <p:nvPr/>
        </p:nvSpPr>
        <p:spPr>
          <a:xfrm>
            <a:off x="3314269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23D5DE-0759-9850-32F3-BCEB9713A888}"/>
              </a:ext>
            </a:extLst>
          </p:cNvPr>
          <p:cNvSpPr txBox="1"/>
          <p:nvPr/>
        </p:nvSpPr>
        <p:spPr>
          <a:xfrm>
            <a:off x="3396928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51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0621A-1B10-54FE-5745-5ADEDD4A50ED}"/>
              </a:ext>
            </a:extLst>
          </p:cNvPr>
          <p:cNvSpPr/>
          <p:nvPr/>
        </p:nvSpPr>
        <p:spPr>
          <a:xfrm>
            <a:off x="215792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ECF19-2446-CE19-50D0-9A56A26D29D4}"/>
              </a:ext>
            </a:extLst>
          </p:cNvPr>
          <p:cNvSpPr txBox="1"/>
          <p:nvPr/>
        </p:nvSpPr>
        <p:spPr>
          <a:xfrm>
            <a:off x="251975" y="1040341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 brutos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A35F-288E-007C-FDAE-DC7C5830CD67}"/>
              </a:ext>
            </a:extLst>
          </p:cNvPr>
          <p:cNvSpPr txBox="1"/>
          <p:nvPr/>
        </p:nvSpPr>
        <p:spPr>
          <a:xfrm>
            <a:off x="298451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198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32B3B3-C2C1-67DE-76F4-EEDA82708C7D}"/>
              </a:ext>
            </a:extLst>
          </p:cNvPr>
          <p:cNvSpPr txBox="1"/>
          <p:nvPr/>
        </p:nvSpPr>
        <p:spPr>
          <a:xfrm>
            <a:off x="251975" y="3972452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 final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8F50E61-52FA-1A87-B5AD-529BF72B2400}"/>
              </a:ext>
            </a:extLst>
          </p:cNvPr>
          <p:cNvSpPr/>
          <p:nvPr/>
        </p:nvSpPr>
        <p:spPr>
          <a:xfrm>
            <a:off x="215792" y="4360985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E5509-350E-83B0-4289-51D6298A9B7D}"/>
              </a:ext>
            </a:extLst>
          </p:cNvPr>
          <p:cNvSpPr txBox="1"/>
          <p:nvPr/>
        </p:nvSpPr>
        <p:spPr>
          <a:xfrm>
            <a:off x="298451" y="5739393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3160 x 47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350" y="223571"/>
            <a:ext cx="595023" cy="595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564370" y="364005"/>
            <a:ext cx="24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LIMPIEZA DE DATOS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4E9D9F3-D7C8-04E8-BF31-6C822BC9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31775"/>
              </p:ext>
            </p:extLst>
          </p:nvPr>
        </p:nvGraphicFramePr>
        <p:xfrm>
          <a:off x="390673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7B1D65-F498-8A5B-BE38-78CB6C969085}"/>
              </a:ext>
            </a:extLst>
          </p:cNvPr>
          <p:cNvSpPr/>
          <p:nvPr/>
        </p:nvSpPr>
        <p:spPr>
          <a:xfrm>
            <a:off x="9704378" y="1298201"/>
            <a:ext cx="2367445" cy="1633024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s1male_head_05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s3atoilet_hh_05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s3awater_access_hh_05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s3aelectric_hh_05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s4p6_vitamina_i_05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s4p7_parasite_i_05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s11ownland_hh_05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900" dirty="0">
              <a:solidFill>
                <a:srgbClr val="89A2BD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3090F4-6B47-6894-199E-67D040FC521F}"/>
              </a:ext>
            </a:extLst>
          </p:cNvPr>
          <p:cNvSpPr/>
          <p:nvPr/>
        </p:nvSpPr>
        <p:spPr>
          <a:xfrm>
            <a:off x="9704378" y="5369556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prstap_f_05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s2mother_inhs_05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propfood_05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vitamiron_06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8BB3E-F31B-D5E3-5DBD-B069DD9AA652}"/>
              </a:ext>
            </a:extLst>
          </p:cNvPr>
          <p:cNvCxnSpPr>
            <a:cxnSpLocks/>
          </p:cNvCxnSpPr>
          <p:nvPr/>
        </p:nvCxnSpPr>
        <p:spPr>
          <a:xfrm>
            <a:off x="2534982" y="2385646"/>
            <a:ext cx="452058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B1EED96-4AAE-4BE3-293F-9A8566CC4807}"/>
              </a:ext>
            </a:extLst>
          </p:cNvPr>
          <p:cNvCxnSpPr>
            <a:cxnSpLocks/>
          </p:cNvCxnSpPr>
          <p:nvPr/>
        </p:nvCxnSpPr>
        <p:spPr>
          <a:xfrm>
            <a:off x="5809669" y="2749645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D18BDA2-1519-DD3C-F6AE-5747D8E00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7506" y="2355408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46C3A3-7D3C-8D0F-BC1A-819E69CF26DC}"/>
              </a:ext>
            </a:extLst>
          </p:cNvPr>
          <p:cNvCxnSpPr>
            <a:cxnSpLocks/>
          </p:cNvCxnSpPr>
          <p:nvPr/>
        </p:nvCxnSpPr>
        <p:spPr>
          <a:xfrm flipV="1">
            <a:off x="7596469" y="1992407"/>
            <a:ext cx="0" cy="387106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7">
            <a:extLst>
              <a:ext uri="{FF2B5EF4-FFF2-40B4-BE49-F238E27FC236}">
                <a16:creationId xmlns:a16="http://schemas.microsoft.com/office/drawing/2014/main" id="{45571D03-BCF3-5F27-54B4-6071A16F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48820"/>
              </p:ext>
            </p:extLst>
          </p:nvPr>
        </p:nvGraphicFramePr>
        <p:xfrm>
          <a:off x="3488969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06F2E222-EC36-BC8D-A8DD-E1BDFBF6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7635"/>
              </p:ext>
            </p:extLst>
          </p:nvPr>
        </p:nvGraphicFramePr>
        <p:xfrm>
          <a:off x="390673" y="4561840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9039190" y="1411746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74A1A8-4790-1E5C-1C2E-235FD54B3379}"/>
              </a:ext>
            </a:extLst>
          </p:cNvPr>
          <p:cNvCxnSpPr>
            <a:cxnSpLocks/>
          </p:cNvCxnSpPr>
          <p:nvPr/>
        </p:nvCxnSpPr>
        <p:spPr>
          <a:xfrm>
            <a:off x="10888100" y="2994301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11E4CD-40F1-F6C1-8437-7F17D48FB9BF}"/>
              </a:ext>
            </a:extLst>
          </p:cNvPr>
          <p:cNvCxnSpPr>
            <a:cxnSpLocks/>
          </p:cNvCxnSpPr>
          <p:nvPr/>
        </p:nvCxnSpPr>
        <p:spPr>
          <a:xfrm>
            <a:off x="10888100" y="4681337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5180F-47D1-CF67-5093-99AFAAED037C}"/>
              </a:ext>
            </a:extLst>
          </p:cNvPr>
          <p:cNvCxnSpPr>
            <a:cxnSpLocks/>
          </p:cNvCxnSpPr>
          <p:nvPr/>
        </p:nvCxnSpPr>
        <p:spPr>
          <a:xfrm flipH="1">
            <a:off x="9039190" y="5250761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B859CB8-4BA1-6179-4A6D-479BD98E1C11}"/>
              </a:ext>
            </a:extLst>
          </p:cNvPr>
          <p:cNvSpPr/>
          <p:nvPr/>
        </p:nvSpPr>
        <p:spPr>
          <a:xfrm>
            <a:off x="3121118" y="4357752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Normalización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EFA064-8A25-BF64-4A6C-B53099BDB3F0}"/>
              </a:ext>
            </a:extLst>
          </p:cNvPr>
          <p:cNvSpPr/>
          <p:nvPr/>
        </p:nvSpPr>
        <p:spPr>
          <a:xfrm>
            <a:off x="970437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 de variables categóricas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3E62E62-9155-E2A5-7EF6-9A9125A60654}"/>
              </a:ext>
            </a:extLst>
          </p:cNvPr>
          <p:cNvSpPr/>
          <p:nvPr/>
        </p:nvSpPr>
        <p:spPr>
          <a:xfrm>
            <a:off x="9704379" y="4965110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según unidad familiar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D96FDB-D5DE-7D68-F71B-A6DB3C217D41}"/>
              </a:ext>
            </a:extLst>
          </p:cNvPr>
          <p:cNvSpPr/>
          <p:nvPr/>
        </p:nvSpPr>
        <p:spPr>
          <a:xfrm>
            <a:off x="9704378" y="3234391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dirty="0"/>
              <a:t>por valores atípicos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41274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NaN</a:t>
            </a:r>
            <a:r>
              <a:rPr lang="es-ES" dirty="0"/>
              <a:t> &gt; 80% </a:t>
            </a:r>
            <a:r>
              <a:rPr lang="es-ES" dirty="0" err="1"/>
              <a:t>var</a:t>
            </a:r>
            <a:r>
              <a:rPr lang="es-ES" dirty="0"/>
              <a:t>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FB0D0-A9D6-8B95-04E2-D688B624158C}"/>
              </a:ext>
            </a:extLst>
          </p:cNvPr>
          <p:cNvSpPr/>
          <p:nvPr/>
        </p:nvSpPr>
        <p:spPr>
          <a:xfrm>
            <a:off x="6412748" y="255938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age_transfer</a:t>
            </a:r>
            <a:r>
              <a:rPr lang="es-ES" i="1" dirty="0"/>
              <a:t> </a:t>
            </a:r>
            <a:r>
              <a:rPr lang="es-ES" dirty="0"/>
              <a:t>&lt; -11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295765-1349-0568-A77A-F8B40542DA71}"/>
              </a:ext>
            </a:extLst>
          </p:cNvPr>
          <p:cNvSpPr/>
          <p:nvPr/>
        </p:nvSpPr>
        <p:spPr>
          <a:xfrm>
            <a:off x="6412748" y="4840183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</a:t>
            </a:r>
            <a:r>
              <a:rPr lang="es-ES" i="1" dirty="0" err="1"/>
              <a:t>NaN</a:t>
            </a:r>
            <a:r>
              <a:rPr lang="es-ES" i="1" dirty="0"/>
              <a:t> </a:t>
            </a:r>
            <a:r>
              <a:rPr lang="es-ES" dirty="0"/>
              <a:t>por media/moda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74477D-69A1-84EF-9CCD-9C55F1140D10}"/>
              </a:ext>
            </a:extLst>
          </p:cNvPr>
          <p:cNvCxnSpPr>
            <a:cxnSpLocks/>
          </p:cNvCxnSpPr>
          <p:nvPr/>
        </p:nvCxnSpPr>
        <p:spPr>
          <a:xfrm flipH="1" flipV="1">
            <a:off x="5779254" y="4673600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909D00F-39FA-35F6-0041-76E25628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9786" y="507887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836C9A3-9E7A-16CD-5497-C395181592E6}"/>
              </a:ext>
            </a:extLst>
          </p:cNvPr>
          <p:cNvCxnSpPr>
            <a:cxnSpLocks/>
          </p:cNvCxnSpPr>
          <p:nvPr/>
        </p:nvCxnSpPr>
        <p:spPr>
          <a:xfrm flipH="1">
            <a:off x="2402902" y="5142419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77CB381-AB74-65A0-70DA-1DE471419870}"/>
              </a:ext>
            </a:extLst>
          </p:cNvPr>
          <p:cNvCxnSpPr>
            <a:cxnSpLocks/>
          </p:cNvCxnSpPr>
          <p:nvPr/>
        </p:nvCxnSpPr>
        <p:spPr>
          <a:xfrm rot="5400000">
            <a:off x="2703434" y="473802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3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654</Words>
  <Application>Microsoft Office PowerPoint</Application>
  <PresentationFormat>Custom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 Neue</vt:lpstr>
      <vt:lpstr>Abadi</vt:lpstr>
      <vt:lpstr>Arial</vt:lpstr>
      <vt:lpstr>Calibri</vt:lpstr>
      <vt:lpstr>Office Theme</vt:lpstr>
      <vt:lpstr>Cash Transfers and Cognitive Development: treatment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JOSÉ MANUEL BORREGO BURÓN</cp:lastModifiedBy>
  <cp:revision>26</cp:revision>
  <dcterms:created xsi:type="dcterms:W3CDTF">2022-06-06T14:14:06Z</dcterms:created>
  <dcterms:modified xsi:type="dcterms:W3CDTF">2022-06-30T09:44:28Z</dcterms:modified>
</cp:coreProperties>
</file>