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7" r:id="rId3"/>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8AE0"/>
    <a:srgbClr val="32A505"/>
    <a:srgbClr val="2C3C4E"/>
    <a:srgbClr val="1965AA"/>
    <a:srgbClr val="FFFFFF"/>
    <a:srgbClr val="3883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98" autoAdjust="0"/>
    <p:restoredTop sz="94660"/>
  </p:normalViewPr>
  <p:slideViewPr>
    <p:cSldViewPr snapToGrid="0">
      <p:cViewPr>
        <p:scale>
          <a:sx n="66" d="100"/>
          <a:sy n="66" d="100"/>
        </p:scale>
        <p:origin x="81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sz="1862" b="0" i="0" u="none" strike="noStrike" kern="1200" spc="0" baseline="0">
                <a:solidFill>
                  <a:schemeClr val="bg1"/>
                </a:solidFill>
                <a:latin typeface="Abadi" panose="020B0604020104020204" pitchFamily="34" charset="0"/>
                <a:ea typeface="+mn-ea"/>
                <a:cs typeface="+mn-cs"/>
              </a:defRPr>
            </a:pPr>
            <a:r>
              <a:rPr lang="en-US">
                <a:solidFill>
                  <a:schemeClr val="bg1"/>
                </a:solidFill>
                <a:latin typeface="Abadi" panose="020B0604020104020204" pitchFamily="34" charset="0"/>
              </a:rPr>
              <a:t>FAMILIAS INCLUÍDAS</a:t>
            </a:r>
          </a:p>
        </c:rich>
      </c:tx>
      <c:overlay val="0"/>
      <c:spPr>
        <a:noFill/>
        <a:ln>
          <a:noFill/>
        </a:ln>
        <a:effectLst/>
      </c:spPr>
      <c:txPr>
        <a:bodyPr rot="0" spcFirstLastPara="1" vertOverflow="ellipsis" vert="horz" wrap="square" anchor="ctr" anchorCtr="1"/>
        <a:lstStyle/>
        <a:p>
          <a:pPr algn="l" rtl="0">
            <a:defRPr sz="1862" b="0" i="0" u="none" strike="noStrike" kern="1200" spc="0" baseline="0">
              <a:solidFill>
                <a:schemeClr val="bg1"/>
              </a:solidFill>
              <a:latin typeface="Abadi" panose="020B0604020104020204" pitchFamily="34" charset="0"/>
              <a:ea typeface="+mn-ea"/>
              <a:cs typeface="+mn-cs"/>
            </a:defRPr>
          </a:pPr>
          <a:endParaRPr lang="es-ES"/>
        </a:p>
      </c:txPr>
    </c:title>
    <c:autoTitleDeleted val="0"/>
    <c:plotArea>
      <c:layout/>
      <c:barChart>
        <c:barDir val="bar"/>
        <c:grouping val="clustered"/>
        <c:varyColors val="0"/>
        <c:ser>
          <c:idx val="0"/>
          <c:order val="0"/>
          <c:tx>
            <c:strRef>
              <c:f>Sheet1!$B$1</c:f>
              <c:strCache>
                <c:ptCount val="1"/>
                <c:pt idx="0">
                  <c:v>Series 1</c:v>
                </c:pt>
              </c:strCache>
            </c:strRef>
          </c:tx>
          <c:spPr>
            <a:solidFill>
              <a:srgbClr val="32A505"/>
            </a:solidFill>
            <a:ln>
              <a:noFill/>
            </a:ln>
            <a:effectLst/>
          </c:spPr>
          <c:invertIfNegative val="0"/>
          <c:cat>
            <c:strRef>
              <c:f>Sheet1!$A$2:$A$3</c:f>
              <c:strCache>
                <c:ptCount val="2"/>
                <c:pt idx="0">
                  <c:v>Control</c:v>
                </c:pt>
                <c:pt idx="1">
                  <c:v>Tratamiento</c:v>
                </c:pt>
              </c:strCache>
            </c:strRef>
          </c:cat>
          <c:val>
            <c:numRef>
              <c:f>Sheet1!$B$2:$B$3</c:f>
              <c:numCache>
                <c:formatCode>General</c:formatCode>
                <c:ptCount val="2"/>
                <c:pt idx="0">
                  <c:v>1000</c:v>
                </c:pt>
                <c:pt idx="1">
                  <c:v>3000</c:v>
                </c:pt>
              </c:numCache>
            </c:numRef>
          </c:val>
          <c:extLst>
            <c:ext xmlns:c16="http://schemas.microsoft.com/office/drawing/2014/chart" uri="{C3380CC4-5D6E-409C-BE32-E72D297353CC}">
              <c16:uniqueId val="{00000000-6A00-4042-8A30-2EBB9F4CB165}"/>
            </c:ext>
          </c:extLst>
        </c:ser>
        <c:dLbls>
          <c:showLegendKey val="0"/>
          <c:showVal val="0"/>
          <c:showCatName val="0"/>
          <c:showSerName val="0"/>
          <c:showPercent val="0"/>
          <c:showBubbleSize val="0"/>
        </c:dLbls>
        <c:gapWidth val="182"/>
        <c:axId val="1819946144"/>
        <c:axId val="1819942400"/>
      </c:barChart>
      <c:catAx>
        <c:axId val="1819946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819942400"/>
        <c:crosses val="autoZero"/>
        <c:auto val="1"/>
        <c:lblAlgn val="ctr"/>
        <c:lblOffset val="100"/>
        <c:noMultiLvlLbl val="0"/>
      </c:catAx>
      <c:valAx>
        <c:axId val="1819942400"/>
        <c:scaling>
          <c:orientation val="minMax"/>
          <c:max val="3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819946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07/06/2022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848386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07/06/2022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42739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07/06/2022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2129445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07/06/2022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20877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D6DEB8E-57A5-4E24-A79E-0156C7376F47}" type="datetimeFigureOut">
              <a:rPr lang="es-ES" smtClean="0"/>
              <a:t>07/06/2022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2244260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D6DEB8E-57A5-4E24-A79E-0156C7376F47}" type="datetimeFigureOut">
              <a:rPr lang="es-ES" smtClean="0"/>
              <a:t>07/06/2022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3370124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s-ES"/>
              <a:t>Haga clic para modificar los estilos de texto del patrón</a:t>
            </a:r>
          </a:p>
        </p:txBody>
      </p:sp>
      <p:sp>
        <p:nvSpPr>
          <p:cNvPr id="4" name="Content Placeholder 3"/>
          <p:cNvSpPr>
            <a:spLocks noGrp="1"/>
          </p:cNvSpPr>
          <p:nvPr>
            <p:ph sz="half" idx="2"/>
          </p:nvPr>
        </p:nvSpPr>
        <p:spPr>
          <a:xfrm>
            <a:off x="881779" y="3507105"/>
            <a:ext cx="5415676" cy="515842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s-ES"/>
              <a:t>Haga clic para modificar los estilos de texto del patrón</a:t>
            </a:r>
          </a:p>
        </p:txBody>
      </p:sp>
      <p:sp>
        <p:nvSpPr>
          <p:cNvPr id="6" name="Content Placeholder 5"/>
          <p:cNvSpPr>
            <a:spLocks noGrp="1"/>
          </p:cNvSpPr>
          <p:nvPr>
            <p:ph sz="quarter" idx="4"/>
          </p:nvPr>
        </p:nvSpPr>
        <p:spPr>
          <a:xfrm>
            <a:off x="6480811" y="3507105"/>
            <a:ext cx="5442347" cy="515842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D6DEB8E-57A5-4E24-A79E-0156C7376F47}" type="datetimeFigureOut">
              <a:rPr lang="es-ES" smtClean="0"/>
              <a:t>07/06/2022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235956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D6DEB8E-57A5-4E24-A79E-0156C7376F47}" type="datetimeFigureOut">
              <a:rPr lang="es-ES" smtClean="0"/>
              <a:t>07/06/2022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51775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DEB8E-57A5-4E24-A79E-0156C7376F47}" type="datetimeFigureOut">
              <a:rPr lang="es-ES" smtClean="0"/>
              <a:t>07/06/2022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249936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D6DEB8E-57A5-4E24-A79E-0156C7376F47}" type="datetimeFigureOut">
              <a:rPr lang="es-ES" smtClean="0"/>
              <a:t>07/06/2022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4028865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D6DEB8E-57A5-4E24-A79E-0156C7376F47}" type="datetimeFigureOut">
              <a:rPr lang="es-ES" smtClean="0"/>
              <a:t>07/06/2022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278118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3D6DEB8E-57A5-4E24-A79E-0156C7376F47}" type="datetimeFigureOut">
              <a:rPr lang="es-ES" smtClean="0"/>
              <a:t>07/06/2022</a:t>
            </a:fld>
            <a:endParaRPr lang="es-E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AFF29D6C-17C6-483F-AAC9-ACEBBBC03CEC}" type="slidenum">
              <a:rPr lang="es-ES" smtClean="0"/>
              <a:t>‹#›</a:t>
            </a:fld>
            <a:endParaRPr lang="es-ES"/>
          </a:p>
        </p:txBody>
      </p:sp>
    </p:spTree>
    <p:extLst>
      <p:ext uri="{BB962C8B-B14F-4D97-AF65-F5344CB8AC3E}">
        <p14:creationId xmlns:p14="http://schemas.microsoft.com/office/powerpoint/2010/main" val="7789873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2.png"/><Relationship Id="rId21" Type="http://schemas.openxmlformats.org/officeDocument/2006/relationships/image" Target="../media/image19.sv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image" Target="../media/image23.sv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2.png"/><Relationship Id="rId5" Type="http://schemas.openxmlformats.org/officeDocument/2006/relationships/chart" Target="../charts/chart1.xml"/><Relationship Id="rId15" Type="http://schemas.openxmlformats.org/officeDocument/2006/relationships/image" Target="../media/image13.svg"/><Relationship Id="rId23" Type="http://schemas.openxmlformats.org/officeDocument/2006/relationships/image" Target="../media/image21.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3.pn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svg"/></Relationships>
</file>

<file path=ppt/slides/_rels/slide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svg"/><Relationship Id="rId10" Type="http://schemas.openxmlformats.org/officeDocument/2006/relationships/image" Target="../media/image34.svg"/><Relationship Id="rId4" Type="http://schemas.openxmlformats.org/officeDocument/2006/relationships/image" Target="../media/image28.pn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0E756D-E9B5-0397-688A-ECEFE39566BB}"/>
              </a:ext>
            </a:extLst>
          </p:cNvPr>
          <p:cNvPicPr>
            <a:picLocks noChangeAspect="1"/>
          </p:cNvPicPr>
          <p:nvPr/>
        </p:nvPicPr>
        <p:blipFill>
          <a:blip r:embed="rId2"/>
          <a:stretch>
            <a:fillRect/>
          </a:stretch>
        </p:blipFill>
        <p:spPr>
          <a:xfrm>
            <a:off x="279611" y="3203485"/>
            <a:ext cx="8789882" cy="1590483"/>
          </a:xfrm>
          <a:prstGeom prst="rect">
            <a:avLst/>
          </a:prstGeom>
        </p:spPr>
      </p:pic>
      <p:pic>
        <p:nvPicPr>
          <p:cNvPr id="1026" name="Picture 2">
            <a:extLst>
              <a:ext uri="{FF2B5EF4-FFF2-40B4-BE49-F238E27FC236}">
                <a16:creationId xmlns:a16="http://schemas.microsoft.com/office/drawing/2014/main" id="{8356BB93-CB82-7455-EFCF-2ED5971E7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78" y="369581"/>
            <a:ext cx="1767817" cy="17678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37DD1CB-62CD-EA42-8300-280AC5D68A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91" y="369581"/>
            <a:ext cx="903311" cy="602861"/>
          </a:xfrm>
          <a:prstGeom prst="rect">
            <a:avLst/>
          </a:prstGeom>
          <a:solidFill>
            <a:srgbClr val="1965AA"/>
          </a:solidFill>
          <a:ln w="12700">
            <a:solidFill>
              <a:srgbClr val="002060"/>
            </a:solidFill>
          </a:ln>
        </p:spPr>
      </p:pic>
      <p:graphicFrame>
        <p:nvGraphicFramePr>
          <p:cNvPr id="8" name="Chart 7">
            <a:extLst>
              <a:ext uri="{FF2B5EF4-FFF2-40B4-BE49-F238E27FC236}">
                <a16:creationId xmlns:a16="http://schemas.microsoft.com/office/drawing/2014/main" id="{071164CE-C9B5-48C7-B497-FC72D4F118E0}"/>
              </a:ext>
            </a:extLst>
          </p:cNvPr>
          <p:cNvGraphicFramePr/>
          <p:nvPr>
            <p:extLst>
              <p:ext uri="{D42A27DB-BD31-4B8C-83A1-F6EECF244321}">
                <p14:modId xmlns:p14="http://schemas.microsoft.com/office/powerpoint/2010/main" val="3709066410"/>
              </p:ext>
            </p:extLst>
          </p:nvPr>
        </p:nvGraphicFramePr>
        <p:xfrm>
          <a:off x="9304507" y="2765767"/>
          <a:ext cx="3412518" cy="2116734"/>
        </p:xfrm>
        <a:graphic>
          <a:graphicData uri="http://schemas.openxmlformats.org/drawingml/2006/chart">
            <c:chart xmlns:c="http://schemas.openxmlformats.org/drawingml/2006/chart" xmlns:r="http://schemas.openxmlformats.org/officeDocument/2006/relationships" r:id="rId5"/>
          </a:graphicData>
        </a:graphic>
      </p:graphicFrame>
      <p:pic>
        <p:nvPicPr>
          <p:cNvPr id="10" name="Graphic 9" descr="Home with solid fill">
            <a:extLst>
              <a:ext uri="{FF2B5EF4-FFF2-40B4-BE49-F238E27FC236}">
                <a16:creationId xmlns:a16="http://schemas.microsoft.com/office/drawing/2014/main" id="{30B3D6FA-36C9-DDFF-A0B3-798DE64D2A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9582" y="2817751"/>
            <a:ext cx="327119" cy="327119"/>
          </a:xfrm>
          <a:prstGeom prst="rect">
            <a:avLst/>
          </a:prstGeom>
        </p:spPr>
      </p:pic>
      <p:pic>
        <p:nvPicPr>
          <p:cNvPr id="12" name="Graphic 11" descr="Family with two children with solid fill">
            <a:extLst>
              <a:ext uri="{FF2B5EF4-FFF2-40B4-BE49-F238E27FC236}">
                <a16:creationId xmlns:a16="http://schemas.microsoft.com/office/drawing/2014/main" id="{AFB6FFD3-728A-7CF4-BA89-A17F43BE37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5851" y="5075458"/>
            <a:ext cx="640653" cy="640653"/>
          </a:xfrm>
          <a:prstGeom prst="rect">
            <a:avLst/>
          </a:prstGeom>
        </p:spPr>
      </p:pic>
      <p:sp>
        <p:nvSpPr>
          <p:cNvPr id="50" name="TextBox 49">
            <a:extLst>
              <a:ext uri="{FF2B5EF4-FFF2-40B4-BE49-F238E27FC236}">
                <a16:creationId xmlns:a16="http://schemas.microsoft.com/office/drawing/2014/main" id="{FE7ABF18-76B5-F384-221F-FF5E45014658}"/>
              </a:ext>
            </a:extLst>
          </p:cNvPr>
          <p:cNvSpPr txBox="1"/>
          <p:nvPr/>
        </p:nvSpPr>
        <p:spPr>
          <a:xfrm>
            <a:off x="869169" y="5222645"/>
            <a:ext cx="5940678"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TRATAMIENTOS: AYUDAS A LA UNIDAD FAMILIAR</a:t>
            </a:r>
          </a:p>
        </p:txBody>
      </p:sp>
      <p:sp>
        <p:nvSpPr>
          <p:cNvPr id="2" name="Rectángulo 1">
            <a:extLst>
              <a:ext uri="{FF2B5EF4-FFF2-40B4-BE49-F238E27FC236}">
                <a16:creationId xmlns:a16="http://schemas.microsoft.com/office/drawing/2014/main" id="{54E01547-BC81-7AE0-BFC9-92506ECD38E0}"/>
              </a:ext>
            </a:extLst>
          </p:cNvPr>
          <p:cNvSpPr/>
          <p:nvPr/>
        </p:nvSpPr>
        <p:spPr>
          <a:xfrm>
            <a:off x="1276113" y="1195911"/>
            <a:ext cx="172546" cy="1151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cxnSp>
        <p:nvCxnSpPr>
          <p:cNvPr id="4" name="Conector recto 3">
            <a:extLst>
              <a:ext uri="{FF2B5EF4-FFF2-40B4-BE49-F238E27FC236}">
                <a16:creationId xmlns:a16="http://schemas.microsoft.com/office/drawing/2014/main" id="{D25A62D7-2001-E9D8-ED72-9377D92178F9}"/>
              </a:ext>
            </a:extLst>
          </p:cNvPr>
          <p:cNvCxnSpPr>
            <a:cxnSpLocks/>
          </p:cNvCxnSpPr>
          <p:nvPr/>
        </p:nvCxnSpPr>
        <p:spPr>
          <a:xfrm flipH="1" flipV="1">
            <a:off x="335250" y="972442"/>
            <a:ext cx="940862" cy="33862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7F119542-BA74-F69E-B938-556ACD1198B4}"/>
              </a:ext>
            </a:extLst>
          </p:cNvPr>
          <p:cNvCxnSpPr>
            <a:cxnSpLocks/>
          </p:cNvCxnSpPr>
          <p:nvPr/>
        </p:nvCxnSpPr>
        <p:spPr>
          <a:xfrm flipH="1" flipV="1">
            <a:off x="1246202" y="369581"/>
            <a:ext cx="202457" cy="82633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5" name="TextBox 49">
            <a:extLst>
              <a:ext uri="{FF2B5EF4-FFF2-40B4-BE49-F238E27FC236}">
                <a16:creationId xmlns:a16="http://schemas.microsoft.com/office/drawing/2014/main" id="{1B0DA457-7E68-8D93-F147-5FD71E80DF7A}"/>
              </a:ext>
            </a:extLst>
          </p:cNvPr>
          <p:cNvSpPr txBox="1"/>
          <p:nvPr/>
        </p:nvSpPr>
        <p:spPr>
          <a:xfrm>
            <a:off x="2585166" y="197971"/>
            <a:ext cx="6802296" cy="584775"/>
          </a:xfrm>
          <a:prstGeom prst="rect">
            <a:avLst/>
          </a:prstGeom>
          <a:noFill/>
        </p:spPr>
        <p:txBody>
          <a:bodyPr wrap="square" rtlCol="0">
            <a:spAutoFit/>
          </a:bodyPr>
          <a:lstStyle/>
          <a:p>
            <a:r>
              <a:rPr lang="es-ES" sz="3200" dirty="0">
                <a:solidFill>
                  <a:schemeClr val="bg1"/>
                </a:solidFill>
                <a:latin typeface="Abadi" panose="020B0604020104020204" pitchFamily="34" charset="0"/>
              </a:rPr>
              <a:t>PROGRAMA </a:t>
            </a:r>
            <a:r>
              <a:rPr lang="es-ES" sz="3200" i="1" dirty="0">
                <a:solidFill>
                  <a:schemeClr val="bg1"/>
                </a:solidFill>
                <a:latin typeface="Abadi" panose="020B0604020104020204" pitchFamily="34" charset="0"/>
              </a:rPr>
              <a:t>ATENCIÓN A CRISIS</a:t>
            </a:r>
          </a:p>
        </p:txBody>
      </p:sp>
      <p:cxnSp>
        <p:nvCxnSpPr>
          <p:cNvPr id="26" name="Conector recto 25">
            <a:extLst>
              <a:ext uri="{FF2B5EF4-FFF2-40B4-BE49-F238E27FC236}">
                <a16:creationId xmlns:a16="http://schemas.microsoft.com/office/drawing/2014/main" id="{E49201CF-A65C-1D41-44B1-253FC16C5F1C}"/>
              </a:ext>
            </a:extLst>
          </p:cNvPr>
          <p:cNvCxnSpPr>
            <a:cxnSpLocks/>
          </p:cNvCxnSpPr>
          <p:nvPr/>
        </p:nvCxnSpPr>
        <p:spPr>
          <a:xfrm>
            <a:off x="2667297" y="782746"/>
            <a:ext cx="5975475" cy="0"/>
          </a:xfrm>
          <a:prstGeom prst="line">
            <a:avLst/>
          </a:prstGeom>
          <a:ln w="19050">
            <a:solidFill>
              <a:srgbClr val="1965AA"/>
            </a:solidFill>
          </a:ln>
        </p:spPr>
        <p:style>
          <a:lnRef idx="1">
            <a:schemeClr val="accent1"/>
          </a:lnRef>
          <a:fillRef idx="0">
            <a:schemeClr val="accent1"/>
          </a:fillRef>
          <a:effectRef idx="0">
            <a:schemeClr val="accent1"/>
          </a:effectRef>
          <a:fontRef idx="minor">
            <a:schemeClr val="tx1"/>
          </a:fontRef>
        </p:style>
      </p:cxnSp>
      <p:sp>
        <p:nvSpPr>
          <p:cNvPr id="53" name="TextBox 49">
            <a:extLst>
              <a:ext uri="{FF2B5EF4-FFF2-40B4-BE49-F238E27FC236}">
                <a16:creationId xmlns:a16="http://schemas.microsoft.com/office/drawing/2014/main" id="{328D2A34-DCA5-1E27-6C3A-6D2B1CAE3005}"/>
              </a:ext>
            </a:extLst>
          </p:cNvPr>
          <p:cNvSpPr txBox="1"/>
          <p:nvPr/>
        </p:nvSpPr>
        <p:spPr>
          <a:xfrm>
            <a:off x="709508" y="2634463"/>
            <a:ext cx="4705186" cy="369332"/>
          </a:xfrm>
          <a:prstGeom prst="rect">
            <a:avLst/>
          </a:prstGeom>
          <a:noFill/>
        </p:spPr>
        <p:txBody>
          <a:bodyPr wrap="square" rtlCol="0">
            <a:spAutoFit/>
          </a:bodyPr>
          <a:lstStyle/>
          <a:p>
            <a:r>
              <a:rPr lang="es-ES" dirty="0">
                <a:solidFill>
                  <a:schemeClr val="bg1"/>
                </a:solidFill>
                <a:latin typeface="Abadi" panose="020B0604020104020204" pitchFamily="34" charset="0"/>
              </a:rPr>
              <a:t>TEMPORIZACIÓN</a:t>
            </a:r>
            <a:endParaRPr lang="es-ES" i="1" dirty="0">
              <a:solidFill>
                <a:schemeClr val="bg1"/>
              </a:solidFill>
              <a:latin typeface="Abadi" panose="020B0604020104020204" pitchFamily="34" charset="0"/>
            </a:endParaRPr>
          </a:p>
        </p:txBody>
      </p:sp>
      <p:sp>
        <p:nvSpPr>
          <p:cNvPr id="55" name="TextBox 31">
            <a:extLst>
              <a:ext uri="{FF2B5EF4-FFF2-40B4-BE49-F238E27FC236}">
                <a16:creationId xmlns:a16="http://schemas.microsoft.com/office/drawing/2014/main" id="{F635C1EC-3511-A84A-FA15-22B3B15D7B17}"/>
              </a:ext>
            </a:extLst>
          </p:cNvPr>
          <p:cNvSpPr txBox="1"/>
          <p:nvPr/>
        </p:nvSpPr>
        <p:spPr>
          <a:xfrm>
            <a:off x="2667296" y="998486"/>
            <a:ext cx="9799053" cy="1646605"/>
          </a:xfrm>
          <a:prstGeom prst="rect">
            <a:avLst/>
          </a:prstGeom>
          <a:noFill/>
        </p:spPr>
        <p:txBody>
          <a:bodyPr wrap="square" rtlCol="0">
            <a:spAutoFit/>
          </a:bodyPr>
          <a:lstStyle/>
          <a:p>
            <a:pPr algn="just">
              <a:spcAft>
                <a:spcPts val="600"/>
              </a:spcAft>
            </a:pPr>
            <a:r>
              <a:rPr lang="es-ES" sz="1200" dirty="0">
                <a:solidFill>
                  <a:schemeClr val="bg1"/>
                </a:solidFill>
                <a:latin typeface="Abadi" panose="020B0604020104020204" pitchFamily="34" charset="0"/>
              </a:rPr>
              <a:t>Estudios en Estados Unidos (</a:t>
            </a:r>
            <a:r>
              <a:rPr lang="es-ES" sz="1100" i="1" dirty="0" err="1">
                <a:solidFill>
                  <a:schemeClr val="bg1"/>
                </a:solidFill>
                <a:latin typeface="Abadi" panose="020B0604020104020204" pitchFamily="34" charset="0"/>
              </a:rPr>
              <a:t>Currie</a:t>
            </a:r>
            <a:r>
              <a:rPr lang="es-ES" sz="1100" i="1" dirty="0">
                <a:solidFill>
                  <a:schemeClr val="bg1"/>
                </a:solidFill>
                <a:latin typeface="Abadi" panose="020B0604020104020204" pitchFamily="34" charset="0"/>
              </a:rPr>
              <a:t> 2001; </a:t>
            </a:r>
            <a:r>
              <a:rPr lang="es-ES" sz="1100" i="1" dirty="0" err="1">
                <a:solidFill>
                  <a:schemeClr val="bg1"/>
                </a:solidFill>
                <a:latin typeface="Abadi" panose="020B0604020104020204" pitchFamily="34" charset="0"/>
              </a:rPr>
              <a:t>Schweinhart</a:t>
            </a:r>
            <a:r>
              <a:rPr lang="es-ES" sz="1100" i="1" dirty="0">
                <a:solidFill>
                  <a:schemeClr val="bg1"/>
                </a:solidFill>
                <a:latin typeface="Abadi" panose="020B0604020104020204" pitchFamily="34" charset="0"/>
              </a:rPr>
              <a:t> 2005</a:t>
            </a:r>
            <a:r>
              <a:rPr lang="es-ES" sz="1200" dirty="0">
                <a:solidFill>
                  <a:schemeClr val="bg1"/>
                </a:solidFill>
                <a:latin typeface="Abadi" panose="020B0604020104020204" pitchFamily="34" charset="0"/>
              </a:rPr>
              <a:t>) han demostrado que niños que se benefician de intervenciones intensivas tienen mejor rendimiento escolar, tasas más bajas de criminalidad y mejor desarrollo. Con estos hechos como objetivo, </a:t>
            </a:r>
            <a:r>
              <a:rPr lang="es-ES" sz="1200" dirty="0" err="1">
                <a:solidFill>
                  <a:schemeClr val="bg1"/>
                </a:solidFill>
                <a:latin typeface="Abadi" panose="020B0604020104020204" pitchFamily="34" charset="0"/>
              </a:rPr>
              <a:t>Macours</a:t>
            </a:r>
            <a:r>
              <a:rPr lang="es-ES" sz="1200" dirty="0">
                <a:solidFill>
                  <a:schemeClr val="bg1"/>
                </a:solidFill>
                <a:latin typeface="Abadi" panose="020B0604020104020204" pitchFamily="34" charset="0"/>
              </a:rPr>
              <a:t> </a:t>
            </a:r>
            <a:r>
              <a:rPr lang="es-ES" sz="1200" i="1" dirty="0">
                <a:solidFill>
                  <a:schemeClr val="bg1"/>
                </a:solidFill>
                <a:latin typeface="Abadi" panose="020B0604020104020204" pitchFamily="34" charset="0"/>
              </a:rPr>
              <a:t>et al. </a:t>
            </a:r>
            <a:r>
              <a:rPr lang="es-ES" sz="1200" dirty="0">
                <a:solidFill>
                  <a:schemeClr val="bg1"/>
                </a:solidFill>
                <a:latin typeface="Abadi" panose="020B0604020104020204" pitchFamily="34" charset="0"/>
              </a:rPr>
              <a:t>analizaron el impacto de un programa de desarrollo en la primera infancia. El programa, conocido como </a:t>
            </a:r>
            <a:r>
              <a:rPr lang="es-ES" sz="1200" i="1" dirty="0">
                <a:solidFill>
                  <a:schemeClr val="bg1"/>
                </a:solidFill>
                <a:latin typeface="Abadi" panose="020B0604020104020204" pitchFamily="34" charset="0"/>
              </a:rPr>
              <a:t>Atención a Crisis</a:t>
            </a:r>
            <a:r>
              <a:rPr lang="es-ES" sz="1200" dirty="0">
                <a:solidFill>
                  <a:schemeClr val="bg1"/>
                </a:solidFill>
                <a:latin typeface="Abadi" panose="020B0604020104020204" pitchFamily="34" charset="0"/>
              </a:rPr>
              <a:t>, realizó pagos considerables a hogares pobres entre noviembre de 2005 y diciembre de 2006 y fue implementado por el Ministerio de la Familia en seis municipios de la zona rural de Nicaragua.</a:t>
            </a:r>
          </a:p>
          <a:p>
            <a:pPr>
              <a:spcAft>
                <a:spcPts val="600"/>
              </a:spcAft>
            </a:pPr>
            <a:r>
              <a:rPr lang="es-ES" sz="1200" dirty="0">
                <a:solidFill>
                  <a:schemeClr val="bg1"/>
                </a:solidFill>
                <a:latin typeface="Abadi" panose="020B0604020104020204" pitchFamily="34" charset="0"/>
              </a:rPr>
              <a:t>La base del estudio consistía en la recopilación de datos económicos, </a:t>
            </a:r>
            <a:r>
              <a:rPr lang="es-ES" sz="1200" dirty="0" err="1">
                <a:solidFill>
                  <a:schemeClr val="bg1"/>
                </a:solidFill>
                <a:latin typeface="Abadi" panose="020B0604020104020204" pitchFamily="34" charset="0"/>
              </a:rPr>
              <a:t>sociopersonales</a:t>
            </a:r>
            <a:r>
              <a:rPr lang="es-ES" sz="1200" dirty="0">
                <a:solidFill>
                  <a:schemeClr val="bg1"/>
                </a:solidFill>
                <a:latin typeface="Abadi" panose="020B0604020104020204" pitchFamily="34" charset="0"/>
              </a:rPr>
              <a:t>, de hábitos de vida y de desarrollo psicomotriz de los niños de las más de 4000 familias participantes. Al cabo de aproximadamente 10 meses del inicio de las ayudas económicas, se realizó una encuesta de seguimiento evaluando con especial atención el desarrollo de los niños.</a:t>
            </a:r>
            <a:endParaRPr lang="es-ES" sz="1200" i="1" dirty="0">
              <a:solidFill>
                <a:schemeClr val="bg1"/>
              </a:solidFill>
              <a:latin typeface="Abadi" panose="020B0604020104020204" pitchFamily="34" charset="0"/>
            </a:endParaRPr>
          </a:p>
        </p:txBody>
      </p:sp>
      <p:sp>
        <p:nvSpPr>
          <p:cNvPr id="110" name="Forma libre: forma 109">
            <a:extLst>
              <a:ext uri="{FF2B5EF4-FFF2-40B4-BE49-F238E27FC236}">
                <a16:creationId xmlns:a16="http://schemas.microsoft.com/office/drawing/2014/main" id="{50A11B18-CD27-D9C5-A99D-18D15F3D5A43}"/>
              </a:ext>
            </a:extLst>
          </p:cNvPr>
          <p:cNvSpPr/>
          <p:nvPr/>
        </p:nvSpPr>
        <p:spPr>
          <a:xfrm>
            <a:off x="1164294" y="5957112"/>
            <a:ext cx="11168383" cy="1230756"/>
          </a:xfrm>
          <a:custGeom>
            <a:avLst/>
            <a:gdLst>
              <a:gd name="connsiteX0" fmla="*/ 8293889 w 11168383"/>
              <a:gd name="connsiteY0" fmla="*/ 0 h 1230756"/>
              <a:gd name="connsiteX1" fmla="*/ 10963253 w 11168383"/>
              <a:gd name="connsiteY1" fmla="*/ 0 h 1230756"/>
              <a:gd name="connsiteX2" fmla="*/ 11168383 w 11168383"/>
              <a:gd name="connsiteY2" fmla="*/ 205130 h 1230756"/>
              <a:gd name="connsiteX3" fmla="*/ 11168383 w 11168383"/>
              <a:gd name="connsiteY3" fmla="*/ 1025626 h 1230756"/>
              <a:gd name="connsiteX4" fmla="*/ 10963253 w 11168383"/>
              <a:gd name="connsiteY4" fmla="*/ 1230756 h 1230756"/>
              <a:gd name="connsiteX5" fmla="*/ 8293889 w 11168383"/>
              <a:gd name="connsiteY5" fmla="*/ 1230756 h 1230756"/>
              <a:gd name="connsiteX6" fmla="*/ 205130 w 11168383"/>
              <a:gd name="connsiteY6" fmla="*/ 0 h 1230756"/>
              <a:gd name="connsiteX7" fmla="*/ 7706746 w 11168383"/>
              <a:gd name="connsiteY7" fmla="*/ 0 h 1230756"/>
              <a:gd name="connsiteX8" fmla="*/ 7706746 w 11168383"/>
              <a:gd name="connsiteY8" fmla="*/ 1230756 h 1230756"/>
              <a:gd name="connsiteX9" fmla="*/ 205130 w 11168383"/>
              <a:gd name="connsiteY9" fmla="*/ 1230756 h 1230756"/>
              <a:gd name="connsiteX10" fmla="*/ 0 w 11168383"/>
              <a:gd name="connsiteY10" fmla="*/ 1025626 h 1230756"/>
              <a:gd name="connsiteX11" fmla="*/ 0 w 11168383"/>
              <a:gd name="connsiteY11" fmla="*/ 205130 h 1230756"/>
              <a:gd name="connsiteX12" fmla="*/ 205130 w 11168383"/>
              <a:gd name="connsiteY12" fmla="*/ 0 h 1230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8383" h="1230756">
                <a:moveTo>
                  <a:pt x="8293889" y="0"/>
                </a:moveTo>
                <a:lnTo>
                  <a:pt x="10963253" y="0"/>
                </a:lnTo>
                <a:cubicBezTo>
                  <a:pt x="11076543" y="0"/>
                  <a:pt x="11168383" y="91840"/>
                  <a:pt x="11168383" y="205130"/>
                </a:cubicBezTo>
                <a:lnTo>
                  <a:pt x="11168383" y="1025626"/>
                </a:lnTo>
                <a:cubicBezTo>
                  <a:pt x="11168383" y="1138916"/>
                  <a:pt x="11076543" y="1230756"/>
                  <a:pt x="10963253" y="1230756"/>
                </a:cubicBezTo>
                <a:lnTo>
                  <a:pt x="8293889" y="1230756"/>
                </a:lnTo>
                <a:close/>
                <a:moveTo>
                  <a:pt x="205130" y="0"/>
                </a:moveTo>
                <a:lnTo>
                  <a:pt x="7706746" y="0"/>
                </a:lnTo>
                <a:lnTo>
                  <a:pt x="7706746" y="1230756"/>
                </a:lnTo>
                <a:lnTo>
                  <a:pt x="205130" y="1230756"/>
                </a:lnTo>
                <a:cubicBezTo>
                  <a:pt x="91840" y="1230756"/>
                  <a:pt x="0" y="1138916"/>
                  <a:pt x="0" y="1025626"/>
                </a:cubicBezTo>
                <a:lnTo>
                  <a:pt x="0" y="205130"/>
                </a:lnTo>
                <a:cubicBezTo>
                  <a:pt x="0" y="91840"/>
                  <a:pt x="91840" y="0"/>
                  <a:pt x="205130"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5" name="Grupo 14">
            <a:extLst>
              <a:ext uri="{FF2B5EF4-FFF2-40B4-BE49-F238E27FC236}">
                <a16:creationId xmlns:a16="http://schemas.microsoft.com/office/drawing/2014/main" id="{907CF3CB-F88B-26DE-8007-872C4461CF0E}"/>
              </a:ext>
            </a:extLst>
          </p:cNvPr>
          <p:cNvGrpSpPr/>
          <p:nvPr/>
        </p:nvGrpSpPr>
        <p:grpSpPr>
          <a:xfrm>
            <a:off x="2421856" y="6069250"/>
            <a:ext cx="6290132" cy="1006481"/>
            <a:chOff x="2421856" y="5524896"/>
            <a:chExt cx="6290132" cy="1006481"/>
          </a:xfrm>
        </p:grpSpPr>
        <p:sp>
          <p:nvSpPr>
            <p:cNvPr id="81" name="Rectángulo: esquinas redondeadas 80">
              <a:extLst>
                <a:ext uri="{FF2B5EF4-FFF2-40B4-BE49-F238E27FC236}">
                  <a16:creationId xmlns:a16="http://schemas.microsoft.com/office/drawing/2014/main" id="{6A72C6D0-5993-C827-25FF-C111BA9C6C68}"/>
                </a:ext>
              </a:extLst>
            </p:cNvPr>
            <p:cNvSpPr/>
            <p:nvPr/>
          </p:nvSpPr>
          <p:spPr>
            <a:xfrm rot="5400000">
              <a:off x="7214133" y="5033523"/>
              <a:ext cx="1006481" cy="1989228"/>
            </a:xfrm>
            <a:prstGeom prst="roundRect">
              <a:avLst>
                <a:gd name="adj" fmla="val 22277"/>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Rectángulo: esquinas redondeadas 81">
              <a:extLst>
                <a:ext uri="{FF2B5EF4-FFF2-40B4-BE49-F238E27FC236}">
                  <a16:creationId xmlns:a16="http://schemas.microsoft.com/office/drawing/2014/main" id="{99986DB9-4759-1311-51B9-ABAA34C67539}"/>
                </a:ext>
              </a:extLst>
            </p:cNvPr>
            <p:cNvSpPr/>
            <p:nvPr/>
          </p:nvSpPr>
          <p:spPr>
            <a:xfrm rot="5400000">
              <a:off x="5048246" y="5033524"/>
              <a:ext cx="1006479" cy="1989228"/>
            </a:xfrm>
            <a:prstGeom prst="roundRect">
              <a:avLst>
                <a:gd name="adj" fmla="val 18211"/>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Rectángulo: esquinas redondeadas 82">
              <a:extLst>
                <a:ext uri="{FF2B5EF4-FFF2-40B4-BE49-F238E27FC236}">
                  <a16:creationId xmlns:a16="http://schemas.microsoft.com/office/drawing/2014/main" id="{957F8805-D155-687C-B268-D7BCD7A74459}"/>
                </a:ext>
              </a:extLst>
            </p:cNvPr>
            <p:cNvSpPr/>
            <p:nvPr/>
          </p:nvSpPr>
          <p:spPr>
            <a:xfrm rot="5400000">
              <a:off x="2913230" y="5033523"/>
              <a:ext cx="1006480" cy="1989228"/>
            </a:xfrm>
            <a:prstGeom prst="roundRect">
              <a:avLst>
                <a:gd name="adj" fmla="val 20163"/>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84" name="TextBox 31">
            <a:extLst>
              <a:ext uri="{FF2B5EF4-FFF2-40B4-BE49-F238E27FC236}">
                <a16:creationId xmlns:a16="http://schemas.microsoft.com/office/drawing/2014/main" id="{FC0A9606-821F-376C-0D4B-EBBC01DD3948}"/>
              </a:ext>
            </a:extLst>
          </p:cNvPr>
          <p:cNvSpPr txBox="1"/>
          <p:nvPr/>
        </p:nvSpPr>
        <p:spPr>
          <a:xfrm>
            <a:off x="6712205" y="6627688"/>
            <a:ext cx="2051983" cy="253916"/>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Con una frecuencia bimestral</a:t>
            </a:r>
          </a:p>
        </p:txBody>
      </p:sp>
      <p:sp>
        <p:nvSpPr>
          <p:cNvPr id="85" name="TextBox 36">
            <a:extLst>
              <a:ext uri="{FF2B5EF4-FFF2-40B4-BE49-F238E27FC236}">
                <a16:creationId xmlns:a16="http://schemas.microsoft.com/office/drawing/2014/main" id="{C4A2A1D1-44DD-2847-B96F-12302B9FF31C}"/>
              </a:ext>
            </a:extLst>
          </p:cNvPr>
          <p:cNvSpPr txBox="1"/>
          <p:nvPr/>
        </p:nvSpPr>
        <p:spPr>
          <a:xfrm>
            <a:off x="4514461" y="6539925"/>
            <a:ext cx="2074049" cy="577081"/>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Entregado al cuidador principal de los hijos (en su mayoría, a la madre)</a:t>
            </a:r>
          </a:p>
        </p:txBody>
      </p:sp>
      <p:sp>
        <p:nvSpPr>
          <p:cNvPr id="86" name="TextBox 37">
            <a:extLst>
              <a:ext uri="{FF2B5EF4-FFF2-40B4-BE49-F238E27FC236}">
                <a16:creationId xmlns:a16="http://schemas.microsoft.com/office/drawing/2014/main" id="{12456CB9-32AD-7AF5-888E-ABDC449DBFB7}"/>
              </a:ext>
            </a:extLst>
          </p:cNvPr>
          <p:cNvSpPr txBox="1"/>
          <p:nvPr/>
        </p:nvSpPr>
        <p:spPr>
          <a:xfrm>
            <a:off x="2398975" y="6626486"/>
            <a:ext cx="2048364" cy="415498"/>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Pago por un valor de  ~15% del gasto medio anual </a:t>
            </a:r>
            <a:r>
              <a:rPr lang="es-ES" sz="1050" i="1" dirty="0">
                <a:solidFill>
                  <a:schemeClr val="bg1"/>
                </a:solidFill>
                <a:latin typeface="Abadi" panose="020B0604020104020204" pitchFamily="34" charset="0"/>
              </a:rPr>
              <a:t>per </a:t>
            </a:r>
            <a:r>
              <a:rPr lang="es-ES" sz="1050" i="1" dirty="0" err="1">
                <a:solidFill>
                  <a:schemeClr val="bg1"/>
                </a:solidFill>
                <a:latin typeface="Abadi" panose="020B0604020104020204" pitchFamily="34" charset="0"/>
              </a:rPr>
              <a:t>capita</a:t>
            </a:r>
            <a:endParaRPr lang="es-ES" sz="1050" i="1" dirty="0">
              <a:solidFill>
                <a:schemeClr val="bg1"/>
              </a:solidFill>
              <a:latin typeface="Abadi" panose="020B0604020104020204" pitchFamily="34" charset="0"/>
            </a:endParaRPr>
          </a:p>
        </p:txBody>
      </p:sp>
      <p:sp>
        <p:nvSpPr>
          <p:cNvPr id="60" name="Elipse 59">
            <a:extLst>
              <a:ext uri="{FF2B5EF4-FFF2-40B4-BE49-F238E27FC236}">
                <a16:creationId xmlns:a16="http://schemas.microsoft.com/office/drawing/2014/main" id="{ECD0B984-A7DA-5FB9-1BA9-5A69611CE2EF}"/>
              </a:ext>
            </a:extLst>
          </p:cNvPr>
          <p:cNvSpPr/>
          <p:nvPr/>
        </p:nvSpPr>
        <p:spPr>
          <a:xfrm>
            <a:off x="406049" y="6335132"/>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pic>
        <p:nvPicPr>
          <p:cNvPr id="20" name="Graphic 1" descr="Philanthropy with solid fill">
            <a:extLst>
              <a:ext uri="{FF2B5EF4-FFF2-40B4-BE49-F238E27FC236}">
                <a16:creationId xmlns:a16="http://schemas.microsoft.com/office/drawing/2014/main" id="{D364BBDE-93AE-740D-C17A-7B988310F3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34727" y="6138779"/>
            <a:ext cx="867422" cy="867422"/>
          </a:xfrm>
          <a:prstGeom prst="rect">
            <a:avLst/>
          </a:prstGeom>
        </p:spPr>
      </p:pic>
      <p:pic>
        <p:nvPicPr>
          <p:cNvPr id="22" name="Graphic 21" descr="Woman with solid fill">
            <a:extLst>
              <a:ext uri="{FF2B5EF4-FFF2-40B4-BE49-F238E27FC236}">
                <a16:creationId xmlns:a16="http://schemas.microsoft.com/office/drawing/2014/main" id="{40F65747-DB6D-485F-349E-3C3C3F171A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6200" y="6151526"/>
            <a:ext cx="430569" cy="430569"/>
          </a:xfrm>
          <a:prstGeom prst="rect">
            <a:avLst/>
          </a:prstGeom>
        </p:spPr>
      </p:pic>
      <p:pic>
        <p:nvPicPr>
          <p:cNvPr id="24" name="Graphic 23" descr="Daily calendar with solid fill">
            <a:extLst>
              <a:ext uri="{FF2B5EF4-FFF2-40B4-BE49-F238E27FC236}">
                <a16:creationId xmlns:a16="http://schemas.microsoft.com/office/drawing/2014/main" id="{E025FFDA-3D30-C878-C3AB-40C894B77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82926" y="6135999"/>
            <a:ext cx="461623" cy="461623"/>
          </a:xfrm>
          <a:prstGeom prst="rect">
            <a:avLst/>
          </a:prstGeom>
        </p:spPr>
      </p:pic>
      <p:grpSp>
        <p:nvGrpSpPr>
          <p:cNvPr id="31" name="Group 30">
            <a:extLst>
              <a:ext uri="{FF2B5EF4-FFF2-40B4-BE49-F238E27FC236}">
                <a16:creationId xmlns:a16="http://schemas.microsoft.com/office/drawing/2014/main" id="{1E988EAA-E2EC-B36A-24EA-F51ECFCB30AB}"/>
              </a:ext>
            </a:extLst>
          </p:cNvPr>
          <p:cNvGrpSpPr/>
          <p:nvPr/>
        </p:nvGrpSpPr>
        <p:grpSpPr>
          <a:xfrm>
            <a:off x="3188213" y="6159062"/>
            <a:ext cx="511185" cy="415497"/>
            <a:chOff x="4132813" y="5943600"/>
            <a:chExt cx="1124987" cy="914400"/>
          </a:xfrm>
          <a:solidFill>
            <a:srgbClr val="FFFFFF"/>
          </a:solidFill>
        </p:grpSpPr>
        <p:pic>
          <p:nvPicPr>
            <p:cNvPr id="27" name="Graphic 26" descr="Dollar with solid fill">
              <a:extLst>
                <a:ext uri="{FF2B5EF4-FFF2-40B4-BE49-F238E27FC236}">
                  <a16:creationId xmlns:a16="http://schemas.microsoft.com/office/drawing/2014/main" id="{8B66E77F-B1EE-A3CF-7C52-D313BA0F52F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343400" y="5943600"/>
              <a:ext cx="914400" cy="914400"/>
            </a:xfrm>
            <a:prstGeom prst="rect">
              <a:avLst/>
            </a:prstGeom>
          </p:spPr>
        </p:pic>
        <p:sp>
          <p:nvSpPr>
            <p:cNvPr id="34" name="TextBox 33">
              <a:extLst>
                <a:ext uri="{FF2B5EF4-FFF2-40B4-BE49-F238E27FC236}">
                  <a16:creationId xmlns:a16="http://schemas.microsoft.com/office/drawing/2014/main" id="{9A81CC55-2654-57DD-BE03-DDE8B52C9E9B}"/>
                </a:ext>
              </a:extLst>
            </p:cNvPr>
            <p:cNvSpPr txBox="1"/>
            <p:nvPr/>
          </p:nvSpPr>
          <p:spPr>
            <a:xfrm>
              <a:off x="4132813" y="6112397"/>
              <a:ext cx="438745" cy="590178"/>
            </a:xfrm>
            <a:custGeom>
              <a:avLst/>
              <a:gdLst/>
              <a:ahLst/>
              <a:cxnLst/>
              <a:rect l="l" t="t" r="r" b="b"/>
              <a:pathLst>
                <a:path w="438745" h="590178">
                  <a:moveTo>
                    <a:pt x="272579" y="0"/>
                  </a:moveTo>
                  <a:cubicBezTo>
                    <a:pt x="307504" y="0"/>
                    <a:pt x="337790" y="4843"/>
                    <a:pt x="363438" y="14529"/>
                  </a:cubicBezTo>
                  <a:cubicBezTo>
                    <a:pt x="389086" y="24215"/>
                    <a:pt x="414189" y="36425"/>
                    <a:pt x="438745" y="51159"/>
                  </a:cubicBezTo>
                  <a:lnTo>
                    <a:pt x="438745" y="145702"/>
                  </a:lnTo>
                  <a:cubicBezTo>
                    <a:pt x="416099" y="125784"/>
                    <a:pt x="391815" y="108799"/>
                    <a:pt x="365894" y="94747"/>
                  </a:cubicBezTo>
                  <a:cubicBezTo>
                    <a:pt x="339973" y="80696"/>
                    <a:pt x="309687" y="73670"/>
                    <a:pt x="275035" y="73670"/>
                  </a:cubicBezTo>
                  <a:cubicBezTo>
                    <a:pt x="237927" y="73670"/>
                    <a:pt x="204843" y="84311"/>
                    <a:pt x="175785" y="105593"/>
                  </a:cubicBezTo>
                  <a:cubicBezTo>
                    <a:pt x="146726" y="126876"/>
                    <a:pt x="124148" y="154843"/>
                    <a:pt x="108049" y="189495"/>
                  </a:cubicBezTo>
                  <a:cubicBezTo>
                    <a:pt x="91951" y="224147"/>
                    <a:pt x="83902" y="260709"/>
                    <a:pt x="83902" y="299181"/>
                  </a:cubicBezTo>
                  <a:cubicBezTo>
                    <a:pt x="83902" y="336835"/>
                    <a:pt x="91883" y="372374"/>
                    <a:pt x="107845" y="405798"/>
                  </a:cubicBezTo>
                  <a:cubicBezTo>
                    <a:pt x="123807" y="439222"/>
                    <a:pt x="145771" y="465553"/>
                    <a:pt x="173738" y="484789"/>
                  </a:cubicBezTo>
                  <a:cubicBezTo>
                    <a:pt x="201706" y="504025"/>
                    <a:pt x="231924" y="513643"/>
                    <a:pt x="264393" y="513643"/>
                  </a:cubicBezTo>
                  <a:cubicBezTo>
                    <a:pt x="301228" y="513643"/>
                    <a:pt x="333561" y="506344"/>
                    <a:pt x="361392" y="491746"/>
                  </a:cubicBezTo>
                  <a:cubicBezTo>
                    <a:pt x="389223" y="477149"/>
                    <a:pt x="415007" y="460437"/>
                    <a:pt x="438745" y="441610"/>
                  </a:cubicBezTo>
                  <a:lnTo>
                    <a:pt x="438745" y="536153"/>
                  </a:lnTo>
                  <a:cubicBezTo>
                    <a:pt x="405730" y="555525"/>
                    <a:pt x="375239" y="569373"/>
                    <a:pt x="347272" y="577695"/>
                  </a:cubicBezTo>
                  <a:cubicBezTo>
                    <a:pt x="319305" y="586017"/>
                    <a:pt x="290723" y="590178"/>
                    <a:pt x="261528" y="590178"/>
                  </a:cubicBezTo>
                  <a:cubicBezTo>
                    <a:pt x="213234" y="590178"/>
                    <a:pt x="168895" y="577490"/>
                    <a:pt x="128513" y="552115"/>
                  </a:cubicBezTo>
                  <a:cubicBezTo>
                    <a:pt x="88131" y="526740"/>
                    <a:pt x="56617" y="491815"/>
                    <a:pt x="33970" y="447340"/>
                  </a:cubicBezTo>
                  <a:cubicBezTo>
                    <a:pt x="11323" y="402865"/>
                    <a:pt x="0" y="353479"/>
                    <a:pt x="0" y="299181"/>
                  </a:cubicBezTo>
                  <a:cubicBezTo>
                    <a:pt x="0" y="242974"/>
                    <a:pt x="11664" y="192019"/>
                    <a:pt x="34993" y="146316"/>
                  </a:cubicBezTo>
                  <a:cubicBezTo>
                    <a:pt x="58322" y="100614"/>
                    <a:pt x="90928" y="64802"/>
                    <a:pt x="132811" y="38881"/>
                  </a:cubicBezTo>
                  <a:cubicBezTo>
                    <a:pt x="174693" y="12960"/>
                    <a:pt x="221283" y="0"/>
                    <a:pt x="272579" y="0"/>
                  </a:cubicBez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s-ES" sz="1050" dirty="0">
                <a:solidFill>
                  <a:schemeClr val="bg1"/>
                </a:solidFill>
                <a:latin typeface="Abadi" panose="020B0604020104020204" pitchFamily="34" charset="0"/>
              </a:endParaRPr>
            </a:p>
          </p:txBody>
        </p:sp>
      </p:grpSp>
      <p:pic>
        <p:nvPicPr>
          <p:cNvPr id="49" name="Graphic 48" descr="Books with solid fill">
            <a:extLst>
              <a:ext uri="{FF2B5EF4-FFF2-40B4-BE49-F238E27FC236}">
                <a16:creationId xmlns:a16="http://schemas.microsoft.com/office/drawing/2014/main" id="{70FB5206-DA7D-36F8-AF89-CDF7CDBE2EF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632184" y="6278919"/>
            <a:ext cx="587143" cy="587143"/>
          </a:xfrm>
          <a:prstGeom prst="rect">
            <a:avLst/>
          </a:prstGeom>
        </p:spPr>
      </p:pic>
      <p:sp>
        <p:nvSpPr>
          <p:cNvPr id="56" name="TextBox 55">
            <a:extLst>
              <a:ext uri="{FF2B5EF4-FFF2-40B4-BE49-F238E27FC236}">
                <a16:creationId xmlns:a16="http://schemas.microsoft.com/office/drawing/2014/main" id="{12627F68-2959-29D7-22CC-94CDEE167F36}"/>
              </a:ext>
            </a:extLst>
          </p:cNvPr>
          <p:cNvSpPr txBox="1"/>
          <p:nvPr/>
        </p:nvSpPr>
        <p:spPr>
          <a:xfrm>
            <a:off x="10230017" y="6095437"/>
            <a:ext cx="2260609" cy="954107"/>
          </a:xfrm>
          <a:prstGeom prst="rect">
            <a:avLst/>
          </a:prstGeom>
          <a:noFill/>
        </p:spPr>
        <p:txBody>
          <a:bodyPr wrap="square" rtlCol="0">
            <a:spAutoFit/>
          </a:bodyPr>
          <a:lstStyle/>
          <a:p>
            <a:r>
              <a:rPr lang="es-ES" sz="1400" dirty="0">
                <a:solidFill>
                  <a:schemeClr val="bg1"/>
                </a:solidFill>
                <a:latin typeface="Abadi" panose="020B0604020104020204" pitchFamily="34" charset="0"/>
              </a:rPr>
              <a:t>Formación/divulgación sobre la importancia de hábitos saludables, educación, etc.</a:t>
            </a:r>
          </a:p>
        </p:txBody>
      </p:sp>
      <p:sp>
        <p:nvSpPr>
          <p:cNvPr id="59" name="CuadroTexto 58">
            <a:extLst>
              <a:ext uri="{FF2B5EF4-FFF2-40B4-BE49-F238E27FC236}">
                <a16:creationId xmlns:a16="http://schemas.microsoft.com/office/drawing/2014/main" id="{719B4DD2-2786-406C-8E13-202C4BC20693}"/>
              </a:ext>
            </a:extLst>
          </p:cNvPr>
          <p:cNvSpPr txBox="1"/>
          <p:nvPr/>
        </p:nvSpPr>
        <p:spPr>
          <a:xfrm>
            <a:off x="9021527" y="6249325"/>
            <a:ext cx="314074" cy="646331"/>
          </a:xfrm>
          <a:prstGeom prst="rect">
            <a:avLst/>
          </a:prstGeom>
          <a:noFill/>
        </p:spPr>
        <p:txBody>
          <a:bodyPr wrap="square" rtlCol="0">
            <a:spAutoFit/>
          </a:bodyPr>
          <a:lstStyle/>
          <a:p>
            <a:pPr algn="ctr"/>
            <a:r>
              <a:rPr lang="es-ES" sz="3600" b="1" dirty="0">
                <a:solidFill>
                  <a:srgbClr val="32A505"/>
                </a:solidFill>
              </a:rPr>
              <a:t>+</a:t>
            </a:r>
          </a:p>
        </p:txBody>
      </p:sp>
      <p:grpSp>
        <p:nvGrpSpPr>
          <p:cNvPr id="11" name="Grupo 10">
            <a:extLst>
              <a:ext uri="{FF2B5EF4-FFF2-40B4-BE49-F238E27FC236}">
                <a16:creationId xmlns:a16="http://schemas.microsoft.com/office/drawing/2014/main" id="{6B740D7C-264C-7EEE-9BEE-A03B98C59D90}"/>
              </a:ext>
            </a:extLst>
          </p:cNvPr>
          <p:cNvGrpSpPr/>
          <p:nvPr/>
        </p:nvGrpSpPr>
        <p:grpSpPr>
          <a:xfrm>
            <a:off x="406049" y="8259235"/>
            <a:ext cx="11930773" cy="704279"/>
            <a:chOff x="406049" y="7332319"/>
            <a:chExt cx="11930773" cy="704279"/>
          </a:xfrm>
        </p:grpSpPr>
        <p:sp>
          <p:nvSpPr>
            <p:cNvPr id="111" name="Forma libre: forma 110">
              <a:extLst>
                <a:ext uri="{FF2B5EF4-FFF2-40B4-BE49-F238E27FC236}">
                  <a16:creationId xmlns:a16="http://schemas.microsoft.com/office/drawing/2014/main" id="{86CD45A7-2BF1-D0E0-D779-8B033938539E}"/>
                </a:ext>
              </a:extLst>
            </p:cNvPr>
            <p:cNvSpPr/>
            <p:nvPr/>
          </p:nvSpPr>
          <p:spPr>
            <a:xfrm>
              <a:off x="1160147" y="7332319"/>
              <a:ext cx="11176675" cy="704279"/>
            </a:xfrm>
            <a:custGeom>
              <a:avLst/>
              <a:gdLst>
                <a:gd name="connsiteX0" fmla="*/ 1887841 w 11176675"/>
                <a:gd name="connsiteY0" fmla="*/ 0 h 704279"/>
                <a:gd name="connsiteX1" fmla="*/ 11018100 w 11176675"/>
                <a:gd name="connsiteY1" fmla="*/ 0 h 704279"/>
                <a:gd name="connsiteX2" fmla="*/ 11176675 w 11176675"/>
                <a:gd name="connsiteY2" fmla="*/ 158575 h 704279"/>
                <a:gd name="connsiteX3" fmla="*/ 11176675 w 11176675"/>
                <a:gd name="connsiteY3" fmla="*/ 545704 h 704279"/>
                <a:gd name="connsiteX4" fmla="*/ 11018100 w 11176675"/>
                <a:gd name="connsiteY4" fmla="*/ 704279 h 704279"/>
                <a:gd name="connsiteX5" fmla="*/ 1887841 w 11176675"/>
                <a:gd name="connsiteY5" fmla="*/ 704279 h 704279"/>
                <a:gd name="connsiteX6" fmla="*/ 158575 w 11176675"/>
                <a:gd name="connsiteY6" fmla="*/ 0 h 704279"/>
                <a:gd name="connsiteX7" fmla="*/ 1300698 w 11176675"/>
                <a:gd name="connsiteY7" fmla="*/ 0 h 704279"/>
                <a:gd name="connsiteX8" fmla="*/ 1300698 w 11176675"/>
                <a:gd name="connsiteY8" fmla="*/ 704279 h 704279"/>
                <a:gd name="connsiteX9" fmla="*/ 158575 w 11176675"/>
                <a:gd name="connsiteY9" fmla="*/ 704279 h 704279"/>
                <a:gd name="connsiteX10" fmla="*/ 0 w 11176675"/>
                <a:gd name="connsiteY10" fmla="*/ 545704 h 704279"/>
                <a:gd name="connsiteX11" fmla="*/ 0 w 11176675"/>
                <a:gd name="connsiteY11" fmla="*/ 158575 h 704279"/>
                <a:gd name="connsiteX12" fmla="*/ 158575 w 11176675"/>
                <a:gd name="connsiteY12" fmla="*/ 0 h 7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6675" h="704279">
                  <a:moveTo>
                    <a:pt x="1887841" y="0"/>
                  </a:moveTo>
                  <a:lnTo>
                    <a:pt x="11018100" y="0"/>
                  </a:lnTo>
                  <a:cubicBezTo>
                    <a:pt x="11105679" y="0"/>
                    <a:pt x="11176675" y="70996"/>
                    <a:pt x="11176675" y="158575"/>
                  </a:cubicBezTo>
                  <a:lnTo>
                    <a:pt x="11176675" y="545704"/>
                  </a:lnTo>
                  <a:cubicBezTo>
                    <a:pt x="11176675" y="633283"/>
                    <a:pt x="11105679" y="704279"/>
                    <a:pt x="11018100" y="704279"/>
                  </a:cubicBezTo>
                  <a:lnTo>
                    <a:pt x="1887841" y="704279"/>
                  </a:lnTo>
                  <a:close/>
                  <a:moveTo>
                    <a:pt x="158575" y="0"/>
                  </a:moveTo>
                  <a:lnTo>
                    <a:pt x="1300698" y="0"/>
                  </a:lnTo>
                  <a:lnTo>
                    <a:pt x="1300698" y="704279"/>
                  </a:lnTo>
                  <a:lnTo>
                    <a:pt x="158575" y="704279"/>
                  </a:lnTo>
                  <a:cubicBezTo>
                    <a:pt x="70996" y="704279"/>
                    <a:pt x="0" y="633283"/>
                    <a:pt x="0" y="545704"/>
                  </a:cubicBezTo>
                  <a:lnTo>
                    <a:pt x="0" y="158575"/>
                  </a:lnTo>
                  <a:cubicBezTo>
                    <a:pt x="0" y="70996"/>
                    <a:pt x="70996" y="0"/>
                    <a:pt x="158575"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01" name="Grupo 100">
              <a:extLst>
                <a:ext uri="{FF2B5EF4-FFF2-40B4-BE49-F238E27FC236}">
                  <a16:creationId xmlns:a16="http://schemas.microsoft.com/office/drawing/2014/main" id="{E7267A7F-DA42-B04D-2837-8707E9CB1169}"/>
                </a:ext>
              </a:extLst>
            </p:cNvPr>
            <p:cNvGrpSpPr/>
            <p:nvPr/>
          </p:nvGrpSpPr>
          <p:grpSpPr>
            <a:xfrm>
              <a:off x="406049" y="7339355"/>
              <a:ext cx="10870280" cy="685800"/>
              <a:chOff x="3089555" y="8353144"/>
              <a:chExt cx="10870280" cy="685800"/>
            </a:xfrm>
          </p:grpSpPr>
          <p:pic>
            <p:nvPicPr>
              <p:cNvPr id="40" name="Graphic 39" descr="Coins with solid fill">
                <a:extLst>
                  <a:ext uri="{FF2B5EF4-FFF2-40B4-BE49-F238E27FC236}">
                    <a16:creationId xmlns:a16="http://schemas.microsoft.com/office/drawing/2014/main" id="{5ECBAC93-2C02-1568-26BF-A31D4D870CB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231162" y="8496967"/>
                <a:ext cx="398154" cy="398154"/>
              </a:xfrm>
              <a:prstGeom prst="rect">
                <a:avLst/>
              </a:prstGeom>
            </p:spPr>
          </p:pic>
          <p:pic>
            <p:nvPicPr>
              <p:cNvPr id="42" name="Graphic 41" descr="Store with solid fill">
                <a:extLst>
                  <a:ext uri="{FF2B5EF4-FFF2-40B4-BE49-F238E27FC236}">
                    <a16:creationId xmlns:a16="http://schemas.microsoft.com/office/drawing/2014/main" id="{C3F1A423-39D8-3DC9-7817-E3A1163CDF8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549374" y="8353144"/>
                <a:ext cx="685800" cy="685800"/>
              </a:xfrm>
              <a:prstGeom prst="rect">
                <a:avLst/>
              </a:prstGeom>
            </p:spPr>
          </p:pic>
          <p:sp>
            <p:nvSpPr>
              <p:cNvPr id="48" name="TextBox 47">
                <a:extLst>
                  <a:ext uri="{FF2B5EF4-FFF2-40B4-BE49-F238E27FC236}">
                    <a16:creationId xmlns:a16="http://schemas.microsoft.com/office/drawing/2014/main" id="{EBF0F9E6-FE4D-8FE0-25CC-D8C8D18FF1BE}"/>
                  </a:ext>
                </a:extLst>
              </p:cNvPr>
              <p:cNvSpPr txBox="1"/>
              <p:nvPr/>
            </p:nvSpPr>
            <p:spPr>
              <a:xfrm>
                <a:off x="7443827" y="8530486"/>
                <a:ext cx="6516008"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Beca para el desarrollo de una actividad económica no agrícola</a:t>
                </a:r>
              </a:p>
            </p:txBody>
          </p:sp>
          <p:sp>
            <p:nvSpPr>
              <p:cNvPr id="88" name="CuadroTexto 87">
                <a:extLst>
                  <a:ext uri="{FF2B5EF4-FFF2-40B4-BE49-F238E27FC236}">
                    <a16:creationId xmlns:a16="http://schemas.microsoft.com/office/drawing/2014/main" id="{E97598EE-62C6-213F-0BB3-335BA00C12A0}"/>
                  </a:ext>
                </a:extLst>
              </p:cNvPr>
              <p:cNvSpPr txBox="1"/>
              <p:nvPr/>
            </p:nvSpPr>
            <p:spPr>
              <a:xfrm>
                <a:off x="5280885" y="8372878"/>
                <a:ext cx="314074" cy="646331"/>
              </a:xfrm>
              <a:prstGeom prst="rect">
                <a:avLst/>
              </a:prstGeom>
              <a:noFill/>
            </p:spPr>
            <p:txBody>
              <a:bodyPr wrap="square" rtlCol="0">
                <a:spAutoFit/>
              </a:bodyPr>
              <a:lstStyle/>
              <a:p>
                <a:pPr algn="ctr"/>
                <a:r>
                  <a:rPr lang="es-ES" sz="3600" b="1" dirty="0">
                    <a:solidFill>
                      <a:srgbClr val="32A505"/>
                    </a:solidFill>
                  </a:rPr>
                  <a:t>+</a:t>
                </a:r>
              </a:p>
            </p:txBody>
          </p:sp>
          <p:sp>
            <p:nvSpPr>
              <p:cNvPr id="96" name="Elipse 95">
                <a:extLst>
                  <a:ext uri="{FF2B5EF4-FFF2-40B4-BE49-F238E27FC236}">
                    <a16:creationId xmlns:a16="http://schemas.microsoft.com/office/drawing/2014/main" id="{259ECDE7-DA6D-A153-F3C3-43A1A0907992}"/>
                  </a:ext>
                </a:extLst>
              </p:cNvPr>
              <p:cNvSpPr/>
              <p:nvPr/>
            </p:nvSpPr>
            <p:spPr>
              <a:xfrm>
                <a:off x="4257489" y="8458686"/>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sp>
            <p:nvSpPr>
              <p:cNvPr id="98" name="Elipse 97">
                <a:extLst>
                  <a:ext uri="{FF2B5EF4-FFF2-40B4-BE49-F238E27FC236}">
                    <a16:creationId xmlns:a16="http://schemas.microsoft.com/office/drawing/2014/main" id="{3E0515E6-202D-DD71-8CB2-5A6E61C672D2}"/>
                  </a:ext>
                </a:extLst>
              </p:cNvPr>
              <p:cNvSpPr/>
              <p:nvPr/>
            </p:nvSpPr>
            <p:spPr>
              <a:xfrm>
                <a:off x="3089555" y="8458686"/>
                <a:ext cx="481470" cy="474716"/>
              </a:xfrm>
              <a:prstGeom prst="ellipse">
                <a:avLst/>
              </a:prstGeom>
              <a:solidFill>
                <a:srgbClr val="1965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T3</a:t>
                </a:r>
              </a:p>
            </p:txBody>
          </p:sp>
        </p:grpSp>
      </p:grpSp>
      <p:pic>
        <p:nvPicPr>
          <p:cNvPr id="103" name="Gráfico 102" descr="Reloj con relleno sólido">
            <a:extLst>
              <a:ext uri="{FF2B5EF4-FFF2-40B4-BE49-F238E27FC236}">
                <a16:creationId xmlns:a16="http://schemas.microsoft.com/office/drawing/2014/main" id="{D5FB646F-2848-C2A0-544D-014FEF3D02B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48127" y="2614313"/>
            <a:ext cx="460702" cy="460702"/>
          </a:xfrm>
          <a:prstGeom prst="rect">
            <a:avLst/>
          </a:prstGeom>
        </p:spPr>
      </p:pic>
      <p:grpSp>
        <p:nvGrpSpPr>
          <p:cNvPr id="13" name="Grupo 12">
            <a:extLst>
              <a:ext uri="{FF2B5EF4-FFF2-40B4-BE49-F238E27FC236}">
                <a16:creationId xmlns:a16="http://schemas.microsoft.com/office/drawing/2014/main" id="{32482ED2-5FA3-D7EC-CE1C-A8BD4FAA5EEA}"/>
              </a:ext>
            </a:extLst>
          </p:cNvPr>
          <p:cNvGrpSpPr/>
          <p:nvPr/>
        </p:nvGrpSpPr>
        <p:grpSpPr>
          <a:xfrm>
            <a:off x="406049" y="7363511"/>
            <a:ext cx="11930773" cy="720081"/>
            <a:chOff x="406049" y="6748981"/>
            <a:chExt cx="11930773" cy="720081"/>
          </a:xfrm>
        </p:grpSpPr>
        <p:grpSp>
          <p:nvGrpSpPr>
            <p:cNvPr id="119" name="Grupo 118">
              <a:extLst>
                <a:ext uri="{FF2B5EF4-FFF2-40B4-BE49-F238E27FC236}">
                  <a16:creationId xmlns:a16="http://schemas.microsoft.com/office/drawing/2014/main" id="{6C770ABE-D68B-EB88-609B-C641692CAA8C}"/>
                </a:ext>
              </a:extLst>
            </p:cNvPr>
            <p:cNvGrpSpPr/>
            <p:nvPr/>
          </p:nvGrpSpPr>
          <p:grpSpPr>
            <a:xfrm>
              <a:off x="406049" y="6748981"/>
              <a:ext cx="11930773" cy="704279"/>
              <a:chOff x="406049" y="7332319"/>
              <a:chExt cx="11930773" cy="704279"/>
            </a:xfrm>
          </p:grpSpPr>
          <p:sp>
            <p:nvSpPr>
              <p:cNvPr id="120" name="Forma libre: forma 119">
                <a:extLst>
                  <a:ext uri="{FF2B5EF4-FFF2-40B4-BE49-F238E27FC236}">
                    <a16:creationId xmlns:a16="http://schemas.microsoft.com/office/drawing/2014/main" id="{487545B9-8DF9-553B-50DA-F0853E0611FD}"/>
                  </a:ext>
                </a:extLst>
              </p:cNvPr>
              <p:cNvSpPr/>
              <p:nvPr/>
            </p:nvSpPr>
            <p:spPr>
              <a:xfrm>
                <a:off x="1160147" y="7332319"/>
                <a:ext cx="11176675" cy="704279"/>
              </a:xfrm>
              <a:custGeom>
                <a:avLst/>
                <a:gdLst>
                  <a:gd name="connsiteX0" fmla="*/ 1887841 w 11176675"/>
                  <a:gd name="connsiteY0" fmla="*/ 0 h 704279"/>
                  <a:gd name="connsiteX1" fmla="*/ 11018100 w 11176675"/>
                  <a:gd name="connsiteY1" fmla="*/ 0 h 704279"/>
                  <a:gd name="connsiteX2" fmla="*/ 11176675 w 11176675"/>
                  <a:gd name="connsiteY2" fmla="*/ 158575 h 704279"/>
                  <a:gd name="connsiteX3" fmla="*/ 11176675 w 11176675"/>
                  <a:gd name="connsiteY3" fmla="*/ 545704 h 704279"/>
                  <a:gd name="connsiteX4" fmla="*/ 11018100 w 11176675"/>
                  <a:gd name="connsiteY4" fmla="*/ 704279 h 704279"/>
                  <a:gd name="connsiteX5" fmla="*/ 1887841 w 11176675"/>
                  <a:gd name="connsiteY5" fmla="*/ 704279 h 704279"/>
                  <a:gd name="connsiteX6" fmla="*/ 158575 w 11176675"/>
                  <a:gd name="connsiteY6" fmla="*/ 0 h 704279"/>
                  <a:gd name="connsiteX7" fmla="*/ 1300698 w 11176675"/>
                  <a:gd name="connsiteY7" fmla="*/ 0 h 704279"/>
                  <a:gd name="connsiteX8" fmla="*/ 1300698 w 11176675"/>
                  <a:gd name="connsiteY8" fmla="*/ 704279 h 704279"/>
                  <a:gd name="connsiteX9" fmla="*/ 158575 w 11176675"/>
                  <a:gd name="connsiteY9" fmla="*/ 704279 h 704279"/>
                  <a:gd name="connsiteX10" fmla="*/ 0 w 11176675"/>
                  <a:gd name="connsiteY10" fmla="*/ 545704 h 704279"/>
                  <a:gd name="connsiteX11" fmla="*/ 0 w 11176675"/>
                  <a:gd name="connsiteY11" fmla="*/ 158575 h 704279"/>
                  <a:gd name="connsiteX12" fmla="*/ 158575 w 11176675"/>
                  <a:gd name="connsiteY12" fmla="*/ 0 h 7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6675" h="704279">
                    <a:moveTo>
                      <a:pt x="1887841" y="0"/>
                    </a:moveTo>
                    <a:lnTo>
                      <a:pt x="11018100" y="0"/>
                    </a:lnTo>
                    <a:cubicBezTo>
                      <a:pt x="11105679" y="0"/>
                      <a:pt x="11176675" y="70996"/>
                      <a:pt x="11176675" y="158575"/>
                    </a:cubicBezTo>
                    <a:lnTo>
                      <a:pt x="11176675" y="545704"/>
                    </a:lnTo>
                    <a:cubicBezTo>
                      <a:pt x="11176675" y="633283"/>
                      <a:pt x="11105679" y="704279"/>
                      <a:pt x="11018100" y="704279"/>
                    </a:cubicBezTo>
                    <a:lnTo>
                      <a:pt x="1887841" y="704279"/>
                    </a:lnTo>
                    <a:close/>
                    <a:moveTo>
                      <a:pt x="158575" y="0"/>
                    </a:moveTo>
                    <a:lnTo>
                      <a:pt x="1300698" y="0"/>
                    </a:lnTo>
                    <a:lnTo>
                      <a:pt x="1300698" y="704279"/>
                    </a:lnTo>
                    <a:lnTo>
                      <a:pt x="158575" y="704279"/>
                    </a:lnTo>
                    <a:cubicBezTo>
                      <a:pt x="70996" y="704279"/>
                      <a:pt x="0" y="633283"/>
                      <a:pt x="0" y="545704"/>
                    </a:cubicBezTo>
                    <a:lnTo>
                      <a:pt x="0" y="158575"/>
                    </a:lnTo>
                    <a:cubicBezTo>
                      <a:pt x="0" y="70996"/>
                      <a:pt x="70996" y="0"/>
                      <a:pt x="158575"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21" name="Grupo 120">
                <a:extLst>
                  <a:ext uri="{FF2B5EF4-FFF2-40B4-BE49-F238E27FC236}">
                    <a16:creationId xmlns:a16="http://schemas.microsoft.com/office/drawing/2014/main" id="{CE99112E-0335-1B1A-4434-A137C0ABFD6F}"/>
                  </a:ext>
                </a:extLst>
              </p:cNvPr>
              <p:cNvGrpSpPr/>
              <p:nvPr/>
            </p:nvGrpSpPr>
            <p:grpSpPr>
              <a:xfrm>
                <a:off x="406049" y="7359089"/>
                <a:ext cx="10870280" cy="646331"/>
                <a:chOff x="3089555" y="8372878"/>
                <a:chExt cx="10870280" cy="646331"/>
              </a:xfrm>
            </p:grpSpPr>
            <p:sp>
              <p:nvSpPr>
                <p:cNvPr id="124" name="TextBox 47">
                  <a:extLst>
                    <a:ext uri="{FF2B5EF4-FFF2-40B4-BE49-F238E27FC236}">
                      <a16:creationId xmlns:a16="http://schemas.microsoft.com/office/drawing/2014/main" id="{AC77A2C9-2832-3D40-AB69-94CF739EB29F}"/>
                    </a:ext>
                  </a:extLst>
                </p:cNvPr>
                <p:cNvSpPr txBox="1"/>
                <p:nvPr/>
              </p:nvSpPr>
              <p:spPr>
                <a:xfrm>
                  <a:off x="7443827" y="8530486"/>
                  <a:ext cx="6516008"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Curso de formación vocacional/profesional</a:t>
                  </a:r>
                </a:p>
              </p:txBody>
            </p:sp>
            <p:sp>
              <p:nvSpPr>
                <p:cNvPr id="125" name="CuadroTexto 124">
                  <a:extLst>
                    <a:ext uri="{FF2B5EF4-FFF2-40B4-BE49-F238E27FC236}">
                      <a16:creationId xmlns:a16="http://schemas.microsoft.com/office/drawing/2014/main" id="{3BA2E10F-3D7C-33B5-CA84-45B8F9431340}"/>
                    </a:ext>
                  </a:extLst>
                </p:cNvPr>
                <p:cNvSpPr txBox="1"/>
                <p:nvPr/>
              </p:nvSpPr>
              <p:spPr>
                <a:xfrm>
                  <a:off x="5280885" y="8372878"/>
                  <a:ext cx="314074" cy="646331"/>
                </a:xfrm>
                <a:prstGeom prst="rect">
                  <a:avLst/>
                </a:prstGeom>
                <a:noFill/>
              </p:spPr>
              <p:txBody>
                <a:bodyPr wrap="square" rtlCol="0">
                  <a:spAutoFit/>
                </a:bodyPr>
                <a:lstStyle/>
                <a:p>
                  <a:pPr algn="ctr"/>
                  <a:r>
                    <a:rPr lang="es-ES" sz="3600" b="1" dirty="0">
                      <a:solidFill>
                        <a:srgbClr val="32A505"/>
                      </a:solidFill>
                    </a:rPr>
                    <a:t>+</a:t>
                  </a:r>
                </a:p>
              </p:txBody>
            </p:sp>
            <p:sp>
              <p:nvSpPr>
                <p:cNvPr id="126" name="Elipse 125">
                  <a:extLst>
                    <a:ext uri="{FF2B5EF4-FFF2-40B4-BE49-F238E27FC236}">
                      <a16:creationId xmlns:a16="http://schemas.microsoft.com/office/drawing/2014/main" id="{C4FDF098-71DD-8D20-B62B-573F20E62774}"/>
                    </a:ext>
                  </a:extLst>
                </p:cNvPr>
                <p:cNvSpPr/>
                <p:nvPr/>
              </p:nvSpPr>
              <p:spPr>
                <a:xfrm>
                  <a:off x="4257489" y="8458686"/>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sp>
              <p:nvSpPr>
                <p:cNvPr id="127" name="Elipse 126">
                  <a:extLst>
                    <a:ext uri="{FF2B5EF4-FFF2-40B4-BE49-F238E27FC236}">
                      <a16:creationId xmlns:a16="http://schemas.microsoft.com/office/drawing/2014/main" id="{10F20EBA-8AFC-FFC2-F154-DF47EAE5D862}"/>
                    </a:ext>
                  </a:extLst>
                </p:cNvPr>
                <p:cNvSpPr/>
                <p:nvPr/>
              </p:nvSpPr>
              <p:spPr>
                <a:xfrm>
                  <a:off x="3089555" y="8458686"/>
                  <a:ext cx="481470" cy="474716"/>
                </a:xfrm>
                <a:prstGeom prst="ellipse">
                  <a:avLst/>
                </a:prstGeom>
                <a:solidFill>
                  <a:srgbClr val="1965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T2</a:t>
                  </a:r>
                </a:p>
              </p:txBody>
            </p:sp>
          </p:grpSp>
        </p:grpSp>
        <p:pic>
          <p:nvPicPr>
            <p:cNvPr id="128" name="Graphic 35" descr="Classroom with solid fill">
              <a:extLst>
                <a:ext uri="{FF2B5EF4-FFF2-40B4-BE49-F238E27FC236}">
                  <a16:creationId xmlns:a16="http://schemas.microsoft.com/office/drawing/2014/main" id="{0632CF7E-71D7-2F3E-9DBA-791E1D72CF1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651162" y="6783262"/>
              <a:ext cx="685800" cy="685800"/>
            </a:xfrm>
            <a:prstGeom prst="rect">
              <a:avLst/>
            </a:prstGeom>
          </p:spPr>
        </p:pic>
      </p:grpSp>
    </p:spTree>
    <p:extLst>
      <p:ext uri="{BB962C8B-B14F-4D97-AF65-F5344CB8AC3E}">
        <p14:creationId xmlns:p14="http://schemas.microsoft.com/office/powerpoint/2010/main" val="64220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grpSp>
        <p:nvGrpSpPr>
          <p:cNvPr id="36" name="Graphic 44" descr="Family with two children with solid fill">
            <a:extLst>
              <a:ext uri="{FF2B5EF4-FFF2-40B4-BE49-F238E27FC236}">
                <a16:creationId xmlns:a16="http://schemas.microsoft.com/office/drawing/2014/main" id="{6AC072A6-736D-8377-F178-FF636DDC714F}"/>
              </a:ext>
            </a:extLst>
          </p:cNvPr>
          <p:cNvGrpSpPr/>
          <p:nvPr/>
        </p:nvGrpSpPr>
        <p:grpSpPr>
          <a:xfrm>
            <a:off x="5386545" y="3903964"/>
            <a:ext cx="2324254" cy="1585416"/>
            <a:chOff x="5351633" y="4009723"/>
            <a:chExt cx="2324254" cy="1585416"/>
          </a:xfrm>
          <a:solidFill>
            <a:srgbClr val="002060"/>
          </a:solidFill>
        </p:grpSpPr>
        <p:sp>
          <p:nvSpPr>
            <p:cNvPr id="37" name="Forma libre: forma 36">
              <a:extLst>
                <a:ext uri="{FF2B5EF4-FFF2-40B4-BE49-F238E27FC236}">
                  <a16:creationId xmlns:a16="http://schemas.microsoft.com/office/drawing/2014/main" id="{EF0B7288-0854-6726-B768-4C695D8BCA3C}"/>
                </a:ext>
              </a:extLst>
            </p:cNvPr>
            <p:cNvSpPr/>
            <p:nvPr/>
          </p:nvSpPr>
          <p:spPr>
            <a:xfrm>
              <a:off x="6672262"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4" name="Forma libre: forma 43">
              <a:extLst>
                <a:ext uri="{FF2B5EF4-FFF2-40B4-BE49-F238E27FC236}">
                  <a16:creationId xmlns:a16="http://schemas.microsoft.com/office/drawing/2014/main" id="{59967531-C88E-AA3D-461D-3048407497F1}"/>
                </a:ext>
              </a:extLst>
            </p:cNvPr>
            <p:cNvSpPr/>
            <p:nvPr/>
          </p:nvSpPr>
          <p:spPr>
            <a:xfrm>
              <a:off x="7280005"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6" name="Forma libre: forma 45">
              <a:extLst>
                <a:ext uri="{FF2B5EF4-FFF2-40B4-BE49-F238E27FC236}">
                  <a16:creationId xmlns:a16="http://schemas.microsoft.com/office/drawing/2014/main" id="{F71FE6C6-C138-BDAE-6712-BD71DEC0D3A3}"/>
                </a:ext>
              </a:extLst>
            </p:cNvPr>
            <p:cNvSpPr/>
            <p:nvPr/>
          </p:nvSpPr>
          <p:spPr>
            <a:xfrm>
              <a:off x="6090943"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7" name="Forma libre: forma 46">
              <a:extLst>
                <a:ext uri="{FF2B5EF4-FFF2-40B4-BE49-F238E27FC236}">
                  <a16:creationId xmlns:a16="http://schemas.microsoft.com/office/drawing/2014/main" id="{02E1D0C2-FD6B-3BA4-9C5F-37A9865EBEC6}"/>
                </a:ext>
              </a:extLst>
            </p:cNvPr>
            <p:cNvSpPr/>
            <p:nvPr/>
          </p:nvSpPr>
          <p:spPr>
            <a:xfrm>
              <a:off x="5536047"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8" name="Forma libre: forma 47">
              <a:extLst>
                <a:ext uri="{FF2B5EF4-FFF2-40B4-BE49-F238E27FC236}">
                  <a16:creationId xmlns:a16="http://schemas.microsoft.com/office/drawing/2014/main" id="{41B7B18B-3A4E-51F7-F23A-9240FE35747B}"/>
                </a:ext>
              </a:extLst>
            </p:cNvPr>
            <p:cNvSpPr/>
            <p:nvPr/>
          </p:nvSpPr>
          <p:spPr>
            <a:xfrm>
              <a:off x="5351633" y="4326807"/>
              <a:ext cx="2324254" cy="1268333"/>
            </a:xfrm>
            <a:custGeom>
              <a:avLst/>
              <a:gdLst>
                <a:gd name="connsiteX0" fmla="*/ 2319442 w 2324254"/>
                <a:gd name="connsiteY0" fmla="*/ 903687 h 1268333"/>
                <a:gd name="connsiteX1" fmla="*/ 2226959 w 2324254"/>
                <a:gd name="connsiteY1" fmla="*/ 684371 h 1268333"/>
                <a:gd name="connsiteX2" fmla="*/ 2089556 w 2324254"/>
                <a:gd name="connsiteY2" fmla="*/ 589246 h 1268333"/>
                <a:gd name="connsiteX3" fmla="*/ 2034067 w 2324254"/>
                <a:gd name="connsiteY3" fmla="*/ 581319 h 1268333"/>
                <a:gd name="connsiteX4" fmla="*/ 1931015 w 2324254"/>
                <a:gd name="connsiteY4" fmla="*/ 605101 h 1268333"/>
                <a:gd name="connsiteX5" fmla="*/ 1769831 w 2324254"/>
                <a:gd name="connsiteY5" fmla="*/ 491479 h 1268333"/>
                <a:gd name="connsiteX6" fmla="*/ 1674706 w 2324254"/>
                <a:gd name="connsiteY6" fmla="*/ 95125 h 1268333"/>
                <a:gd name="connsiteX7" fmla="*/ 1656209 w 2324254"/>
                <a:gd name="connsiteY7" fmla="*/ 66059 h 1268333"/>
                <a:gd name="connsiteX8" fmla="*/ 1547873 w 2324254"/>
                <a:gd name="connsiteY8" fmla="*/ 13212 h 1268333"/>
                <a:gd name="connsiteX9" fmla="*/ 1452748 w 2324254"/>
                <a:gd name="connsiteY9" fmla="*/ 0 h 1268333"/>
                <a:gd name="connsiteX10" fmla="*/ 1360265 w 2324254"/>
                <a:gd name="connsiteY10" fmla="*/ 13212 h 1268333"/>
                <a:gd name="connsiteX11" fmla="*/ 1251928 w 2324254"/>
                <a:gd name="connsiteY11" fmla="*/ 66059 h 1268333"/>
                <a:gd name="connsiteX12" fmla="*/ 1233432 w 2324254"/>
                <a:gd name="connsiteY12" fmla="*/ 95125 h 1268333"/>
                <a:gd name="connsiteX13" fmla="*/ 1162088 w 2324254"/>
                <a:gd name="connsiteY13" fmla="*/ 380500 h 1268333"/>
                <a:gd name="connsiteX14" fmla="*/ 1093387 w 2324254"/>
                <a:gd name="connsiteY14" fmla="*/ 95125 h 1268333"/>
                <a:gd name="connsiteX15" fmla="*/ 1074890 w 2324254"/>
                <a:gd name="connsiteY15" fmla="*/ 66059 h 1268333"/>
                <a:gd name="connsiteX16" fmla="*/ 966553 w 2324254"/>
                <a:gd name="connsiteY16" fmla="*/ 13212 h 1268333"/>
                <a:gd name="connsiteX17" fmla="*/ 871428 w 2324254"/>
                <a:gd name="connsiteY17" fmla="*/ 0 h 1268333"/>
                <a:gd name="connsiteX18" fmla="*/ 778946 w 2324254"/>
                <a:gd name="connsiteY18" fmla="*/ 13212 h 1268333"/>
                <a:gd name="connsiteX19" fmla="*/ 670609 w 2324254"/>
                <a:gd name="connsiteY19" fmla="*/ 66059 h 1268333"/>
                <a:gd name="connsiteX20" fmla="*/ 652112 w 2324254"/>
                <a:gd name="connsiteY20" fmla="*/ 95125 h 1268333"/>
                <a:gd name="connsiteX21" fmla="*/ 556987 w 2324254"/>
                <a:gd name="connsiteY21" fmla="*/ 491479 h 1268333"/>
                <a:gd name="connsiteX22" fmla="*/ 395803 w 2324254"/>
                <a:gd name="connsiteY22" fmla="*/ 605101 h 1268333"/>
                <a:gd name="connsiteX23" fmla="*/ 290109 w 2324254"/>
                <a:gd name="connsiteY23" fmla="*/ 581319 h 1268333"/>
                <a:gd name="connsiteX24" fmla="*/ 234619 w 2324254"/>
                <a:gd name="connsiteY24" fmla="*/ 589246 h 1268333"/>
                <a:gd name="connsiteX25" fmla="*/ 97217 w 2324254"/>
                <a:gd name="connsiteY25" fmla="*/ 684371 h 1268333"/>
                <a:gd name="connsiteX26" fmla="*/ 4734 w 2324254"/>
                <a:gd name="connsiteY26" fmla="*/ 903687 h 1268333"/>
                <a:gd name="connsiteX27" fmla="*/ 20588 w 2324254"/>
                <a:gd name="connsiteY27" fmla="*/ 969746 h 1268333"/>
                <a:gd name="connsiteX28" fmla="*/ 52297 w 2324254"/>
                <a:gd name="connsiteY28" fmla="*/ 977673 h 1268333"/>
                <a:gd name="connsiteX29" fmla="*/ 99859 w 2324254"/>
                <a:gd name="connsiteY29" fmla="*/ 945965 h 1268333"/>
                <a:gd name="connsiteX30" fmla="*/ 157991 w 2324254"/>
                <a:gd name="connsiteY30" fmla="*/ 808562 h 1268333"/>
                <a:gd name="connsiteX31" fmla="*/ 157991 w 2324254"/>
                <a:gd name="connsiteY31" fmla="*/ 951250 h 1268333"/>
                <a:gd name="connsiteX32" fmla="*/ 157991 w 2324254"/>
                <a:gd name="connsiteY32" fmla="*/ 1268333 h 1268333"/>
                <a:gd name="connsiteX33" fmla="*/ 263685 w 2324254"/>
                <a:gd name="connsiteY33" fmla="*/ 1268333 h 1268333"/>
                <a:gd name="connsiteX34" fmla="*/ 263685 w 2324254"/>
                <a:gd name="connsiteY34" fmla="*/ 951250 h 1268333"/>
                <a:gd name="connsiteX35" fmla="*/ 316533 w 2324254"/>
                <a:gd name="connsiteY35" fmla="*/ 951250 h 1268333"/>
                <a:gd name="connsiteX36" fmla="*/ 316533 w 2324254"/>
                <a:gd name="connsiteY36" fmla="*/ 1268333 h 1268333"/>
                <a:gd name="connsiteX37" fmla="*/ 422227 w 2324254"/>
                <a:gd name="connsiteY37" fmla="*/ 1268333 h 1268333"/>
                <a:gd name="connsiteX38" fmla="*/ 422227 w 2324254"/>
                <a:gd name="connsiteY38" fmla="*/ 713437 h 1268333"/>
                <a:gd name="connsiteX39" fmla="*/ 424869 w 2324254"/>
                <a:gd name="connsiteY39" fmla="*/ 713437 h 1268333"/>
                <a:gd name="connsiteX40" fmla="*/ 633616 w 2324254"/>
                <a:gd name="connsiteY40" fmla="*/ 568108 h 1268333"/>
                <a:gd name="connsiteX41" fmla="*/ 654755 w 2324254"/>
                <a:gd name="connsiteY41" fmla="*/ 536399 h 1268333"/>
                <a:gd name="connsiteX42" fmla="*/ 739310 w 2324254"/>
                <a:gd name="connsiteY42" fmla="*/ 184965 h 1268333"/>
                <a:gd name="connsiteX43" fmla="*/ 739310 w 2324254"/>
                <a:gd name="connsiteY43" fmla="*/ 1268333 h 1268333"/>
                <a:gd name="connsiteX44" fmla="*/ 845005 w 2324254"/>
                <a:gd name="connsiteY44" fmla="*/ 1268333 h 1268333"/>
                <a:gd name="connsiteX45" fmla="*/ 845005 w 2324254"/>
                <a:gd name="connsiteY45" fmla="*/ 660590 h 1268333"/>
                <a:gd name="connsiteX46" fmla="*/ 897852 w 2324254"/>
                <a:gd name="connsiteY46" fmla="*/ 660590 h 1268333"/>
                <a:gd name="connsiteX47" fmla="*/ 897852 w 2324254"/>
                <a:gd name="connsiteY47" fmla="*/ 1268333 h 1268333"/>
                <a:gd name="connsiteX48" fmla="*/ 1003546 w 2324254"/>
                <a:gd name="connsiteY48" fmla="*/ 1268333 h 1268333"/>
                <a:gd name="connsiteX49" fmla="*/ 1003546 w 2324254"/>
                <a:gd name="connsiteY49" fmla="*/ 184965 h 1268333"/>
                <a:gd name="connsiteX50" fmla="*/ 1111883 w 2324254"/>
                <a:gd name="connsiteY50" fmla="*/ 620955 h 1268333"/>
                <a:gd name="connsiteX51" fmla="*/ 1162088 w 2324254"/>
                <a:gd name="connsiteY51" fmla="*/ 660590 h 1268333"/>
                <a:gd name="connsiteX52" fmla="*/ 1212293 w 2324254"/>
                <a:gd name="connsiteY52" fmla="*/ 620955 h 1268333"/>
                <a:gd name="connsiteX53" fmla="*/ 1320630 w 2324254"/>
                <a:gd name="connsiteY53" fmla="*/ 184965 h 1268333"/>
                <a:gd name="connsiteX54" fmla="*/ 1320630 w 2324254"/>
                <a:gd name="connsiteY54" fmla="*/ 406924 h 1268333"/>
                <a:gd name="connsiteX55" fmla="*/ 1228147 w 2324254"/>
                <a:gd name="connsiteY55" fmla="*/ 792708 h 1268333"/>
                <a:gd name="connsiteX56" fmla="*/ 1320630 w 2324254"/>
                <a:gd name="connsiteY56" fmla="*/ 792708 h 1268333"/>
                <a:gd name="connsiteX57" fmla="*/ 1320630 w 2324254"/>
                <a:gd name="connsiteY57" fmla="*/ 1268333 h 1268333"/>
                <a:gd name="connsiteX58" fmla="*/ 1426324 w 2324254"/>
                <a:gd name="connsiteY58" fmla="*/ 1268333 h 1268333"/>
                <a:gd name="connsiteX59" fmla="*/ 1426324 w 2324254"/>
                <a:gd name="connsiteY59" fmla="*/ 792708 h 1268333"/>
                <a:gd name="connsiteX60" fmla="*/ 1479171 w 2324254"/>
                <a:gd name="connsiteY60" fmla="*/ 792708 h 1268333"/>
                <a:gd name="connsiteX61" fmla="*/ 1479171 w 2324254"/>
                <a:gd name="connsiteY61" fmla="*/ 1268333 h 1268333"/>
                <a:gd name="connsiteX62" fmla="*/ 1584866 w 2324254"/>
                <a:gd name="connsiteY62" fmla="*/ 1268333 h 1268333"/>
                <a:gd name="connsiteX63" fmla="*/ 1584866 w 2324254"/>
                <a:gd name="connsiteY63" fmla="*/ 792708 h 1268333"/>
                <a:gd name="connsiteX64" fmla="*/ 1677348 w 2324254"/>
                <a:gd name="connsiteY64" fmla="*/ 792708 h 1268333"/>
                <a:gd name="connsiteX65" fmla="*/ 1584866 w 2324254"/>
                <a:gd name="connsiteY65" fmla="*/ 406924 h 1268333"/>
                <a:gd name="connsiteX66" fmla="*/ 1584866 w 2324254"/>
                <a:gd name="connsiteY66" fmla="*/ 184965 h 1268333"/>
                <a:gd name="connsiteX67" fmla="*/ 1672064 w 2324254"/>
                <a:gd name="connsiteY67" fmla="*/ 536399 h 1268333"/>
                <a:gd name="connsiteX68" fmla="*/ 1693202 w 2324254"/>
                <a:gd name="connsiteY68" fmla="*/ 568108 h 1268333"/>
                <a:gd name="connsiteX69" fmla="*/ 1904591 w 2324254"/>
                <a:gd name="connsiteY69" fmla="*/ 716080 h 1268333"/>
                <a:gd name="connsiteX70" fmla="*/ 1904591 w 2324254"/>
                <a:gd name="connsiteY70" fmla="*/ 879906 h 1268333"/>
                <a:gd name="connsiteX71" fmla="*/ 1849102 w 2324254"/>
                <a:gd name="connsiteY71" fmla="*/ 1030521 h 1268333"/>
                <a:gd name="connsiteX72" fmla="*/ 1901949 w 2324254"/>
                <a:gd name="connsiteY72" fmla="*/ 1030521 h 1268333"/>
                <a:gd name="connsiteX73" fmla="*/ 1901949 w 2324254"/>
                <a:gd name="connsiteY73" fmla="*/ 1268333 h 1268333"/>
                <a:gd name="connsiteX74" fmla="*/ 2007643 w 2324254"/>
                <a:gd name="connsiteY74" fmla="*/ 1268333 h 1268333"/>
                <a:gd name="connsiteX75" fmla="*/ 2007643 w 2324254"/>
                <a:gd name="connsiteY75" fmla="*/ 1030521 h 1268333"/>
                <a:gd name="connsiteX76" fmla="*/ 2060491 w 2324254"/>
                <a:gd name="connsiteY76" fmla="*/ 1030521 h 1268333"/>
                <a:gd name="connsiteX77" fmla="*/ 2060491 w 2324254"/>
                <a:gd name="connsiteY77" fmla="*/ 1268333 h 1268333"/>
                <a:gd name="connsiteX78" fmla="*/ 2166185 w 2324254"/>
                <a:gd name="connsiteY78" fmla="*/ 1268333 h 1268333"/>
                <a:gd name="connsiteX79" fmla="*/ 2166185 w 2324254"/>
                <a:gd name="connsiteY79" fmla="*/ 1030521 h 1268333"/>
                <a:gd name="connsiteX80" fmla="*/ 2219032 w 2324254"/>
                <a:gd name="connsiteY80" fmla="*/ 1030521 h 1268333"/>
                <a:gd name="connsiteX81" fmla="*/ 2168827 w 2324254"/>
                <a:gd name="connsiteY81" fmla="*/ 890476 h 1268333"/>
                <a:gd name="connsiteX82" fmla="*/ 2168827 w 2324254"/>
                <a:gd name="connsiteY82" fmla="*/ 808562 h 1268333"/>
                <a:gd name="connsiteX83" fmla="*/ 2226959 w 2324254"/>
                <a:gd name="connsiteY83" fmla="*/ 945965 h 1268333"/>
                <a:gd name="connsiteX84" fmla="*/ 2274522 w 2324254"/>
                <a:gd name="connsiteY84" fmla="*/ 977673 h 1268333"/>
                <a:gd name="connsiteX85" fmla="*/ 2306230 w 2324254"/>
                <a:gd name="connsiteY85" fmla="*/ 967104 h 1268333"/>
                <a:gd name="connsiteX86" fmla="*/ 2319442 w 2324254"/>
                <a:gd name="connsiteY86" fmla="*/ 903687 h 126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324254" h="1268333">
                  <a:moveTo>
                    <a:pt x="2319442" y="903687"/>
                  </a:moveTo>
                  <a:lnTo>
                    <a:pt x="2226959" y="684371"/>
                  </a:lnTo>
                  <a:cubicBezTo>
                    <a:pt x="2195251" y="639451"/>
                    <a:pt x="2145046" y="605101"/>
                    <a:pt x="2089556" y="589246"/>
                  </a:cubicBezTo>
                  <a:cubicBezTo>
                    <a:pt x="2073702" y="583962"/>
                    <a:pt x="2052563" y="581319"/>
                    <a:pt x="2034067" y="581319"/>
                  </a:cubicBezTo>
                  <a:cubicBezTo>
                    <a:pt x="1997074" y="581319"/>
                    <a:pt x="1962723" y="589246"/>
                    <a:pt x="1931015" y="605101"/>
                  </a:cubicBezTo>
                  <a:lnTo>
                    <a:pt x="1769831" y="491479"/>
                  </a:lnTo>
                  <a:lnTo>
                    <a:pt x="1674706" y="95125"/>
                  </a:lnTo>
                  <a:cubicBezTo>
                    <a:pt x="1672064" y="84556"/>
                    <a:pt x="1664136" y="71344"/>
                    <a:pt x="1656209" y="66059"/>
                  </a:cubicBezTo>
                  <a:cubicBezTo>
                    <a:pt x="1624501" y="42278"/>
                    <a:pt x="1587508" y="23781"/>
                    <a:pt x="1547873" y="13212"/>
                  </a:cubicBezTo>
                  <a:cubicBezTo>
                    <a:pt x="1516164" y="5285"/>
                    <a:pt x="1484456" y="0"/>
                    <a:pt x="1452748" y="0"/>
                  </a:cubicBezTo>
                  <a:cubicBezTo>
                    <a:pt x="1421039" y="0"/>
                    <a:pt x="1389331" y="5285"/>
                    <a:pt x="1360265" y="13212"/>
                  </a:cubicBezTo>
                  <a:cubicBezTo>
                    <a:pt x="1320630" y="23781"/>
                    <a:pt x="1283637" y="42278"/>
                    <a:pt x="1251928" y="66059"/>
                  </a:cubicBezTo>
                  <a:cubicBezTo>
                    <a:pt x="1241359" y="73986"/>
                    <a:pt x="1236074" y="84556"/>
                    <a:pt x="1233432" y="95125"/>
                  </a:cubicBezTo>
                  <a:lnTo>
                    <a:pt x="1162088" y="380500"/>
                  </a:lnTo>
                  <a:lnTo>
                    <a:pt x="1093387" y="95125"/>
                  </a:lnTo>
                  <a:cubicBezTo>
                    <a:pt x="1090744" y="84556"/>
                    <a:pt x="1082817" y="71344"/>
                    <a:pt x="1074890" y="66059"/>
                  </a:cubicBezTo>
                  <a:cubicBezTo>
                    <a:pt x="1043182" y="42278"/>
                    <a:pt x="1006189" y="23781"/>
                    <a:pt x="966553" y="13212"/>
                  </a:cubicBezTo>
                  <a:cubicBezTo>
                    <a:pt x="934845" y="5285"/>
                    <a:pt x="903137" y="0"/>
                    <a:pt x="871428" y="0"/>
                  </a:cubicBezTo>
                  <a:cubicBezTo>
                    <a:pt x="839720" y="0"/>
                    <a:pt x="808012" y="5285"/>
                    <a:pt x="778946" y="13212"/>
                  </a:cubicBezTo>
                  <a:cubicBezTo>
                    <a:pt x="739310" y="23781"/>
                    <a:pt x="702317" y="42278"/>
                    <a:pt x="670609" y="66059"/>
                  </a:cubicBezTo>
                  <a:cubicBezTo>
                    <a:pt x="660039" y="73986"/>
                    <a:pt x="654755" y="84556"/>
                    <a:pt x="652112" y="95125"/>
                  </a:cubicBezTo>
                  <a:lnTo>
                    <a:pt x="556987" y="491479"/>
                  </a:lnTo>
                  <a:lnTo>
                    <a:pt x="395803" y="605101"/>
                  </a:lnTo>
                  <a:cubicBezTo>
                    <a:pt x="361453" y="589246"/>
                    <a:pt x="327102" y="581319"/>
                    <a:pt x="290109" y="581319"/>
                  </a:cubicBezTo>
                  <a:cubicBezTo>
                    <a:pt x="271612" y="581319"/>
                    <a:pt x="250474" y="583962"/>
                    <a:pt x="234619" y="589246"/>
                  </a:cubicBezTo>
                  <a:cubicBezTo>
                    <a:pt x="179130" y="602458"/>
                    <a:pt x="128925" y="636809"/>
                    <a:pt x="97217" y="684371"/>
                  </a:cubicBezTo>
                  <a:lnTo>
                    <a:pt x="4734" y="903687"/>
                  </a:lnTo>
                  <a:cubicBezTo>
                    <a:pt x="-5835" y="927468"/>
                    <a:pt x="2092" y="953892"/>
                    <a:pt x="20588" y="969746"/>
                  </a:cubicBezTo>
                  <a:cubicBezTo>
                    <a:pt x="31158" y="975031"/>
                    <a:pt x="41727" y="977673"/>
                    <a:pt x="52297" y="977673"/>
                  </a:cubicBezTo>
                  <a:cubicBezTo>
                    <a:pt x="73435" y="977673"/>
                    <a:pt x="91932" y="964462"/>
                    <a:pt x="99859" y="945965"/>
                  </a:cubicBezTo>
                  <a:lnTo>
                    <a:pt x="157991" y="808562"/>
                  </a:lnTo>
                  <a:lnTo>
                    <a:pt x="157991" y="951250"/>
                  </a:lnTo>
                  <a:lnTo>
                    <a:pt x="157991" y="1268333"/>
                  </a:lnTo>
                  <a:lnTo>
                    <a:pt x="263685" y="1268333"/>
                  </a:lnTo>
                  <a:lnTo>
                    <a:pt x="263685" y="951250"/>
                  </a:lnTo>
                  <a:lnTo>
                    <a:pt x="316533" y="951250"/>
                  </a:lnTo>
                  <a:lnTo>
                    <a:pt x="316533" y="1268333"/>
                  </a:lnTo>
                  <a:lnTo>
                    <a:pt x="422227" y="1268333"/>
                  </a:lnTo>
                  <a:lnTo>
                    <a:pt x="422227" y="713437"/>
                  </a:lnTo>
                  <a:lnTo>
                    <a:pt x="424869" y="713437"/>
                  </a:lnTo>
                  <a:lnTo>
                    <a:pt x="633616" y="568108"/>
                  </a:lnTo>
                  <a:cubicBezTo>
                    <a:pt x="644185" y="560180"/>
                    <a:pt x="652112" y="549611"/>
                    <a:pt x="654755" y="536399"/>
                  </a:cubicBezTo>
                  <a:lnTo>
                    <a:pt x="739310" y="184965"/>
                  </a:lnTo>
                  <a:lnTo>
                    <a:pt x="739310" y="1268333"/>
                  </a:lnTo>
                  <a:lnTo>
                    <a:pt x="845005" y="1268333"/>
                  </a:lnTo>
                  <a:lnTo>
                    <a:pt x="845005" y="660590"/>
                  </a:lnTo>
                  <a:lnTo>
                    <a:pt x="897852" y="660590"/>
                  </a:lnTo>
                  <a:lnTo>
                    <a:pt x="897852" y="1268333"/>
                  </a:lnTo>
                  <a:lnTo>
                    <a:pt x="1003546" y="1268333"/>
                  </a:lnTo>
                  <a:lnTo>
                    <a:pt x="1003546" y="184965"/>
                  </a:lnTo>
                  <a:lnTo>
                    <a:pt x="1111883" y="620955"/>
                  </a:lnTo>
                  <a:cubicBezTo>
                    <a:pt x="1117168" y="644736"/>
                    <a:pt x="1138307" y="660590"/>
                    <a:pt x="1162088" y="660590"/>
                  </a:cubicBezTo>
                  <a:cubicBezTo>
                    <a:pt x="1185869" y="660590"/>
                    <a:pt x="1207008" y="644736"/>
                    <a:pt x="1212293" y="620955"/>
                  </a:cubicBezTo>
                  <a:lnTo>
                    <a:pt x="1320630" y="184965"/>
                  </a:lnTo>
                  <a:lnTo>
                    <a:pt x="1320630" y="406924"/>
                  </a:lnTo>
                  <a:lnTo>
                    <a:pt x="1228147" y="792708"/>
                  </a:lnTo>
                  <a:lnTo>
                    <a:pt x="1320630" y="792708"/>
                  </a:lnTo>
                  <a:lnTo>
                    <a:pt x="1320630" y="1268333"/>
                  </a:lnTo>
                  <a:lnTo>
                    <a:pt x="1426324" y="1268333"/>
                  </a:lnTo>
                  <a:lnTo>
                    <a:pt x="1426324" y="792708"/>
                  </a:lnTo>
                  <a:lnTo>
                    <a:pt x="1479171" y="792708"/>
                  </a:lnTo>
                  <a:lnTo>
                    <a:pt x="1479171" y="1268333"/>
                  </a:lnTo>
                  <a:lnTo>
                    <a:pt x="1584866" y="1268333"/>
                  </a:lnTo>
                  <a:lnTo>
                    <a:pt x="1584866" y="792708"/>
                  </a:lnTo>
                  <a:lnTo>
                    <a:pt x="1677348" y="792708"/>
                  </a:lnTo>
                  <a:lnTo>
                    <a:pt x="1584866" y="406924"/>
                  </a:lnTo>
                  <a:lnTo>
                    <a:pt x="1584866" y="184965"/>
                  </a:lnTo>
                  <a:lnTo>
                    <a:pt x="1672064" y="536399"/>
                  </a:lnTo>
                  <a:cubicBezTo>
                    <a:pt x="1674706" y="549611"/>
                    <a:pt x="1682633" y="560180"/>
                    <a:pt x="1693202" y="568108"/>
                  </a:cubicBezTo>
                  <a:lnTo>
                    <a:pt x="1904591" y="716080"/>
                  </a:lnTo>
                  <a:lnTo>
                    <a:pt x="1904591" y="879906"/>
                  </a:lnTo>
                  <a:lnTo>
                    <a:pt x="1849102" y="1030521"/>
                  </a:lnTo>
                  <a:lnTo>
                    <a:pt x="1901949" y="1030521"/>
                  </a:lnTo>
                  <a:lnTo>
                    <a:pt x="1901949" y="1268333"/>
                  </a:lnTo>
                  <a:lnTo>
                    <a:pt x="2007643" y="1268333"/>
                  </a:lnTo>
                  <a:lnTo>
                    <a:pt x="2007643" y="1030521"/>
                  </a:lnTo>
                  <a:lnTo>
                    <a:pt x="2060491" y="1030521"/>
                  </a:lnTo>
                  <a:lnTo>
                    <a:pt x="2060491" y="1268333"/>
                  </a:lnTo>
                  <a:lnTo>
                    <a:pt x="2166185" y="1268333"/>
                  </a:lnTo>
                  <a:lnTo>
                    <a:pt x="2166185" y="1030521"/>
                  </a:lnTo>
                  <a:lnTo>
                    <a:pt x="2219032" y="1030521"/>
                  </a:lnTo>
                  <a:lnTo>
                    <a:pt x="2168827" y="890476"/>
                  </a:lnTo>
                  <a:lnTo>
                    <a:pt x="2168827" y="808562"/>
                  </a:lnTo>
                  <a:lnTo>
                    <a:pt x="2226959" y="945965"/>
                  </a:lnTo>
                  <a:cubicBezTo>
                    <a:pt x="2234886" y="967104"/>
                    <a:pt x="2256025" y="977673"/>
                    <a:pt x="2274522" y="977673"/>
                  </a:cubicBezTo>
                  <a:cubicBezTo>
                    <a:pt x="2285091" y="977673"/>
                    <a:pt x="2295661" y="975031"/>
                    <a:pt x="2306230" y="967104"/>
                  </a:cubicBezTo>
                  <a:cubicBezTo>
                    <a:pt x="2322084" y="953892"/>
                    <a:pt x="2330011" y="924826"/>
                    <a:pt x="2319442" y="903687"/>
                  </a:cubicBezTo>
                  <a:close/>
                </a:path>
              </a:pathLst>
            </a:custGeom>
            <a:grpFill/>
            <a:ln w="26392" cap="flat">
              <a:noFill/>
              <a:prstDash val="solid"/>
              <a:miter/>
            </a:ln>
          </p:spPr>
          <p:txBody>
            <a:bodyPr rtlCol="0" anchor="ctr"/>
            <a:lstStyle/>
            <a:p>
              <a:endParaRPr lang="es-ES"/>
            </a:p>
          </p:txBody>
        </p:sp>
      </p:grpSp>
      <p:sp>
        <p:nvSpPr>
          <p:cNvPr id="39" name="TextBox 38">
            <a:extLst>
              <a:ext uri="{FF2B5EF4-FFF2-40B4-BE49-F238E27FC236}">
                <a16:creationId xmlns:a16="http://schemas.microsoft.com/office/drawing/2014/main" id="{53F0B16F-F899-4C61-F66B-F93731CAA977}"/>
              </a:ext>
            </a:extLst>
          </p:cNvPr>
          <p:cNvSpPr txBox="1"/>
          <p:nvPr/>
        </p:nvSpPr>
        <p:spPr>
          <a:xfrm>
            <a:off x="1064524" y="4518534"/>
            <a:ext cx="2132062" cy="1001807"/>
          </a:xfrm>
          <a:prstGeom prst="rect">
            <a:avLst/>
          </a:prstGeom>
          <a:noFill/>
        </p:spPr>
        <p:txBody>
          <a:bodyPr wrap="square">
            <a:spAutoFit/>
          </a:bodyPr>
          <a:lstStyle/>
          <a:p>
            <a:pPr algn="r"/>
            <a:r>
              <a:rPr lang="en-GB" sz="1050" dirty="0">
                <a:latin typeface="Calibri" panose="020F0502020204030204" pitchFamily="34" charset="0"/>
                <a:ea typeface="DengXian" panose="02010600030101010101" pitchFamily="2" charset="-122"/>
                <a:cs typeface="Times New Roman" panose="02020603050405020304" pitchFamily="18" charset="0"/>
              </a:rPr>
              <a:t>child health and nutrition, including child height and weight, and one measure of child cognitive development, the TVIP</a:t>
            </a:r>
            <a:endParaRPr lang="es-ES" sz="1050" dirty="0"/>
          </a:p>
        </p:txBody>
      </p:sp>
      <p:sp>
        <p:nvSpPr>
          <p:cNvPr id="24" name="CuadroTexto 23">
            <a:extLst>
              <a:ext uri="{FF2B5EF4-FFF2-40B4-BE49-F238E27FC236}">
                <a16:creationId xmlns:a16="http://schemas.microsoft.com/office/drawing/2014/main" id="{68E63609-E58A-89EB-5C0B-83CF6E32A4F2}"/>
              </a:ext>
            </a:extLst>
          </p:cNvPr>
          <p:cNvSpPr txBox="1"/>
          <p:nvPr/>
        </p:nvSpPr>
        <p:spPr>
          <a:xfrm>
            <a:off x="1098890" y="2078504"/>
            <a:ext cx="3230901" cy="642184"/>
          </a:xfrm>
          <a:prstGeom prst="rect">
            <a:avLst/>
          </a:prstGeom>
          <a:noFill/>
        </p:spPr>
        <p:txBody>
          <a:bodyPr wrap="square">
            <a:spAutoFit/>
          </a:bodyPr>
          <a:lstStyle/>
          <a:p>
            <a:pPr algn="r"/>
            <a:r>
              <a:rPr lang="en-GB" sz="1050" dirty="0">
                <a:latin typeface="Calibri" panose="020F0502020204030204" pitchFamily="34" charset="0"/>
                <a:ea typeface="DengXian" panose="02010600030101010101" pitchFamily="2" charset="-122"/>
                <a:cs typeface="Times New Roman" panose="02020603050405020304" pitchFamily="18" charset="0"/>
              </a:rPr>
              <a:t>comprehensive information on household socioeconomic status, including detailed expenditure modules</a:t>
            </a:r>
            <a:endParaRPr lang="es-ES" sz="1050" dirty="0"/>
          </a:p>
        </p:txBody>
      </p:sp>
      <p:sp>
        <p:nvSpPr>
          <p:cNvPr id="19" name="Forma libre: forma 18">
            <a:extLst>
              <a:ext uri="{FF2B5EF4-FFF2-40B4-BE49-F238E27FC236}">
                <a16:creationId xmlns:a16="http://schemas.microsoft.com/office/drawing/2014/main" id="{DD50BB1B-CE33-E62A-C818-B3D0C1C13035}"/>
              </a:ext>
            </a:extLst>
          </p:cNvPr>
          <p:cNvSpPr/>
          <p:nvPr/>
        </p:nvSpPr>
        <p:spPr>
          <a:xfrm>
            <a:off x="4558257" y="2056562"/>
            <a:ext cx="667757" cy="572376"/>
          </a:xfrm>
          <a:custGeom>
            <a:avLst/>
            <a:gdLst>
              <a:gd name="connsiteX0" fmla="*/ 470588 w 800081"/>
              <a:gd name="connsiteY0" fmla="*/ 504485 h 685800"/>
              <a:gd name="connsiteX1" fmla="*/ 482608 w 800081"/>
              <a:gd name="connsiteY1" fmla="*/ 512045 h 685800"/>
              <a:gd name="connsiteX2" fmla="*/ 486165 w 800081"/>
              <a:gd name="connsiteY2" fmla="*/ 537742 h 685800"/>
              <a:gd name="connsiteX3" fmla="*/ 482723 w 800081"/>
              <a:gd name="connsiteY3" fmla="*/ 564946 h 685800"/>
              <a:gd name="connsiteX4" fmla="*/ 470588 w 800081"/>
              <a:gd name="connsiteY4" fmla="*/ 573044 h 685800"/>
              <a:gd name="connsiteX5" fmla="*/ 458478 w 800081"/>
              <a:gd name="connsiteY5" fmla="*/ 565189 h 685800"/>
              <a:gd name="connsiteX6" fmla="*/ 454867 w 800081"/>
              <a:gd name="connsiteY6" fmla="*/ 538327 h 685800"/>
              <a:gd name="connsiteX7" fmla="*/ 456409 w 800081"/>
              <a:gd name="connsiteY7" fmla="*/ 518489 h 685800"/>
              <a:gd name="connsiteX8" fmla="*/ 461297 w 800081"/>
              <a:gd name="connsiteY8" fmla="*/ 507830 h 685800"/>
              <a:gd name="connsiteX9" fmla="*/ 470588 w 800081"/>
              <a:gd name="connsiteY9" fmla="*/ 504485 h 685800"/>
              <a:gd name="connsiteX10" fmla="*/ 469929 w 800081"/>
              <a:gd name="connsiteY10" fmla="*/ 480242 h 685800"/>
              <a:gd name="connsiteX11" fmla="*/ 433110 w 800081"/>
              <a:gd name="connsiteY11" fmla="*/ 495621 h 685800"/>
              <a:gd name="connsiteX12" fmla="*/ 421481 w 800081"/>
              <a:gd name="connsiteY12" fmla="*/ 540546 h 685800"/>
              <a:gd name="connsiteX13" fmla="*/ 427737 w 800081"/>
              <a:gd name="connsiteY13" fmla="*/ 571985 h 685800"/>
              <a:gd name="connsiteX14" fmla="*/ 445188 w 800081"/>
              <a:gd name="connsiteY14" fmla="*/ 591073 h 685800"/>
              <a:gd name="connsiteX15" fmla="*/ 470513 w 800081"/>
              <a:gd name="connsiteY15" fmla="*/ 597338 h 685800"/>
              <a:gd name="connsiteX16" fmla="*/ 506413 w 800081"/>
              <a:gd name="connsiteY16" fmla="*/ 582782 h 685800"/>
              <a:gd name="connsiteX17" fmla="*/ 519550 w 800081"/>
              <a:gd name="connsiteY17" fmla="*/ 539202 h 685800"/>
              <a:gd name="connsiteX18" fmla="*/ 516474 w 800081"/>
              <a:gd name="connsiteY18" fmla="*/ 513910 h 685800"/>
              <a:gd name="connsiteX19" fmla="*/ 506852 w 800081"/>
              <a:gd name="connsiteY19" fmla="*/ 495346 h 685800"/>
              <a:gd name="connsiteX20" fmla="*/ 491123 w 800081"/>
              <a:gd name="connsiteY20" fmla="*/ 484010 h 685800"/>
              <a:gd name="connsiteX21" fmla="*/ 469929 w 800081"/>
              <a:gd name="connsiteY21" fmla="*/ 480242 h 685800"/>
              <a:gd name="connsiteX22" fmla="*/ 320881 w 800081"/>
              <a:gd name="connsiteY22" fmla="*/ 398665 h 685800"/>
              <a:gd name="connsiteX23" fmla="*/ 332958 w 800081"/>
              <a:gd name="connsiteY23" fmla="*/ 406209 h 685800"/>
              <a:gd name="connsiteX24" fmla="*/ 336527 w 800081"/>
              <a:gd name="connsiteY24" fmla="*/ 432144 h 685800"/>
              <a:gd name="connsiteX25" fmla="*/ 333151 w 800081"/>
              <a:gd name="connsiteY25" fmla="*/ 459393 h 685800"/>
              <a:gd name="connsiteX26" fmla="*/ 320881 w 800081"/>
              <a:gd name="connsiteY26" fmla="*/ 467374 h 685800"/>
              <a:gd name="connsiteX27" fmla="*/ 311661 w 800081"/>
              <a:gd name="connsiteY27" fmla="*/ 464021 h 685800"/>
              <a:gd name="connsiteX28" fmla="*/ 306938 w 800081"/>
              <a:gd name="connsiteY28" fmla="*/ 453192 h 685800"/>
              <a:gd name="connsiteX29" fmla="*/ 305527 w 800081"/>
              <a:gd name="connsiteY29" fmla="*/ 432729 h 685800"/>
              <a:gd name="connsiteX30" fmla="*/ 306930 w 800081"/>
              <a:gd name="connsiteY30" fmla="*/ 412863 h 685800"/>
              <a:gd name="connsiteX31" fmla="*/ 311765 w 800081"/>
              <a:gd name="connsiteY31" fmla="*/ 402079 h 685800"/>
              <a:gd name="connsiteX32" fmla="*/ 320881 w 800081"/>
              <a:gd name="connsiteY32" fmla="*/ 398665 h 685800"/>
              <a:gd name="connsiteX33" fmla="*/ 320296 w 800081"/>
              <a:gd name="connsiteY33" fmla="*/ 374372 h 685800"/>
              <a:gd name="connsiteX34" fmla="*/ 292670 w 800081"/>
              <a:gd name="connsiteY34" fmla="*/ 381487 h 685800"/>
              <a:gd name="connsiteX35" fmla="*/ 276906 w 800081"/>
              <a:gd name="connsiteY35" fmla="*/ 401961 h 685800"/>
              <a:gd name="connsiteX36" fmla="*/ 272142 w 800081"/>
              <a:gd name="connsiteY36" fmla="*/ 434892 h 685800"/>
              <a:gd name="connsiteX37" fmla="*/ 278341 w 800081"/>
              <a:gd name="connsiteY37" fmla="*/ 466287 h 685800"/>
              <a:gd name="connsiteX38" fmla="*/ 295705 w 800081"/>
              <a:gd name="connsiteY38" fmla="*/ 485455 h 685800"/>
              <a:gd name="connsiteX39" fmla="*/ 320881 w 800081"/>
              <a:gd name="connsiteY39" fmla="*/ 491616 h 685800"/>
              <a:gd name="connsiteX40" fmla="*/ 356776 w 800081"/>
              <a:gd name="connsiteY40" fmla="*/ 477077 h 685800"/>
              <a:gd name="connsiteX41" fmla="*/ 369913 w 800081"/>
              <a:gd name="connsiteY41" fmla="*/ 433541 h 685800"/>
              <a:gd name="connsiteX42" fmla="*/ 366838 w 800081"/>
              <a:gd name="connsiteY42" fmla="*/ 408361 h 685800"/>
              <a:gd name="connsiteX43" fmla="*/ 357309 w 800081"/>
              <a:gd name="connsiteY43" fmla="*/ 389686 h 685800"/>
              <a:gd name="connsiteX44" fmla="*/ 341577 w 800081"/>
              <a:gd name="connsiteY44" fmla="*/ 378140 h 685800"/>
              <a:gd name="connsiteX45" fmla="*/ 320296 w 800081"/>
              <a:gd name="connsiteY45" fmla="*/ 374372 h 685800"/>
              <a:gd name="connsiteX46" fmla="*/ 459913 w 800081"/>
              <a:gd name="connsiteY46" fmla="*/ 372618 h 685800"/>
              <a:gd name="connsiteX47" fmla="*/ 451043 w 800081"/>
              <a:gd name="connsiteY47" fmla="*/ 376003 h 685800"/>
              <a:gd name="connsiteX48" fmla="*/ 444356 w 800081"/>
              <a:gd name="connsiteY48" fmla="*/ 385667 h 685800"/>
              <a:gd name="connsiteX49" fmla="*/ 322488 w 800081"/>
              <a:gd name="connsiteY49" fmla="*/ 582364 h 685800"/>
              <a:gd name="connsiteX50" fmla="*/ 318925 w 800081"/>
              <a:gd name="connsiteY50" fmla="*/ 591707 h 685800"/>
              <a:gd name="connsiteX51" fmla="*/ 323276 w 800081"/>
              <a:gd name="connsiteY51" fmla="*/ 600607 h 685800"/>
              <a:gd name="connsiteX52" fmla="*/ 332019 w 800081"/>
              <a:gd name="connsiteY52" fmla="*/ 603914 h 685800"/>
              <a:gd name="connsiteX53" fmla="*/ 345570 w 800081"/>
              <a:gd name="connsiteY53" fmla="*/ 593870 h 685800"/>
              <a:gd name="connsiteX54" fmla="*/ 466946 w 800081"/>
              <a:gd name="connsiteY54" fmla="*/ 398288 h 685800"/>
              <a:gd name="connsiteX55" fmla="*/ 472840 w 800081"/>
              <a:gd name="connsiteY55" fmla="*/ 384980 h 685800"/>
              <a:gd name="connsiteX56" fmla="*/ 469203 w 800081"/>
              <a:gd name="connsiteY56" fmla="*/ 376066 h 685800"/>
              <a:gd name="connsiteX57" fmla="*/ 459913 w 800081"/>
              <a:gd name="connsiteY57" fmla="*/ 372618 h 685800"/>
              <a:gd name="connsiteX58" fmla="*/ 400031 w 800081"/>
              <a:gd name="connsiteY58" fmla="*/ 131121 h 685800"/>
              <a:gd name="connsiteX59" fmla="*/ 685781 w 800081"/>
              <a:gd name="connsiteY59" fmla="*/ 402564 h 685800"/>
              <a:gd name="connsiteX60" fmla="*/ 685781 w 800081"/>
              <a:gd name="connsiteY60" fmla="*/ 685800 h 685800"/>
              <a:gd name="connsiteX61" fmla="*/ 114281 w 800081"/>
              <a:gd name="connsiteY61" fmla="*/ 685800 h 685800"/>
              <a:gd name="connsiteX62" fmla="*/ 114281 w 800081"/>
              <a:gd name="connsiteY62" fmla="*/ 402583 h 685800"/>
              <a:gd name="connsiteX63" fmla="*/ 400031 w 800081"/>
              <a:gd name="connsiteY63" fmla="*/ 0 h 685800"/>
              <a:gd name="connsiteX64" fmla="*/ 400050 w 800081"/>
              <a:gd name="connsiteY64" fmla="*/ 0 h 685800"/>
              <a:gd name="connsiteX65" fmla="*/ 800081 w 800081"/>
              <a:gd name="connsiteY65" fmla="*/ 380552 h 685800"/>
              <a:gd name="connsiteX66" fmla="*/ 756837 w 800081"/>
              <a:gd name="connsiteY66" fmla="*/ 417509 h 685800"/>
              <a:gd name="connsiteX67" fmla="*/ 400050 w 800081"/>
              <a:gd name="connsiteY67" fmla="*/ 78581 h 685800"/>
              <a:gd name="connsiteX68" fmla="*/ 400031 w 800081"/>
              <a:gd name="connsiteY68" fmla="*/ 78581 h 685800"/>
              <a:gd name="connsiteX69" fmla="*/ 43244 w 800081"/>
              <a:gd name="connsiteY69" fmla="*/ 417509 h 685800"/>
              <a:gd name="connsiteX70" fmla="*/ 0 w 800081"/>
              <a:gd name="connsiteY70" fmla="*/ 380552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800081" h="685800">
                <a:moveTo>
                  <a:pt x="470588" y="504485"/>
                </a:moveTo>
                <a:cubicBezTo>
                  <a:pt x="476230" y="504485"/>
                  <a:pt x="480237" y="507005"/>
                  <a:pt x="482608" y="512045"/>
                </a:cubicBezTo>
                <a:cubicBezTo>
                  <a:pt x="484979" y="517084"/>
                  <a:pt x="486165" y="525650"/>
                  <a:pt x="486165" y="537742"/>
                </a:cubicBezTo>
                <a:cubicBezTo>
                  <a:pt x="486165" y="550479"/>
                  <a:pt x="485018" y="559547"/>
                  <a:pt x="482723" y="564946"/>
                </a:cubicBezTo>
                <a:cubicBezTo>
                  <a:pt x="480429" y="570345"/>
                  <a:pt x="476384" y="573044"/>
                  <a:pt x="470588" y="573044"/>
                </a:cubicBezTo>
                <a:cubicBezTo>
                  <a:pt x="464923" y="573044"/>
                  <a:pt x="460886" y="570426"/>
                  <a:pt x="458478" y="565189"/>
                </a:cubicBezTo>
                <a:cubicBezTo>
                  <a:pt x="456070" y="559952"/>
                  <a:pt x="454867" y="550998"/>
                  <a:pt x="454867" y="538327"/>
                </a:cubicBezTo>
                <a:cubicBezTo>
                  <a:pt x="454867" y="529978"/>
                  <a:pt x="455381" y="523365"/>
                  <a:pt x="456409" y="518489"/>
                </a:cubicBezTo>
                <a:cubicBezTo>
                  <a:pt x="457438" y="513613"/>
                  <a:pt x="459067" y="510061"/>
                  <a:pt x="461297" y="507830"/>
                </a:cubicBezTo>
                <a:cubicBezTo>
                  <a:pt x="463527" y="505600"/>
                  <a:pt x="466625" y="504485"/>
                  <a:pt x="470588" y="504485"/>
                </a:cubicBezTo>
                <a:close/>
                <a:moveTo>
                  <a:pt x="469929" y="480242"/>
                </a:moveTo>
                <a:cubicBezTo>
                  <a:pt x="453135" y="480242"/>
                  <a:pt x="440863" y="485369"/>
                  <a:pt x="433110" y="495621"/>
                </a:cubicBezTo>
                <a:cubicBezTo>
                  <a:pt x="425358" y="505872"/>
                  <a:pt x="421481" y="520848"/>
                  <a:pt x="421481" y="540546"/>
                </a:cubicBezTo>
                <a:cubicBezTo>
                  <a:pt x="421481" y="552957"/>
                  <a:pt x="423566" y="563436"/>
                  <a:pt x="427737" y="571985"/>
                </a:cubicBezTo>
                <a:cubicBezTo>
                  <a:pt x="431906" y="580533"/>
                  <a:pt x="437724" y="586896"/>
                  <a:pt x="445188" y="591073"/>
                </a:cubicBezTo>
                <a:cubicBezTo>
                  <a:pt x="452653" y="595250"/>
                  <a:pt x="461094" y="597338"/>
                  <a:pt x="470513" y="597338"/>
                </a:cubicBezTo>
                <a:cubicBezTo>
                  <a:pt x="485687" y="597338"/>
                  <a:pt x="497654" y="592486"/>
                  <a:pt x="506413" y="582782"/>
                </a:cubicBezTo>
                <a:cubicBezTo>
                  <a:pt x="515171" y="573078"/>
                  <a:pt x="519550" y="558551"/>
                  <a:pt x="519550" y="539202"/>
                </a:cubicBezTo>
                <a:cubicBezTo>
                  <a:pt x="519550" y="529671"/>
                  <a:pt x="518525" y="521241"/>
                  <a:pt x="516474" y="513910"/>
                </a:cubicBezTo>
                <a:cubicBezTo>
                  <a:pt x="514423" y="506579"/>
                  <a:pt x="511216" y="500391"/>
                  <a:pt x="506852" y="495346"/>
                </a:cubicBezTo>
                <a:cubicBezTo>
                  <a:pt x="502489" y="490301"/>
                  <a:pt x="497246" y="486523"/>
                  <a:pt x="491123" y="484010"/>
                </a:cubicBezTo>
                <a:cubicBezTo>
                  <a:pt x="485000" y="481499"/>
                  <a:pt x="477935" y="480242"/>
                  <a:pt x="469929" y="480242"/>
                </a:cubicBezTo>
                <a:close/>
                <a:moveTo>
                  <a:pt x="320881" y="398665"/>
                </a:moveTo>
                <a:cubicBezTo>
                  <a:pt x="326552" y="398665"/>
                  <a:pt x="330577" y="401180"/>
                  <a:pt x="332958" y="406209"/>
                </a:cubicBezTo>
                <a:cubicBezTo>
                  <a:pt x="335337" y="411237"/>
                  <a:pt x="336527" y="419882"/>
                  <a:pt x="336527" y="432144"/>
                </a:cubicBezTo>
                <a:cubicBezTo>
                  <a:pt x="336527" y="444990"/>
                  <a:pt x="335402" y="454073"/>
                  <a:pt x="333151" y="459393"/>
                </a:cubicBezTo>
                <a:cubicBezTo>
                  <a:pt x="330900" y="464714"/>
                  <a:pt x="326809" y="467374"/>
                  <a:pt x="320881" y="467374"/>
                </a:cubicBezTo>
                <a:cubicBezTo>
                  <a:pt x="316942" y="467374"/>
                  <a:pt x="313869" y="466256"/>
                  <a:pt x="311661" y="464021"/>
                </a:cubicBezTo>
                <a:cubicBezTo>
                  <a:pt x="309453" y="461787"/>
                  <a:pt x="307879" y="458177"/>
                  <a:pt x="306938" y="453192"/>
                </a:cubicBezTo>
                <a:cubicBezTo>
                  <a:pt x="305997" y="448206"/>
                  <a:pt x="305527" y="441386"/>
                  <a:pt x="305527" y="432729"/>
                </a:cubicBezTo>
                <a:cubicBezTo>
                  <a:pt x="305527" y="424399"/>
                  <a:pt x="305994" y="417777"/>
                  <a:pt x="306930" y="412863"/>
                </a:cubicBezTo>
                <a:cubicBezTo>
                  <a:pt x="307866" y="407948"/>
                  <a:pt x="309477" y="404354"/>
                  <a:pt x="311765" y="402079"/>
                </a:cubicBezTo>
                <a:cubicBezTo>
                  <a:pt x="314052" y="399803"/>
                  <a:pt x="317091" y="398665"/>
                  <a:pt x="320881" y="398665"/>
                </a:cubicBezTo>
                <a:close/>
                <a:moveTo>
                  <a:pt x="320296" y="374372"/>
                </a:moveTo>
                <a:cubicBezTo>
                  <a:pt x="309211" y="374372"/>
                  <a:pt x="300003" y="376743"/>
                  <a:pt x="292670" y="381487"/>
                </a:cubicBezTo>
                <a:cubicBezTo>
                  <a:pt x="285337" y="386229"/>
                  <a:pt x="280083" y="393054"/>
                  <a:pt x="276906" y="401961"/>
                </a:cubicBezTo>
                <a:cubicBezTo>
                  <a:pt x="273730" y="410867"/>
                  <a:pt x="272142" y="421845"/>
                  <a:pt x="272142" y="434892"/>
                </a:cubicBezTo>
                <a:cubicBezTo>
                  <a:pt x="272142" y="447151"/>
                  <a:pt x="274208" y="457616"/>
                  <a:pt x="278341" y="466287"/>
                </a:cubicBezTo>
                <a:cubicBezTo>
                  <a:pt x="282473" y="474959"/>
                  <a:pt x="288262" y="481348"/>
                  <a:pt x="295705" y="485455"/>
                </a:cubicBezTo>
                <a:cubicBezTo>
                  <a:pt x="303149" y="489562"/>
                  <a:pt x="311541" y="491616"/>
                  <a:pt x="320881" y="491616"/>
                </a:cubicBezTo>
                <a:cubicBezTo>
                  <a:pt x="336053" y="491616"/>
                  <a:pt x="348018" y="486770"/>
                  <a:pt x="356776" y="477077"/>
                </a:cubicBezTo>
                <a:cubicBezTo>
                  <a:pt x="365534" y="467384"/>
                  <a:pt x="369913" y="452871"/>
                  <a:pt x="369913" y="433541"/>
                </a:cubicBezTo>
                <a:cubicBezTo>
                  <a:pt x="369913" y="424020"/>
                  <a:pt x="368888" y="415627"/>
                  <a:pt x="366838" y="408361"/>
                </a:cubicBezTo>
                <a:cubicBezTo>
                  <a:pt x="364787" y="401096"/>
                  <a:pt x="361612" y="394871"/>
                  <a:pt x="357309" y="389686"/>
                </a:cubicBezTo>
                <a:cubicBezTo>
                  <a:pt x="353008" y="384500"/>
                  <a:pt x="347764" y="380652"/>
                  <a:pt x="341577" y="378140"/>
                </a:cubicBezTo>
                <a:cubicBezTo>
                  <a:pt x="335392" y="375628"/>
                  <a:pt x="328298" y="374372"/>
                  <a:pt x="320296" y="374372"/>
                </a:cubicBezTo>
                <a:close/>
                <a:moveTo>
                  <a:pt x="459913" y="372618"/>
                </a:moveTo>
                <a:cubicBezTo>
                  <a:pt x="456007" y="372618"/>
                  <a:pt x="453050" y="373746"/>
                  <a:pt x="451043" y="376003"/>
                </a:cubicBezTo>
                <a:cubicBezTo>
                  <a:pt x="449035" y="378260"/>
                  <a:pt x="446807" y="381481"/>
                  <a:pt x="444356" y="385667"/>
                </a:cubicBezTo>
                <a:lnTo>
                  <a:pt x="322488" y="582364"/>
                </a:lnTo>
                <a:cubicBezTo>
                  <a:pt x="320112" y="585922"/>
                  <a:pt x="318925" y="589037"/>
                  <a:pt x="318925" y="591707"/>
                </a:cubicBezTo>
                <a:cubicBezTo>
                  <a:pt x="318925" y="595435"/>
                  <a:pt x="320375" y="598401"/>
                  <a:pt x="323276" y="600607"/>
                </a:cubicBezTo>
                <a:cubicBezTo>
                  <a:pt x="326177" y="602812"/>
                  <a:pt x="329091" y="603914"/>
                  <a:pt x="332019" y="603914"/>
                </a:cubicBezTo>
                <a:cubicBezTo>
                  <a:pt x="337161" y="603914"/>
                  <a:pt x="341678" y="600566"/>
                  <a:pt x="345570" y="593870"/>
                </a:cubicBezTo>
                <a:lnTo>
                  <a:pt x="466946" y="398288"/>
                </a:lnTo>
                <a:cubicBezTo>
                  <a:pt x="470875" y="392002"/>
                  <a:pt x="472840" y="387566"/>
                  <a:pt x="472840" y="384980"/>
                </a:cubicBezTo>
                <a:cubicBezTo>
                  <a:pt x="472840" y="381335"/>
                  <a:pt x="471627" y="378365"/>
                  <a:pt x="469203" y="376066"/>
                </a:cubicBezTo>
                <a:cubicBezTo>
                  <a:pt x="466780" y="373767"/>
                  <a:pt x="463682" y="372618"/>
                  <a:pt x="459913" y="372618"/>
                </a:cubicBezTo>
                <a:close/>
                <a:moveTo>
                  <a:pt x="400031" y="131121"/>
                </a:moveTo>
                <a:lnTo>
                  <a:pt x="685781" y="402564"/>
                </a:lnTo>
                <a:lnTo>
                  <a:pt x="685781" y="685800"/>
                </a:lnTo>
                <a:lnTo>
                  <a:pt x="114281" y="685800"/>
                </a:lnTo>
                <a:lnTo>
                  <a:pt x="114281" y="402583"/>
                </a:lnTo>
                <a:close/>
                <a:moveTo>
                  <a:pt x="400031" y="0"/>
                </a:moveTo>
                <a:lnTo>
                  <a:pt x="400050" y="0"/>
                </a:lnTo>
                <a:lnTo>
                  <a:pt x="800081" y="380552"/>
                </a:lnTo>
                <a:lnTo>
                  <a:pt x="756837" y="417509"/>
                </a:lnTo>
                <a:lnTo>
                  <a:pt x="400050" y="78581"/>
                </a:lnTo>
                <a:lnTo>
                  <a:pt x="400031" y="78581"/>
                </a:lnTo>
                <a:lnTo>
                  <a:pt x="43244" y="417509"/>
                </a:lnTo>
                <a:lnTo>
                  <a:pt x="0" y="380552"/>
                </a:lnTo>
                <a:close/>
              </a:path>
            </a:pathLst>
          </a:custGeom>
          <a:solidFill>
            <a:srgbClr val="32A505"/>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s-ES" sz="1350"/>
          </a:p>
        </p:txBody>
      </p:sp>
      <p:sp>
        <p:nvSpPr>
          <p:cNvPr id="28" name="Elipse 27">
            <a:extLst>
              <a:ext uri="{FF2B5EF4-FFF2-40B4-BE49-F238E27FC236}">
                <a16:creationId xmlns:a16="http://schemas.microsoft.com/office/drawing/2014/main" id="{AE842C5F-0F67-E375-900A-569E5879BACA}"/>
              </a:ext>
            </a:extLst>
          </p:cNvPr>
          <p:cNvSpPr/>
          <p:nvPr/>
        </p:nvSpPr>
        <p:spPr>
          <a:xfrm>
            <a:off x="4434935" y="1920719"/>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12" name="Gráfico 11" descr="Médico con relleno sólido">
            <a:extLst>
              <a:ext uri="{FF2B5EF4-FFF2-40B4-BE49-F238E27FC236}">
                <a16:creationId xmlns:a16="http://schemas.microsoft.com/office/drawing/2014/main" id="{B9D646C9-50DD-A17D-19F1-475B4877EA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0010" y="4419015"/>
            <a:ext cx="763168" cy="763168"/>
          </a:xfrm>
          <a:prstGeom prst="rect">
            <a:avLst/>
          </a:prstGeom>
        </p:spPr>
      </p:pic>
      <p:sp>
        <p:nvSpPr>
          <p:cNvPr id="29" name="Elipse 28">
            <a:extLst>
              <a:ext uri="{FF2B5EF4-FFF2-40B4-BE49-F238E27FC236}">
                <a16:creationId xmlns:a16="http://schemas.microsoft.com/office/drawing/2014/main" id="{80D35E9F-5CAF-74F4-B577-FFF337F93266}"/>
              </a:ext>
            </a:extLst>
          </p:cNvPr>
          <p:cNvSpPr/>
          <p:nvPr/>
        </p:nvSpPr>
        <p:spPr>
          <a:xfrm>
            <a:off x="3234394" y="4343399"/>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nvGrpSpPr>
          <p:cNvPr id="52" name="Grupo 51">
            <a:extLst>
              <a:ext uri="{FF2B5EF4-FFF2-40B4-BE49-F238E27FC236}">
                <a16:creationId xmlns:a16="http://schemas.microsoft.com/office/drawing/2014/main" id="{BDB01EC2-189A-A0E3-DC95-45042DCD3089}"/>
              </a:ext>
            </a:extLst>
          </p:cNvPr>
          <p:cNvGrpSpPr/>
          <p:nvPr/>
        </p:nvGrpSpPr>
        <p:grpSpPr>
          <a:xfrm>
            <a:off x="7668240" y="1925743"/>
            <a:ext cx="914400" cy="914400"/>
            <a:chOff x="7587049" y="1662014"/>
            <a:chExt cx="914400" cy="914400"/>
          </a:xfrm>
        </p:grpSpPr>
        <p:pic>
          <p:nvPicPr>
            <p:cNvPr id="22" name="Gráfico 21" descr="Hombre y mujer con relleno sólido">
              <a:extLst>
                <a:ext uri="{FF2B5EF4-FFF2-40B4-BE49-F238E27FC236}">
                  <a16:creationId xmlns:a16="http://schemas.microsoft.com/office/drawing/2014/main" id="{346C1EB0-6569-96FF-E48B-4FC22AE1C9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9537" y="1734502"/>
              <a:ext cx="769425" cy="769425"/>
            </a:xfrm>
            <a:prstGeom prst="rect">
              <a:avLst/>
            </a:prstGeom>
          </p:spPr>
        </p:pic>
        <p:sp>
          <p:nvSpPr>
            <p:cNvPr id="30" name="Elipse 29">
              <a:extLst>
                <a:ext uri="{FF2B5EF4-FFF2-40B4-BE49-F238E27FC236}">
                  <a16:creationId xmlns:a16="http://schemas.microsoft.com/office/drawing/2014/main" id="{79D81034-F0C9-3040-FE75-41C4C3B7CCAA}"/>
                </a:ext>
              </a:extLst>
            </p:cNvPr>
            <p:cNvSpPr/>
            <p:nvPr/>
          </p:nvSpPr>
          <p:spPr>
            <a:xfrm>
              <a:off x="7587049" y="1662014"/>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grpSp>
        <p:nvGrpSpPr>
          <p:cNvPr id="53" name="Grupo 52">
            <a:extLst>
              <a:ext uri="{FF2B5EF4-FFF2-40B4-BE49-F238E27FC236}">
                <a16:creationId xmlns:a16="http://schemas.microsoft.com/office/drawing/2014/main" id="{ECC94CCE-4315-7571-03F5-A2AE38B17C03}"/>
              </a:ext>
            </a:extLst>
          </p:cNvPr>
          <p:cNvGrpSpPr/>
          <p:nvPr/>
        </p:nvGrpSpPr>
        <p:grpSpPr>
          <a:xfrm>
            <a:off x="8872196" y="4342036"/>
            <a:ext cx="914400" cy="914400"/>
            <a:chOff x="8637795" y="3405244"/>
            <a:chExt cx="914400" cy="914400"/>
          </a:xfrm>
        </p:grpSpPr>
        <p:pic>
          <p:nvPicPr>
            <p:cNvPr id="6" name="Graphic 5" descr="Mental Health with solid fill">
              <a:extLst>
                <a:ext uri="{FF2B5EF4-FFF2-40B4-BE49-F238E27FC236}">
                  <a16:creationId xmlns:a16="http://schemas.microsoft.com/office/drawing/2014/main" id="{A97D84AA-79F4-A54B-AA95-3018387AAC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3411" y="3480860"/>
              <a:ext cx="763168" cy="763168"/>
            </a:xfrm>
            <a:prstGeom prst="rect">
              <a:avLst/>
            </a:prstGeom>
          </p:spPr>
        </p:pic>
        <p:sp>
          <p:nvSpPr>
            <p:cNvPr id="31" name="Elipse 30">
              <a:extLst>
                <a:ext uri="{FF2B5EF4-FFF2-40B4-BE49-F238E27FC236}">
                  <a16:creationId xmlns:a16="http://schemas.microsoft.com/office/drawing/2014/main" id="{C11B1B37-9384-6F7E-FE34-71315BEA7A6F}"/>
                </a:ext>
              </a:extLst>
            </p:cNvPr>
            <p:cNvSpPr/>
            <p:nvPr/>
          </p:nvSpPr>
          <p:spPr>
            <a:xfrm>
              <a:off x="8637795" y="3405244"/>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dirty="0"/>
            </a:p>
          </p:txBody>
        </p:sp>
      </p:grpSp>
      <p:grpSp>
        <p:nvGrpSpPr>
          <p:cNvPr id="55" name="Grupo 54">
            <a:extLst>
              <a:ext uri="{FF2B5EF4-FFF2-40B4-BE49-F238E27FC236}">
                <a16:creationId xmlns:a16="http://schemas.microsoft.com/office/drawing/2014/main" id="{19EF483A-3FBC-AD8B-D41C-39F9CC56C8F5}"/>
              </a:ext>
            </a:extLst>
          </p:cNvPr>
          <p:cNvGrpSpPr/>
          <p:nvPr/>
        </p:nvGrpSpPr>
        <p:grpSpPr>
          <a:xfrm>
            <a:off x="4446658" y="6726645"/>
            <a:ext cx="914400" cy="914400"/>
            <a:chOff x="4416878" y="6483557"/>
            <a:chExt cx="914400" cy="914400"/>
          </a:xfrm>
        </p:grpSpPr>
        <p:pic>
          <p:nvPicPr>
            <p:cNvPr id="2050" name="Picture 2" descr="rod of Asclepius Icon - Download rod of Asclepius Icon 362032 | Noun Project">
              <a:extLst>
                <a:ext uri="{FF2B5EF4-FFF2-40B4-BE49-F238E27FC236}">
                  <a16:creationId xmlns:a16="http://schemas.microsoft.com/office/drawing/2014/main" id="{3900EB50-1667-D8C3-355E-8954C23AC4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4936" y="6501615"/>
              <a:ext cx="878285" cy="878285"/>
            </a:xfrm>
            <a:prstGeom prst="rect">
              <a:avLst/>
            </a:prstGeom>
            <a:noFill/>
            <a:ln>
              <a:solidFill>
                <a:srgbClr val="2C8AE0"/>
              </a:solidFill>
            </a:ln>
            <a:extLst>
              <a:ext uri="{909E8E84-426E-40DD-AFC4-6F175D3DCCD1}">
                <a14:hiddenFill xmlns:a14="http://schemas.microsoft.com/office/drawing/2010/main">
                  <a:solidFill>
                    <a:srgbClr val="FFFFFF"/>
                  </a:solidFill>
                </a14:hiddenFill>
              </a:ext>
            </a:extLst>
          </p:spPr>
        </p:pic>
        <p:sp>
          <p:nvSpPr>
            <p:cNvPr id="32" name="Elipse 31">
              <a:extLst>
                <a:ext uri="{FF2B5EF4-FFF2-40B4-BE49-F238E27FC236}">
                  <a16:creationId xmlns:a16="http://schemas.microsoft.com/office/drawing/2014/main" id="{8F8677E8-6C80-7ABD-882A-FC538623BD3E}"/>
                </a:ext>
              </a:extLst>
            </p:cNvPr>
            <p:cNvSpPr/>
            <p:nvPr/>
          </p:nvSpPr>
          <p:spPr>
            <a:xfrm>
              <a:off x="4416878" y="6483557"/>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grpSp>
        <p:nvGrpSpPr>
          <p:cNvPr id="54" name="Grupo 53">
            <a:extLst>
              <a:ext uri="{FF2B5EF4-FFF2-40B4-BE49-F238E27FC236}">
                <a16:creationId xmlns:a16="http://schemas.microsoft.com/office/drawing/2014/main" id="{F80A2F52-5735-314E-6948-6EBFED81643E}"/>
              </a:ext>
            </a:extLst>
          </p:cNvPr>
          <p:cNvGrpSpPr/>
          <p:nvPr/>
        </p:nvGrpSpPr>
        <p:grpSpPr>
          <a:xfrm>
            <a:off x="7674460" y="6721782"/>
            <a:ext cx="914400" cy="914400"/>
            <a:chOff x="8104979" y="5962078"/>
            <a:chExt cx="914400" cy="914400"/>
          </a:xfrm>
        </p:grpSpPr>
        <p:sp>
          <p:nvSpPr>
            <p:cNvPr id="34" name="Elipse 33">
              <a:extLst>
                <a:ext uri="{FF2B5EF4-FFF2-40B4-BE49-F238E27FC236}">
                  <a16:creationId xmlns:a16="http://schemas.microsoft.com/office/drawing/2014/main" id="{CAAE1F63-21C6-A6A6-8CA7-2016B8BD48E1}"/>
                </a:ext>
              </a:extLst>
            </p:cNvPr>
            <p:cNvSpPr/>
            <p:nvPr/>
          </p:nvSpPr>
          <p:spPr>
            <a:xfrm>
              <a:off x="8104979" y="5962078"/>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25" name="Gráfico 24" descr="Niño con un globo con relleno sólido">
              <a:extLst>
                <a:ext uri="{FF2B5EF4-FFF2-40B4-BE49-F238E27FC236}">
                  <a16:creationId xmlns:a16="http://schemas.microsoft.com/office/drawing/2014/main" id="{297F3472-AFD7-0B72-70AC-3117A7E15F0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94011" y="6051110"/>
              <a:ext cx="736336" cy="736336"/>
            </a:xfrm>
            <a:prstGeom prst="rect">
              <a:avLst/>
            </a:prstGeom>
          </p:spPr>
        </p:pic>
      </p:grpSp>
      <p:sp>
        <p:nvSpPr>
          <p:cNvPr id="38" name="TextBox 38">
            <a:extLst>
              <a:ext uri="{FF2B5EF4-FFF2-40B4-BE49-F238E27FC236}">
                <a16:creationId xmlns:a16="http://schemas.microsoft.com/office/drawing/2014/main" id="{051CE3BC-4AF4-1A19-DD09-5C63512BF087}"/>
              </a:ext>
            </a:extLst>
          </p:cNvPr>
          <p:cNvSpPr txBox="1"/>
          <p:nvPr/>
        </p:nvSpPr>
        <p:spPr>
          <a:xfrm>
            <a:off x="8637795" y="1495013"/>
            <a:ext cx="2132062" cy="1061829"/>
          </a:xfrm>
          <a:prstGeom prst="rect">
            <a:avLst/>
          </a:prstGeom>
          <a:noFill/>
        </p:spPr>
        <p:txBody>
          <a:bodyPr wrap="square">
            <a:spAutoFit/>
          </a:bodyPr>
          <a:lstStyle/>
          <a:p>
            <a:r>
              <a:rPr lang="en-GB" sz="1050" dirty="0">
                <a:latin typeface="Calibri" panose="020F0502020204030204" pitchFamily="34" charset="0"/>
                <a:ea typeface="DengXian" panose="02010600030101010101" pitchFamily="2" charset="-122"/>
                <a:cs typeface="Times New Roman" panose="02020603050405020304" pitchFamily="18" charset="0"/>
              </a:rPr>
              <a:t>and caregivers' mental health.</a:t>
            </a:r>
          </a:p>
          <a:p>
            <a:endParaRPr lang="en-GB" sz="1050" dirty="0">
              <a:latin typeface="Calibri" panose="020F0502020204030204" pitchFamily="34" charset="0"/>
              <a:ea typeface="DengXian" panose="02010600030101010101" pitchFamily="2" charset="-122"/>
              <a:cs typeface="Times New Roman" panose="02020603050405020304" pitchFamily="18" charset="0"/>
            </a:endParaRPr>
          </a:p>
          <a:p>
            <a:r>
              <a:rPr lang="en-GB" sz="1050" dirty="0">
                <a:latin typeface="Calibri" panose="020F0502020204030204" pitchFamily="34" charset="0"/>
                <a:ea typeface="DengXian" panose="02010600030101010101" pitchFamily="2" charset="-122"/>
                <a:cs typeface="Times New Roman" panose="02020603050405020304" pitchFamily="18" charset="0"/>
              </a:rPr>
              <a:t>Finally, caregivers' observed parenting behaviour was registered through a shortened version of the HOME score</a:t>
            </a:r>
            <a:endParaRPr lang="es-ES" sz="1050" dirty="0"/>
          </a:p>
        </p:txBody>
      </p:sp>
      <p:sp>
        <p:nvSpPr>
          <p:cNvPr id="40" name="TextBox 38">
            <a:extLst>
              <a:ext uri="{FF2B5EF4-FFF2-40B4-BE49-F238E27FC236}">
                <a16:creationId xmlns:a16="http://schemas.microsoft.com/office/drawing/2014/main" id="{C051987E-84D2-646D-FD0F-86EA3E0A71E8}"/>
              </a:ext>
            </a:extLst>
          </p:cNvPr>
          <p:cNvSpPr txBox="1"/>
          <p:nvPr/>
        </p:nvSpPr>
        <p:spPr>
          <a:xfrm>
            <a:off x="9998995" y="4336106"/>
            <a:ext cx="2132062" cy="948978"/>
          </a:xfrm>
          <a:prstGeom prst="rect">
            <a:avLst/>
          </a:prstGeom>
          <a:noFill/>
        </p:spPr>
        <p:txBody>
          <a:bodyPr wrap="square">
            <a:spAutoFit/>
          </a:bodyPr>
          <a:lstStyle/>
          <a:p>
            <a:pPr>
              <a:lnSpc>
                <a:spcPct val="107000"/>
              </a:lnSpc>
              <a:spcAft>
                <a:spcPts val="600"/>
              </a:spcAft>
            </a:pPr>
            <a:r>
              <a:rPr lang="en-GB" sz="1050" dirty="0">
                <a:latin typeface="Calibri" panose="020F0502020204030204" pitchFamily="34" charset="0"/>
                <a:ea typeface="DengXian" panose="02010600030101010101" pitchFamily="2" charset="-122"/>
                <a:cs typeface="Times New Roman" panose="02020603050405020304" pitchFamily="18" charset="0"/>
              </a:rPr>
              <a:t>Social-personal, language, fine motor, and gross motor skills for all children using the four sub-scales of the Denver Developmental Screening Test </a:t>
            </a:r>
          </a:p>
        </p:txBody>
      </p:sp>
      <p:sp>
        <p:nvSpPr>
          <p:cNvPr id="42" name="TextBox 38">
            <a:extLst>
              <a:ext uri="{FF2B5EF4-FFF2-40B4-BE49-F238E27FC236}">
                <a16:creationId xmlns:a16="http://schemas.microsoft.com/office/drawing/2014/main" id="{09190D69-ECD1-E997-1EA2-D1CC6430C572}"/>
              </a:ext>
            </a:extLst>
          </p:cNvPr>
          <p:cNvSpPr txBox="1"/>
          <p:nvPr/>
        </p:nvSpPr>
        <p:spPr>
          <a:xfrm>
            <a:off x="8699164" y="6768674"/>
            <a:ext cx="3891421" cy="1102866"/>
          </a:xfrm>
          <a:prstGeom prst="rect">
            <a:avLst/>
          </a:prstGeom>
          <a:noFill/>
        </p:spPr>
        <p:txBody>
          <a:bodyPr wrap="square">
            <a:spAutoFit/>
          </a:bodyPr>
          <a:lstStyle/>
          <a:p>
            <a:pPr>
              <a:lnSpc>
                <a:spcPct val="107000"/>
              </a:lnSpc>
              <a:spcAft>
                <a:spcPts val="600"/>
              </a:spcAft>
            </a:pPr>
            <a:r>
              <a:rPr lang="en-GB" sz="1050" dirty="0">
                <a:latin typeface="Calibri" panose="020F0502020204030204" pitchFamily="34" charset="0"/>
                <a:ea typeface="DengXian" panose="02010600030101010101" pitchFamily="2" charset="-122"/>
                <a:cs typeface="Times New Roman" panose="02020603050405020304" pitchFamily="18" charset="0"/>
              </a:rPr>
              <a:t>For children age 36 months and older, we applied five additional tests. The first of these is the TVIP. We also use a short-term memory test from the McCarthy test battery</a:t>
            </a:r>
          </a:p>
          <a:p>
            <a:pPr>
              <a:lnSpc>
                <a:spcPct val="107000"/>
              </a:lnSpc>
              <a:spcAft>
                <a:spcPts val="600"/>
              </a:spcAft>
            </a:pPr>
            <a:r>
              <a:rPr lang="en-GB" sz="1050" dirty="0">
                <a:latin typeface="Calibri" panose="020F0502020204030204" pitchFamily="34" charset="0"/>
                <a:ea typeface="DengXian" panose="02010600030101010101" pitchFamily="2" charset="-122"/>
                <a:cs typeface="Times New Roman" panose="02020603050405020304" pitchFamily="18" charset="0"/>
              </a:rPr>
              <a:t>test of leg motor development from the McCarthy test battery </a:t>
            </a:r>
          </a:p>
          <a:p>
            <a:pPr>
              <a:lnSpc>
                <a:spcPct val="107000"/>
              </a:lnSpc>
              <a:spcAft>
                <a:spcPts val="600"/>
              </a:spcAft>
            </a:pPr>
            <a:r>
              <a:rPr lang="en-GB" sz="1050" dirty="0">
                <a:latin typeface="Calibri" panose="020F0502020204030204" pitchFamily="34" charset="0"/>
                <a:ea typeface="DengXian" panose="02010600030101010101" pitchFamily="2" charset="-122"/>
                <a:cs typeface="Times New Roman" panose="02020603050405020304" pitchFamily="18" charset="0"/>
              </a:rPr>
              <a:t>The final test we use is the </a:t>
            </a:r>
            <a:r>
              <a:rPr lang="en-GB" sz="1050" dirty="0" err="1">
                <a:latin typeface="Calibri" panose="020F0502020204030204" pitchFamily="34" charset="0"/>
                <a:ea typeface="DengXian" panose="02010600030101010101" pitchFamily="2" charset="-122"/>
                <a:cs typeface="Times New Roman" panose="02020603050405020304" pitchFamily="18" charset="0"/>
              </a:rPr>
              <a:t>Behavior</a:t>
            </a:r>
            <a:r>
              <a:rPr lang="en-GB" sz="1050" dirty="0">
                <a:latin typeface="Calibri" panose="020F0502020204030204" pitchFamily="34" charset="0"/>
                <a:ea typeface="DengXian" panose="02010600030101010101" pitchFamily="2" charset="-122"/>
                <a:cs typeface="Times New Roman" panose="02020603050405020304" pitchFamily="18" charset="0"/>
              </a:rPr>
              <a:t> Problem Index (BPI), </a:t>
            </a:r>
          </a:p>
        </p:txBody>
      </p:sp>
      <p:sp>
        <p:nvSpPr>
          <p:cNvPr id="43" name="TextBox 38">
            <a:extLst>
              <a:ext uri="{FF2B5EF4-FFF2-40B4-BE49-F238E27FC236}">
                <a16:creationId xmlns:a16="http://schemas.microsoft.com/office/drawing/2014/main" id="{D53CEE71-ABB3-2923-B65E-E75C53E86B9D}"/>
              </a:ext>
            </a:extLst>
          </p:cNvPr>
          <p:cNvSpPr txBox="1"/>
          <p:nvPr/>
        </p:nvSpPr>
        <p:spPr>
          <a:xfrm>
            <a:off x="2258357" y="7005728"/>
            <a:ext cx="2132062" cy="577081"/>
          </a:xfrm>
          <a:prstGeom prst="rect">
            <a:avLst/>
          </a:prstGeom>
          <a:noFill/>
        </p:spPr>
        <p:txBody>
          <a:bodyPr wrap="square">
            <a:spAutoFit/>
          </a:bodyPr>
          <a:lstStyle/>
          <a:p>
            <a:pPr algn="r"/>
            <a:r>
              <a:rPr lang="en-GB" sz="1050" dirty="0">
                <a:latin typeface="Calibri" panose="020F0502020204030204" pitchFamily="34" charset="0"/>
                <a:ea typeface="DengXian" panose="02010600030101010101" pitchFamily="2" charset="-122"/>
                <a:cs typeface="Times New Roman" panose="02020603050405020304" pitchFamily="18" charset="0"/>
              </a:rPr>
              <a:t>The two follow-up surveys also include information on stimulation, birthweight, preventive health care,</a:t>
            </a:r>
            <a:endParaRPr lang="es-ES" sz="1050" dirty="0"/>
          </a:p>
        </p:txBody>
      </p:sp>
      <p:sp>
        <p:nvSpPr>
          <p:cNvPr id="15" name="Elipse 14">
            <a:extLst>
              <a:ext uri="{FF2B5EF4-FFF2-40B4-BE49-F238E27FC236}">
                <a16:creationId xmlns:a16="http://schemas.microsoft.com/office/drawing/2014/main" id="{EBB6ED3E-0DD5-C88D-DFD7-BC1D1E7A9C47}"/>
              </a:ext>
            </a:extLst>
          </p:cNvPr>
          <p:cNvSpPr/>
          <p:nvPr/>
        </p:nvSpPr>
        <p:spPr>
          <a:xfrm>
            <a:off x="5137936" y="3428340"/>
            <a:ext cx="2744518" cy="2744518"/>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cxnSp>
        <p:nvCxnSpPr>
          <p:cNvPr id="59" name="Conector recto 58">
            <a:extLst>
              <a:ext uri="{FF2B5EF4-FFF2-40B4-BE49-F238E27FC236}">
                <a16:creationId xmlns:a16="http://schemas.microsoft.com/office/drawing/2014/main" id="{7DBC5A8C-8E38-09C2-A015-F60E3ECA1812}"/>
              </a:ext>
            </a:extLst>
          </p:cNvPr>
          <p:cNvCxnSpPr>
            <a:cxnSpLocks/>
          </p:cNvCxnSpPr>
          <p:nvPr/>
        </p:nvCxnSpPr>
        <p:spPr>
          <a:xfrm>
            <a:off x="5126213" y="2811673"/>
            <a:ext cx="416677" cy="600679"/>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D2245E14-C86C-FF22-D01A-16CF2C0470AE}"/>
              </a:ext>
            </a:extLst>
          </p:cNvPr>
          <p:cNvCxnSpPr>
            <a:cxnSpLocks/>
          </p:cNvCxnSpPr>
          <p:nvPr/>
        </p:nvCxnSpPr>
        <p:spPr>
          <a:xfrm rot="4192146">
            <a:off x="7474381" y="2810310"/>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EE2FEEB9-D26B-5DAF-8BB6-F6F1E6101989}"/>
              </a:ext>
            </a:extLst>
          </p:cNvPr>
          <p:cNvCxnSpPr>
            <a:cxnSpLocks/>
          </p:cNvCxnSpPr>
          <p:nvPr/>
        </p:nvCxnSpPr>
        <p:spPr>
          <a:xfrm flipV="1">
            <a:off x="5126213" y="6170134"/>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74AC5DC3-ECB9-69F6-9752-8F178009C5D1}"/>
              </a:ext>
            </a:extLst>
          </p:cNvPr>
          <p:cNvCxnSpPr>
            <a:cxnSpLocks/>
          </p:cNvCxnSpPr>
          <p:nvPr/>
        </p:nvCxnSpPr>
        <p:spPr>
          <a:xfrm rot="17407854" flipV="1">
            <a:off x="7474381" y="6171497"/>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6F3FFC09-9FD0-D00B-4409-5B2BBE525D04}"/>
              </a:ext>
            </a:extLst>
          </p:cNvPr>
          <p:cNvCxnSpPr>
            <a:cxnSpLocks/>
          </p:cNvCxnSpPr>
          <p:nvPr/>
        </p:nvCxnSpPr>
        <p:spPr>
          <a:xfrm flipH="1">
            <a:off x="8181016" y="4810595"/>
            <a:ext cx="658273" cy="0"/>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2A0719E9-D97A-680A-96B2-55B5F5A1DF07}"/>
              </a:ext>
            </a:extLst>
          </p:cNvPr>
          <p:cNvCxnSpPr>
            <a:cxnSpLocks/>
          </p:cNvCxnSpPr>
          <p:nvPr/>
        </p:nvCxnSpPr>
        <p:spPr>
          <a:xfrm>
            <a:off x="4162393" y="4756629"/>
            <a:ext cx="658273" cy="0"/>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696338"/>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300</TotalTime>
  <Words>400</Words>
  <Application>Microsoft Office PowerPoint</Application>
  <PresentationFormat>A3 Paper (297x420 mm)</PresentationFormat>
  <Paragraphs>30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Abadi</vt: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JOSÉ MANUEL BORREGO BURÓN</dc:creator>
  <cp:lastModifiedBy>JOSÉ MANUEL BORREGO BURÓN</cp:lastModifiedBy>
  <cp:revision>8</cp:revision>
  <dcterms:created xsi:type="dcterms:W3CDTF">2022-06-06T14:14:06Z</dcterms:created>
  <dcterms:modified xsi:type="dcterms:W3CDTF">2022-06-07T10:14:08Z</dcterms:modified>
</cp:coreProperties>
</file>