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61" r:id="rId5"/>
    <p:sldId id="273" r:id="rId6"/>
    <p:sldId id="271" r:id="rId7"/>
    <p:sldId id="274" r:id="rId8"/>
    <p:sldId id="264" r:id="rId9"/>
    <p:sldId id="259" r:id="rId10"/>
    <p:sldId id="262" r:id="rId11"/>
    <p:sldId id="265" r:id="rId12"/>
    <p:sldId id="266" r:id="rId13"/>
    <p:sldId id="267" r:id="rId14"/>
    <p:sldId id="268" r:id="rId15"/>
    <p:sldId id="269" r:id="rId1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E"/>
    <a:srgbClr val="455362"/>
    <a:srgbClr val="AFD3F3"/>
    <a:srgbClr val="B3DCA8"/>
    <a:srgbClr val="32A505"/>
    <a:srgbClr val="2C8AE0"/>
    <a:srgbClr val="89A2BD"/>
    <a:srgbClr val="FEF9B5"/>
    <a:srgbClr val="ABDB6D"/>
    <a:srgbClr val="F8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25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2400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2400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645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F296-B4D1-7300-A64B-1BDEE5C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EC1FE-0A3B-994D-BEC5-E2E303A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177B-0469-F3D3-A0C1-5AF52C9B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118705"/>
            <a:ext cx="8688012" cy="6906589"/>
          </a:xfrm>
          <a:prstGeom prst="rect">
            <a:avLst/>
          </a:prstGeom>
        </p:spPr>
      </p:pic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2714625"/>
            <a:ext cx="58769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F4E3-35BE-8E02-70A2-907FDCD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9203-DF26-48B2-572C-ED4AAE30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5038"/>
            <a:ext cx="114395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ecision Tree con las variables individuales">
            <a:extLst>
              <a:ext uri="{FF2B5EF4-FFF2-40B4-BE49-F238E27FC236}">
                <a16:creationId xmlns:a16="http://schemas.microsoft.com/office/drawing/2014/main" id="{50FA9A8E-6BAA-86EA-C745-A9DEF097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4113"/>
            <a:ext cx="12192000" cy="42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9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018C-49E6-BE5B-A79C-C9D30B29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2434-539F-6CF3-336C-FBCBAF76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159751" y="4547296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5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262617" y="4644386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6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585639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9166919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9748202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100051" y="5125280"/>
            <a:ext cx="2971175" cy="327612"/>
            <a:chOff x="7282891" y="6673982"/>
            <a:chExt cx="3205361" cy="353434"/>
          </a:xfrm>
        </p:grpSpPr>
        <p:sp>
          <p:nvSpPr>
            <p:cNvPr id="10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1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2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7423072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6841786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7423070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8693239" y="5606174"/>
            <a:ext cx="947360" cy="559395"/>
            <a:chOff x="9241352" y="7200265"/>
            <a:chExt cx="1022030" cy="603486"/>
          </a:xfrm>
        </p:grpSpPr>
        <p:sp>
          <p:nvSpPr>
            <p:cNvPr id="16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7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18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9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0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1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2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4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9855805" y="5606174"/>
            <a:ext cx="947360" cy="559395"/>
            <a:chOff x="10377275" y="7200265"/>
            <a:chExt cx="1022030" cy="603486"/>
          </a:xfrm>
        </p:grpSpPr>
        <p:grpSp>
          <p:nvGrpSpPr>
            <p:cNvPr id="2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2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2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1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368107" y="5606174"/>
            <a:ext cx="947360" cy="559395"/>
            <a:chOff x="6493258" y="7200265"/>
            <a:chExt cx="1022030" cy="603486"/>
          </a:xfrm>
        </p:grpSpPr>
        <p:sp>
          <p:nvSpPr>
            <p:cNvPr id="32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3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4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5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6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7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8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39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530673" y="5606174"/>
            <a:ext cx="947360" cy="559395"/>
            <a:chOff x="7629181" y="7200265"/>
            <a:chExt cx="1022030" cy="603486"/>
          </a:xfrm>
        </p:grpSpPr>
        <p:grpSp>
          <p:nvGrpSpPr>
            <p:cNvPr id="40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2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1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032121" y="6172009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0718421" y="5923072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4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423538" y="6347073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7586105" y="6347073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8748671" y="6347073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9911237" y="6347073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482843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7645409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8807975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9970541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5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7569192" y="7364040"/>
            <a:ext cx="2486386" cy="349006"/>
            <a:chOff x="7786134" y="8217228"/>
            <a:chExt cx="2682363" cy="376515"/>
          </a:xfrm>
        </p:grpSpPr>
        <p:sp>
          <p:nvSpPr>
            <p:cNvPr id="56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78613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¿CATE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7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00000">
            <a:off x="11120967" y="5853630"/>
            <a:ext cx="239742" cy="239742"/>
          </a:xfrm>
          <a:prstGeom prst="rect">
            <a:avLst/>
          </a:prstGeom>
        </p:spPr>
      </p:pic>
      <p:sp>
        <p:nvSpPr>
          <p:cNvPr id="59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119406" y="4571657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60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7746093" y="7034270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61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8587746" y="7091327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410911" y="7091327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87F5-A834-C398-AB27-121A5E4B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0A27-01DA-FE15-53D0-72323A27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38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EF1-3D90-6913-E9C1-32B42A2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4D1-E19B-F69C-FCED-0F0CBB9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2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FCE1-D362-F821-0DE2-F8A9FBF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2D5-BC0D-3BCD-EB7E-48A8389A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98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" y="6467625"/>
            <a:ext cx="11523534" cy="2085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71" y="280233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48" y="280233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8C2466-356E-7D03-2019-2402529F59B6}"/>
              </a:ext>
            </a:extLst>
          </p:cNvPr>
          <p:cNvGrpSpPr/>
          <p:nvPr/>
        </p:nvGrpSpPr>
        <p:grpSpPr>
          <a:xfrm>
            <a:off x="6478517" y="2301439"/>
            <a:ext cx="4810806" cy="2984072"/>
            <a:chOff x="5810302" y="5753448"/>
            <a:chExt cx="3322833" cy="206110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1164CE-C9B5-48C7-B497-FC72D4F11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6941695"/>
                </p:ext>
              </p:extLst>
            </p:nvPr>
          </p:nvGraphicFramePr>
          <p:xfrm>
            <a:off x="5810302" y="5753448"/>
            <a:ext cx="3322833" cy="2061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30B3D6FA-36C9-DDFF-A0B3-798DE64D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8675" y="5804067"/>
              <a:ext cx="318522" cy="318522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0932542" y="1084844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0016406" y="867250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903419" y="280231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1066701" y="582547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1146676" y="1151952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958112" y="5634831"/>
            <a:ext cx="458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sz="24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856" y="5615211"/>
            <a:ext cx="448594" cy="448594"/>
          </a:xfrm>
          <a:prstGeom prst="rect">
            <a:avLst/>
          </a:prstGeom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BF688058-1243-98EB-870D-86CB441A8576}"/>
              </a:ext>
            </a:extLst>
          </p:cNvPr>
          <p:cNvSpPr txBox="1"/>
          <p:nvPr/>
        </p:nvSpPr>
        <p:spPr>
          <a:xfrm>
            <a:off x="773723" y="1885287"/>
            <a:ext cx="5197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Promoción del desarrollo cognitivo en la primera infancia.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Ayudas económicas a hogares pobres en 2005-2006 en Nicaragua.</a:t>
            </a:r>
          </a:p>
          <a:p>
            <a:pPr algn="just"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Enmarcado dentro de un estudio de su impacto en las familias: datos económicos </a:t>
            </a:r>
            <a:r>
              <a:rPr lang="es-E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sociopersonales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, de hábitos de vida y de desarrollo psicomotriz de los niños.</a:t>
            </a:r>
            <a:endParaRPr lang="es-ES" sz="2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5" name="Graphic 1" descr="Philanthropy with solid fill">
            <a:extLst>
              <a:ext uri="{FF2B5EF4-FFF2-40B4-BE49-F238E27FC236}">
                <a16:creationId xmlns:a16="http://schemas.microsoft.com/office/drawing/2014/main" id="{08DC21EA-0FFB-DDE7-6B2A-E17C5F5E6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14" y="352349"/>
            <a:ext cx="844625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7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estimulación, peso al nacer,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DATASET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9555721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9399018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9555721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9902136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9902138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  <p:cxnSp>
        <p:nvCxnSpPr>
          <p:cNvPr id="55" name="Conector recto 25">
            <a:extLst>
              <a:ext uri="{FF2B5EF4-FFF2-40B4-BE49-F238E27FC236}">
                <a16:creationId xmlns:a16="http://schemas.microsoft.com/office/drawing/2014/main" id="{455B36A7-F6B1-4D93-AD9A-2308C4569F9B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59" y="270292"/>
            <a:ext cx="106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EFECTO: </a:t>
            </a:r>
            <a:r>
              <a:rPr lang="es-ES" sz="2800" i="1" dirty="0"/>
              <a:t>RANDOMIZED CONTROLLED TRIAL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95AA2F0-E555-4441-ACDE-96D0B983A571}"/>
              </a:ext>
            </a:extLst>
          </p:cNvPr>
          <p:cNvSpPr txBox="1"/>
          <p:nvPr/>
        </p:nvSpPr>
        <p:spPr>
          <a:xfrm>
            <a:off x="5824881" y="2880272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5BA4E7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8C20EE1-5CDD-F8D1-DB8F-FC126FED1FEF}"/>
              </a:ext>
            </a:extLst>
          </p:cNvPr>
          <p:cNvSpPr txBox="1"/>
          <p:nvPr/>
        </p:nvSpPr>
        <p:spPr>
          <a:xfrm>
            <a:off x="5794035" y="6582578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41D406"/>
                </a:solidFill>
                <a:latin typeface="Abadi" panose="020B0604020104020204" pitchFamily="34" charset="0"/>
              </a:rPr>
              <a:t>Control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7F09CD3-223C-41DD-01FC-9A3ED49AE2ED}"/>
              </a:ext>
            </a:extLst>
          </p:cNvPr>
          <p:cNvGrpSpPr/>
          <p:nvPr/>
        </p:nvGrpSpPr>
        <p:grpSpPr>
          <a:xfrm>
            <a:off x="3756413" y="1644085"/>
            <a:ext cx="2063819" cy="2063819"/>
            <a:chOff x="2837575" y="1238275"/>
            <a:chExt cx="2063819" cy="206381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B4836D-FC82-8C7E-5B16-6ED263DF5ECC}"/>
                </a:ext>
              </a:extLst>
            </p:cNvPr>
            <p:cNvSpPr/>
            <p:nvPr/>
          </p:nvSpPr>
          <p:spPr>
            <a:xfrm>
              <a:off x="2837575" y="123827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9A8FD8C-6683-ADDA-8207-66FB6258BF17}"/>
                </a:ext>
              </a:extLst>
            </p:cNvPr>
            <p:cNvGrpSpPr/>
            <p:nvPr/>
          </p:nvGrpSpPr>
          <p:grpSpPr>
            <a:xfrm>
              <a:off x="3187698" y="1438008"/>
              <a:ext cx="1363573" cy="1664353"/>
              <a:chOff x="3184789" y="1422398"/>
              <a:chExt cx="1363573" cy="166435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068821FF-4954-3FC3-400A-B556F2D14CFD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3EDC2AEC-88AE-C6CE-6641-1367533898E7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503F1718-3F82-1D68-7B1E-B97BDABF059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E64AE8F1-220F-323A-DEF0-B43789B799E3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E4C416A5-85E2-5A57-6510-87BB6C90CD2A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D9A6070E-A8A5-A48D-8B3B-1C1768AF024E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6" name="Forma libre: forma 76">
                <a:extLst>
                  <a:ext uri="{FF2B5EF4-FFF2-40B4-BE49-F238E27FC236}">
                    <a16:creationId xmlns:a16="http://schemas.microsoft.com/office/drawing/2014/main" id="{83326D7B-DC43-B456-F9C9-3D1DEC2A8EA8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4DCC453-FF1F-8FC1-CA5A-1696A0E66EF9}"/>
              </a:ext>
            </a:extLst>
          </p:cNvPr>
          <p:cNvGrpSpPr/>
          <p:nvPr/>
        </p:nvGrpSpPr>
        <p:grpSpPr>
          <a:xfrm>
            <a:off x="3756413" y="5397124"/>
            <a:ext cx="2063819" cy="2063819"/>
            <a:chOff x="3166905" y="5480765"/>
            <a:chExt cx="2063819" cy="2063819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14C7C99-689C-7903-C76E-B71978C32E3D}"/>
                </a:ext>
              </a:extLst>
            </p:cNvPr>
            <p:cNvSpPr/>
            <p:nvPr/>
          </p:nvSpPr>
          <p:spPr>
            <a:xfrm>
              <a:off x="3166905" y="548076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D6DBAE3-5E9F-2C46-BFEE-3E67D02E7B58}"/>
                </a:ext>
              </a:extLst>
            </p:cNvPr>
            <p:cNvGrpSpPr/>
            <p:nvPr/>
          </p:nvGrpSpPr>
          <p:grpSpPr>
            <a:xfrm>
              <a:off x="3509475" y="5650314"/>
              <a:ext cx="1378678" cy="1724721"/>
              <a:chOff x="3744213" y="5033049"/>
              <a:chExt cx="1378678" cy="1724721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Forma libre: forma 76">
                <a:extLst>
                  <a:ext uri="{FF2B5EF4-FFF2-40B4-BE49-F238E27FC236}">
                    <a16:creationId xmlns:a16="http://schemas.microsoft.com/office/drawing/2014/main" id="{88D6058E-7CD1-06F1-2634-18FEDD9DBDA3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8" name="Forma libre: forma 76">
                <a:extLst>
                  <a:ext uri="{FF2B5EF4-FFF2-40B4-BE49-F238E27FC236}">
                    <a16:creationId xmlns:a16="http://schemas.microsoft.com/office/drawing/2014/main" id="{43E078E1-5067-DD87-AA85-E78FF75FE95B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9" name="Forma libre: forma 76">
                <a:extLst>
                  <a:ext uri="{FF2B5EF4-FFF2-40B4-BE49-F238E27FC236}">
                    <a16:creationId xmlns:a16="http://schemas.microsoft.com/office/drawing/2014/main" id="{9EF2721E-5FCE-93A7-FE8F-3F8B01FA9B0D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0" name="Forma libre: forma 76">
                <a:extLst>
                  <a:ext uri="{FF2B5EF4-FFF2-40B4-BE49-F238E27FC236}">
                    <a16:creationId xmlns:a16="http://schemas.microsoft.com/office/drawing/2014/main" id="{A5A09F3D-8E01-06C7-592E-DB70F9A8378D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1" name="Forma libre: forma 76">
                <a:extLst>
                  <a:ext uri="{FF2B5EF4-FFF2-40B4-BE49-F238E27FC236}">
                    <a16:creationId xmlns:a16="http://schemas.microsoft.com/office/drawing/2014/main" id="{29E8A376-C980-E19A-BE7E-FB78FE4AD266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2" name="Forma libre: forma 76">
                <a:extLst>
                  <a:ext uri="{FF2B5EF4-FFF2-40B4-BE49-F238E27FC236}">
                    <a16:creationId xmlns:a16="http://schemas.microsoft.com/office/drawing/2014/main" id="{6E6366E7-0954-6101-C14F-7F40D272A23A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3" name="Forma libre: forma 76">
                <a:extLst>
                  <a:ext uri="{FF2B5EF4-FFF2-40B4-BE49-F238E27FC236}">
                    <a16:creationId xmlns:a16="http://schemas.microsoft.com/office/drawing/2014/main" id="{C3737844-64A2-DC43-056B-7BD1545E10A9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0FBAD36-EA58-1646-9B11-7E47740ED3C9}"/>
              </a:ext>
            </a:extLst>
          </p:cNvPr>
          <p:cNvGrpSpPr/>
          <p:nvPr/>
        </p:nvGrpSpPr>
        <p:grpSpPr>
          <a:xfrm>
            <a:off x="540364" y="3084546"/>
            <a:ext cx="2935936" cy="2935936"/>
            <a:chOff x="663028" y="2991490"/>
            <a:chExt cx="2935936" cy="293593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6574598-D9C4-8079-B9D1-C3CACF3581D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18" name="Forma libre: forma 76">
                <a:extLst>
                  <a:ext uri="{FF2B5EF4-FFF2-40B4-BE49-F238E27FC236}">
                    <a16:creationId xmlns:a16="http://schemas.microsoft.com/office/drawing/2014/main" id="{69C15C57-6B4F-A3C3-DD7D-4077335D405D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1" name="Forma libre: forma 76">
                <a:extLst>
                  <a:ext uri="{FF2B5EF4-FFF2-40B4-BE49-F238E27FC236}">
                    <a16:creationId xmlns:a16="http://schemas.microsoft.com/office/drawing/2014/main" id="{21DBB855-D995-909E-0110-C90455EA7C6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4" name="Forma libre: forma 76">
                <a:extLst>
                  <a:ext uri="{FF2B5EF4-FFF2-40B4-BE49-F238E27FC236}">
                    <a16:creationId xmlns:a16="http://schemas.microsoft.com/office/drawing/2014/main" id="{63AB1980-9F6E-F050-1F80-B2D0379DBD18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5" name="Forma libre: forma 76">
                <a:extLst>
                  <a:ext uri="{FF2B5EF4-FFF2-40B4-BE49-F238E27FC236}">
                    <a16:creationId xmlns:a16="http://schemas.microsoft.com/office/drawing/2014/main" id="{F54D0CAE-0241-9893-8C49-1D30596DA7E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9" name="Forma libre: forma 76">
                <a:extLst>
                  <a:ext uri="{FF2B5EF4-FFF2-40B4-BE49-F238E27FC236}">
                    <a16:creationId xmlns:a16="http://schemas.microsoft.com/office/drawing/2014/main" id="{1C498A6F-F76F-695D-756D-4A81136F8697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0" name="Forma libre: forma 76">
                <a:extLst>
                  <a:ext uri="{FF2B5EF4-FFF2-40B4-BE49-F238E27FC236}">
                    <a16:creationId xmlns:a16="http://schemas.microsoft.com/office/drawing/2014/main" id="{7449E818-53D2-81C2-CA25-26F0E03B8AC0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1" name="Forma libre: forma 76">
                <a:extLst>
                  <a:ext uri="{FF2B5EF4-FFF2-40B4-BE49-F238E27FC236}">
                    <a16:creationId xmlns:a16="http://schemas.microsoft.com/office/drawing/2014/main" id="{95A85B6A-5CC2-CA59-6F69-AAC8BE27F8C3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C74DAE8B-6744-3491-2C9F-0777F19BC973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5ED1368B-420B-C58A-49FA-F9B604CA15F2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10B19BE3-B1AE-0B92-BCB4-E7D66C6D8C75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B0647436-81E9-5C2F-3882-6AD751843E32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51C37C49-F10E-8833-A14B-74612CC60D54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07CF9FEC-56A1-9859-7E1A-F1933B1EDEA2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666A77D2-3025-EBDA-4AD8-FB4EFA8948DF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50321B0-E4D4-A8F6-FA87-5AC46DFD6026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57" name="Grupo 2056">
            <a:extLst>
              <a:ext uri="{FF2B5EF4-FFF2-40B4-BE49-F238E27FC236}">
                <a16:creationId xmlns:a16="http://schemas.microsoft.com/office/drawing/2014/main" id="{28EF1389-2304-C645-E07E-E3B799103965}"/>
              </a:ext>
            </a:extLst>
          </p:cNvPr>
          <p:cNvGrpSpPr/>
          <p:nvPr/>
        </p:nvGrpSpPr>
        <p:grpSpPr>
          <a:xfrm>
            <a:off x="8012578" y="5397124"/>
            <a:ext cx="2063819" cy="2063819"/>
            <a:chOff x="8845900" y="5397124"/>
            <a:chExt cx="2063819" cy="206381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9803631-3436-FADD-59CE-6426284A8512}"/>
                </a:ext>
              </a:extLst>
            </p:cNvPr>
            <p:cNvSpPr/>
            <p:nvPr/>
          </p:nvSpPr>
          <p:spPr>
            <a:xfrm>
              <a:off x="8845900" y="5397124"/>
              <a:ext cx="2063819" cy="2063819"/>
            </a:xfrm>
            <a:prstGeom prst="ellipse">
              <a:avLst/>
            </a:prstGeom>
            <a:noFill/>
            <a:ln w="57150">
              <a:solidFill>
                <a:srgbClr val="32A5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016DF40A-A44D-76A8-3CEB-875D0F4CF3F4}"/>
                </a:ext>
              </a:extLst>
            </p:cNvPr>
            <p:cNvGrpSpPr/>
            <p:nvPr/>
          </p:nvGrpSpPr>
          <p:grpSpPr>
            <a:xfrm>
              <a:off x="9188470" y="5566673"/>
              <a:ext cx="1378678" cy="1724721"/>
              <a:chOff x="3744213" y="5033049"/>
              <a:chExt cx="1378678" cy="1724721"/>
            </a:xfrm>
            <a:solidFill>
              <a:srgbClr val="32A505"/>
            </a:solidFill>
          </p:grpSpPr>
          <p:sp>
            <p:nvSpPr>
              <p:cNvPr id="79" name="Forma libre: forma 76">
                <a:extLst>
                  <a:ext uri="{FF2B5EF4-FFF2-40B4-BE49-F238E27FC236}">
                    <a16:creationId xmlns:a16="http://schemas.microsoft.com/office/drawing/2014/main" id="{0C7C5FAF-BA9E-2A13-F3B4-F914A5180A7D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0" name="Forma libre: forma 76">
                <a:extLst>
                  <a:ext uri="{FF2B5EF4-FFF2-40B4-BE49-F238E27FC236}">
                    <a16:creationId xmlns:a16="http://schemas.microsoft.com/office/drawing/2014/main" id="{05230D6C-BE0C-88ED-0E61-BCE8055A083A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1" name="Forma libre: forma 76">
                <a:extLst>
                  <a:ext uri="{FF2B5EF4-FFF2-40B4-BE49-F238E27FC236}">
                    <a16:creationId xmlns:a16="http://schemas.microsoft.com/office/drawing/2014/main" id="{6E1B2368-6905-CA5A-7710-43B3C79BCF7C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2" name="Forma libre: forma 76">
                <a:extLst>
                  <a:ext uri="{FF2B5EF4-FFF2-40B4-BE49-F238E27FC236}">
                    <a16:creationId xmlns:a16="http://schemas.microsoft.com/office/drawing/2014/main" id="{9A909052-D049-D3DF-DD05-4DDBB09D6024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3" name="Forma libre: forma 76">
                <a:extLst>
                  <a:ext uri="{FF2B5EF4-FFF2-40B4-BE49-F238E27FC236}">
                    <a16:creationId xmlns:a16="http://schemas.microsoft.com/office/drawing/2014/main" id="{663E5CFD-D05C-EBD6-7112-31239F7C0B54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4" name="Forma libre: forma 76">
                <a:extLst>
                  <a:ext uri="{FF2B5EF4-FFF2-40B4-BE49-F238E27FC236}">
                    <a16:creationId xmlns:a16="http://schemas.microsoft.com/office/drawing/2014/main" id="{871FC0F9-ECF5-0B1F-01E3-3A7623A273A0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5" name="Forma libre: forma 76">
                <a:extLst>
                  <a:ext uri="{FF2B5EF4-FFF2-40B4-BE49-F238E27FC236}">
                    <a16:creationId xmlns:a16="http://schemas.microsoft.com/office/drawing/2014/main" id="{6138B536-95B3-2609-B725-4C89A6A93A2A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2052" name="Grupo 2051">
            <a:extLst>
              <a:ext uri="{FF2B5EF4-FFF2-40B4-BE49-F238E27FC236}">
                <a16:creationId xmlns:a16="http://schemas.microsoft.com/office/drawing/2014/main" id="{2CBB3E36-197F-B608-1FED-8AB4368D47AA}"/>
              </a:ext>
            </a:extLst>
          </p:cNvPr>
          <p:cNvGrpSpPr/>
          <p:nvPr/>
        </p:nvGrpSpPr>
        <p:grpSpPr>
          <a:xfrm>
            <a:off x="7950713" y="1644085"/>
            <a:ext cx="2063819" cy="2063819"/>
            <a:chOff x="8784035" y="1644085"/>
            <a:chExt cx="2063819" cy="2063819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203897B-2D66-8EED-C5CA-58AACF7B84BF}"/>
                </a:ext>
              </a:extLst>
            </p:cNvPr>
            <p:cNvSpPr/>
            <p:nvPr/>
          </p:nvSpPr>
          <p:spPr>
            <a:xfrm>
              <a:off x="8784035" y="1644085"/>
              <a:ext cx="2063819" cy="2063819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058A2193-204A-9021-9EC4-F4BF8143DC8B}"/>
                </a:ext>
              </a:extLst>
            </p:cNvPr>
            <p:cNvGrpSpPr/>
            <p:nvPr/>
          </p:nvGrpSpPr>
          <p:grpSpPr>
            <a:xfrm>
              <a:off x="9134158" y="1843818"/>
              <a:ext cx="1363573" cy="1664353"/>
              <a:chOff x="3184789" y="1422398"/>
              <a:chExt cx="1363573" cy="1664353"/>
            </a:xfrm>
            <a:solidFill>
              <a:srgbClr val="2C8AE0"/>
            </a:solidFill>
          </p:grpSpPr>
          <p:sp>
            <p:nvSpPr>
              <p:cNvPr id="69" name="Forma libre: forma 76">
                <a:extLst>
                  <a:ext uri="{FF2B5EF4-FFF2-40B4-BE49-F238E27FC236}">
                    <a16:creationId xmlns:a16="http://schemas.microsoft.com/office/drawing/2014/main" id="{8729868A-6F3C-4387-E0AC-43A71440823C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0" name="Forma libre: forma 76">
                <a:extLst>
                  <a:ext uri="{FF2B5EF4-FFF2-40B4-BE49-F238E27FC236}">
                    <a16:creationId xmlns:a16="http://schemas.microsoft.com/office/drawing/2014/main" id="{A7E7CA58-0E98-AEA4-E939-E9B91B862EB0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1" name="Forma libre: forma 76">
                <a:extLst>
                  <a:ext uri="{FF2B5EF4-FFF2-40B4-BE49-F238E27FC236}">
                    <a16:creationId xmlns:a16="http://schemas.microsoft.com/office/drawing/2014/main" id="{3C34F81A-B757-6B54-6AB7-B6B505A9D4A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2" name="Forma libre: forma 76">
                <a:extLst>
                  <a:ext uri="{FF2B5EF4-FFF2-40B4-BE49-F238E27FC236}">
                    <a16:creationId xmlns:a16="http://schemas.microsoft.com/office/drawing/2014/main" id="{0852D635-156B-3448-5CB6-A84F97A2F0A5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3" name="Forma libre: forma 76">
                <a:extLst>
                  <a:ext uri="{FF2B5EF4-FFF2-40B4-BE49-F238E27FC236}">
                    <a16:creationId xmlns:a16="http://schemas.microsoft.com/office/drawing/2014/main" id="{F6DB47B1-7898-EF40-57A1-3874049D3357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4" name="Forma libre: forma 76">
                <a:extLst>
                  <a:ext uri="{FF2B5EF4-FFF2-40B4-BE49-F238E27FC236}">
                    <a16:creationId xmlns:a16="http://schemas.microsoft.com/office/drawing/2014/main" id="{FDEF317B-CC7B-68AC-AECD-A10B70690610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5" name="Forma libre: forma 76">
                <a:extLst>
                  <a:ext uri="{FF2B5EF4-FFF2-40B4-BE49-F238E27FC236}">
                    <a16:creationId xmlns:a16="http://schemas.microsoft.com/office/drawing/2014/main" id="{C1D6FA82-9891-C15E-FF38-1C30CAA769E1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405BAC2-CE1B-96C4-DACF-B2648D232373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10076397" y="6106398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5D53E7EC-B584-BA18-1423-1B1B793740FA}"/>
              </a:ext>
            </a:extLst>
          </p:cNvPr>
          <p:cNvCxnSpPr>
            <a:cxnSpLocks/>
            <a:stCxn id="65" idx="4"/>
            <a:endCxn id="64" idx="2"/>
          </p:cNvCxnSpPr>
          <p:nvPr/>
        </p:nvCxnSpPr>
        <p:spPr>
          <a:xfrm rot="16200000" flipH="1">
            <a:off x="2678096" y="5350717"/>
            <a:ext cx="408552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ector recto de flecha 2055">
            <a:extLst>
              <a:ext uri="{FF2B5EF4-FFF2-40B4-BE49-F238E27FC236}">
                <a16:creationId xmlns:a16="http://schemas.microsoft.com/office/drawing/2014/main" id="{A71D7872-92E3-859F-EAF2-F24779B3C4B2}"/>
              </a:ext>
            </a:extLst>
          </p:cNvPr>
          <p:cNvCxnSpPr>
            <a:stCxn id="2" idx="6"/>
            <a:endCxn id="67" idx="2"/>
          </p:cNvCxnSpPr>
          <p:nvPr/>
        </p:nvCxnSpPr>
        <p:spPr>
          <a:xfrm>
            <a:off x="5820232" y="267599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720959B-A7C1-DF6D-8607-FC98447CA2A4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5820232" y="6429034"/>
            <a:ext cx="21923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C59AF920-27D3-B2AA-8965-5F39B5A7E209}"/>
              </a:ext>
            </a:extLst>
          </p:cNvPr>
          <p:cNvCxnSpPr>
            <a:cxnSpLocks/>
          </p:cNvCxnSpPr>
          <p:nvPr/>
        </p:nvCxnSpPr>
        <p:spPr>
          <a:xfrm>
            <a:off x="10035231" y="2658551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4CF312EC-4523-C26A-3363-7DB4E4143EED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2678097" y="2006231"/>
            <a:ext cx="408551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">
            <a:extLst>
              <a:ext uri="{FF2B5EF4-FFF2-40B4-BE49-F238E27FC236}">
                <a16:creationId xmlns:a16="http://schemas.microsoft.com/office/drawing/2014/main" id="{349756D6-E2F1-B462-C78C-5B6BD8CA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28" y="7848673"/>
            <a:ext cx="71723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7CD1FF94-1588-3387-1514-0F5A8338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10788012" y="313103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C88E5518-3174-2FA2-64AE-64E1D3DF7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10857095" y="5130445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1072584" y="5907186"/>
            <a:ext cx="389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Identificar la heterogeneidad en el efecto al tratamiento para optimizar su respuesta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C3F184-0B0B-C7B1-3F7D-B0526D9A612F}"/>
              </a:ext>
            </a:extLst>
          </p:cNvPr>
          <p:cNvGrpSpPr/>
          <p:nvPr/>
        </p:nvGrpSpPr>
        <p:grpSpPr>
          <a:xfrm>
            <a:off x="1492406" y="2347688"/>
            <a:ext cx="2915895" cy="2915895"/>
            <a:chOff x="3616818" y="2507005"/>
            <a:chExt cx="2601838" cy="26018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6248E9F-413A-E81F-EF27-F28E0AA994D6}"/>
                </a:ext>
              </a:extLst>
            </p:cNvPr>
            <p:cNvSpPr/>
            <p:nvPr/>
          </p:nvSpPr>
          <p:spPr>
            <a:xfrm>
              <a:off x="3616818" y="2507005"/>
              <a:ext cx="2601838" cy="2601838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Forma libre: forma 76">
              <a:extLst>
                <a:ext uri="{FF2B5EF4-FFF2-40B4-BE49-F238E27FC236}">
                  <a16:creationId xmlns:a16="http://schemas.microsoft.com/office/drawing/2014/main" id="{36E0ABF6-8953-6EBF-25D7-A83BAAEEE5D0}"/>
                </a:ext>
              </a:extLst>
            </p:cNvPr>
            <p:cNvSpPr/>
            <p:nvPr/>
          </p:nvSpPr>
          <p:spPr>
            <a:xfrm>
              <a:off x="4058215" y="38028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2" name="Forma libre: forma 76">
              <a:extLst>
                <a:ext uri="{FF2B5EF4-FFF2-40B4-BE49-F238E27FC236}">
                  <a16:creationId xmlns:a16="http://schemas.microsoft.com/office/drawing/2014/main" id="{E3C09E21-25CD-A666-3D81-22CC5C760B62}"/>
                </a:ext>
              </a:extLst>
            </p:cNvPr>
            <p:cNvSpPr/>
            <p:nvPr/>
          </p:nvSpPr>
          <p:spPr>
            <a:xfrm>
              <a:off x="4529639" y="408965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4" name="Forma libre: forma 76">
              <a:extLst>
                <a:ext uri="{FF2B5EF4-FFF2-40B4-BE49-F238E27FC236}">
                  <a16:creationId xmlns:a16="http://schemas.microsoft.com/office/drawing/2014/main" id="{D2AA673C-A48E-7E27-5AC2-05D854040903}"/>
                </a:ext>
              </a:extLst>
            </p:cNvPr>
            <p:cNvSpPr/>
            <p:nvPr/>
          </p:nvSpPr>
          <p:spPr>
            <a:xfrm>
              <a:off x="4212553" y="298358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1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5" name="Forma libre: forma 76">
              <a:extLst>
                <a:ext uri="{FF2B5EF4-FFF2-40B4-BE49-F238E27FC236}">
                  <a16:creationId xmlns:a16="http://schemas.microsoft.com/office/drawing/2014/main" id="{F9135778-B751-D25D-A67C-69DDCD01C674}"/>
                </a:ext>
              </a:extLst>
            </p:cNvPr>
            <p:cNvSpPr/>
            <p:nvPr/>
          </p:nvSpPr>
          <p:spPr>
            <a:xfrm>
              <a:off x="4743230" y="275880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6" name="Forma libre: forma 76">
              <a:extLst>
                <a:ext uri="{FF2B5EF4-FFF2-40B4-BE49-F238E27FC236}">
                  <a16:creationId xmlns:a16="http://schemas.microsoft.com/office/drawing/2014/main" id="{8A0E6783-635B-6428-545F-ED4D05921C98}"/>
                </a:ext>
              </a:extLst>
            </p:cNvPr>
            <p:cNvSpPr/>
            <p:nvPr/>
          </p:nvSpPr>
          <p:spPr>
            <a:xfrm>
              <a:off x="4995730" y="363743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7" name="Forma libre: forma 76">
              <a:extLst>
                <a:ext uri="{FF2B5EF4-FFF2-40B4-BE49-F238E27FC236}">
                  <a16:creationId xmlns:a16="http://schemas.microsoft.com/office/drawing/2014/main" id="{4176B7EB-F8C5-2968-8B6B-EB8AA431D61D}"/>
                </a:ext>
              </a:extLst>
            </p:cNvPr>
            <p:cNvSpPr/>
            <p:nvPr/>
          </p:nvSpPr>
          <p:spPr>
            <a:xfrm>
              <a:off x="5400647" y="4021128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8" name="Forma libre: forma 76">
              <a:extLst>
                <a:ext uri="{FF2B5EF4-FFF2-40B4-BE49-F238E27FC236}">
                  <a16:creationId xmlns:a16="http://schemas.microsoft.com/office/drawing/2014/main" id="{FF3F7673-F779-0E6E-B223-5E1E8E739F83}"/>
                </a:ext>
              </a:extLst>
            </p:cNvPr>
            <p:cNvSpPr/>
            <p:nvPr/>
          </p:nvSpPr>
          <p:spPr>
            <a:xfrm>
              <a:off x="5513626" y="30185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0068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F33DE18-36E3-485B-3F74-824EAF944674}"/>
              </a:ext>
            </a:extLst>
          </p:cNvPr>
          <p:cNvGrpSpPr/>
          <p:nvPr/>
        </p:nvGrpSpPr>
        <p:grpSpPr>
          <a:xfrm>
            <a:off x="7423764" y="2337667"/>
            <a:ext cx="2935936" cy="2935936"/>
            <a:chOff x="663028" y="2991490"/>
            <a:chExt cx="2935936" cy="293593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97FB526-0464-59E8-689E-D3E58BC4CFE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DEF2329B-0088-BA25-5D34-E3F42730E579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7465231E-B145-8911-7127-272F085ADEB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6B22C52F-3262-4E06-0AE8-010DB5ECD9E6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182DDC3B-F410-701A-6367-D0ABDF8EB73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EDF47AE5-5E7B-93FA-18CC-6A23A7BB73E3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B22939B0-5B34-927D-16ED-7D4E9C4353B4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D01BAF91-A662-EC6D-889B-BCE82E9E304D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50C8624E-F99B-C984-1A6F-043DC5852614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CD532558-D365-772C-6C94-4AC43F3A11BF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2369EB32-C21D-14B7-CFC9-DA603F10120F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6874893A-317A-934F-BC02-148AD91C1E9B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DBD707DF-A033-3544-615F-D8A3FFA3CB5C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4" name="Forma libre: forma 76">
                <a:extLst>
                  <a:ext uri="{FF2B5EF4-FFF2-40B4-BE49-F238E27FC236}">
                    <a16:creationId xmlns:a16="http://schemas.microsoft.com/office/drawing/2014/main" id="{6FE0CA6E-F96B-491E-AE15-02F91F5E8500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B97BE548-82AB-550C-AE2A-8BD0324151D4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D139974-F184-9C54-EA20-0BD36852403A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124E5B20-5FD5-E760-A909-2247079D64D2}"/>
              </a:ext>
            </a:extLst>
          </p:cNvPr>
          <p:cNvSpPr txBox="1"/>
          <p:nvPr/>
        </p:nvSpPr>
        <p:spPr>
          <a:xfrm>
            <a:off x="7873624" y="528891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2C8AE0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20083619-561B-4EF6-5DA2-41D408F2B1B2}"/>
              </a:ext>
            </a:extLst>
          </p:cNvPr>
          <p:cNvSpPr txBox="1"/>
          <p:nvPr/>
        </p:nvSpPr>
        <p:spPr>
          <a:xfrm>
            <a:off x="6942967" y="5851609"/>
            <a:ext cx="389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Aplicado en los subgrupos que más se benefician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FEEA76E-634B-A55E-6F9A-97D24197B866}"/>
              </a:ext>
            </a:extLst>
          </p:cNvPr>
          <p:cNvCxnSpPr>
            <a:cxnSpLocks/>
          </p:cNvCxnSpPr>
          <p:nvPr/>
        </p:nvCxnSpPr>
        <p:spPr>
          <a:xfrm>
            <a:off x="4867732" y="380563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2D07AEDA-608E-91E8-4E03-2DAFD6AD3402}"/>
              </a:ext>
            </a:extLst>
          </p:cNvPr>
          <p:cNvSpPr txBox="1"/>
          <p:nvPr/>
        </p:nvSpPr>
        <p:spPr>
          <a:xfrm>
            <a:off x="1932244" y="537463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9900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: forma 164">
            <a:extLst>
              <a:ext uri="{FF2B5EF4-FFF2-40B4-BE49-F238E27FC236}">
                <a16:creationId xmlns:a16="http://schemas.microsoft.com/office/drawing/2014/main" id="{E4886E6E-BB1A-9721-0005-D310EC8C3328}"/>
              </a:ext>
            </a:extLst>
          </p:cNvPr>
          <p:cNvSpPr/>
          <p:nvPr/>
        </p:nvSpPr>
        <p:spPr>
          <a:xfrm flipH="1">
            <a:off x="5880099" y="3600391"/>
            <a:ext cx="429345" cy="1249746"/>
          </a:xfrm>
          <a:custGeom>
            <a:avLst/>
            <a:gdLst>
              <a:gd name="connsiteX0" fmla="*/ 156716 w 311021"/>
              <a:gd name="connsiteY0" fmla="*/ 219524 h 905324"/>
              <a:gd name="connsiteX1" fmla="*/ 155511 w 311021"/>
              <a:gd name="connsiteY1" fmla="*/ 219670 h 905324"/>
              <a:gd name="connsiteX2" fmla="*/ 154305 w 311021"/>
              <a:gd name="connsiteY2" fmla="*/ 219524 h 905324"/>
              <a:gd name="connsiteX3" fmla="*/ 144661 w 311021"/>
              <a:gd name="connsiteY3" fmla="*/ 220985 h 905324"/>
              <a:gd name="connsiteX4" fmla="*/ 93851 w 311021"/>
              <a:gd name="connsiteY4" fmla="*/ 227144 h 905324"/>
              <a:gd name="connsiteX5" fmla="*/ 13841 w 311021"/>
              <a:gd name="connsiteY5" fmla="*/ 269054 h 905324"/>
              <a:gd name="connsiteX6" fmla="*/ 13351 w 311021"/>
              <a:gd name="connsiteY6" fmla="*/ 269953 h 905324"/>
              <a:gd name="connsiteX7" fmla="*/ 11430 w 311021"/>
              <a:gd name="connsiteY7" fmla="*/ 270959 h 905324"/>
              <a:gd name="connsiteX8" fmla="*/ 0 w 311021"/>
              <a:gd name="connsiteY8" fmla="*/ 291914 h 905324"/>
              <a:gd name="connsiteX9" fmla="*/ 2197 w 311021"/>
              <a:gd name="connsiteY9" fmla="*/ 294890 h 905324"/>
              <a:gd name="connsiteX10" fmla="*/ 450 w 311021"/>
              <a:gd name="connsiteY10" fmla="*/ 334628 h 905324"/>
              <a:gd name="connsiteX11" fmla="*/ 23366 w 311021"/>
              <a:gd name="connsiteY11" fmla="*/ 509560 h 905324"/>
              <a:gd name="connsiteX12" fmla="*/ 47177 w 311021"/>
              <a:gd name="connsiteY12" fmla="*/ 621479 h 905324"/>
              <a:gd name="connsiteX13" fmla="*/ 61466 w 311021"/>
              <a:gd name="connsiteY13" fmla="*/ 905324 h 905324"/>
              <a:gd name="connsiteX14" fmla="*/ 135255 w 311021"/>
              <a:gd name="connsiteY14" fmla="*/ 905324 h 905324"/>
              <a:gd name="connsiteX15" fmla="*/ 137666 w 311021"/>
              <a:gd name="connsiteY15" fmla="*/ 905324 h 905324"/>
              <a:gd name="connsiteX16" fmla="*/ 173355 w 311021"/>
              <a:gd name="connsiteY16" fmla="*/ 905324 h 905324"/>
              <a:gd name="connsiteX17" fmla="*/ 175766 w 311021"/>
              <a:gd name="connsiteY17" fmla="*/ 905324 h 905324"/>
              <a:gd name="connsiteX18" fmla="*/ 249555 w 311021"/>
              <a:gd name="connsiteY18" fmla="*/ 905324 h 905324"/>
              <a:gd name="connsiteX19" fmla="*/ 263844 w 311021"/>
              <a:gd name="connsiteY19" fmla="*/ 621479 h 905324"/>
              <a:gd name="connsiteX20" fmla="*/ 287655 w 311021"/>
              <a:gd name="connsiteY20" fmla="*/ 509560 h 905324"/>
              <a:gd name="connsiteX21" fmla="*/ 310571 w 311021"/>
              <a:gd name="connsiteY21" fmla="*/ 334628 h 905324"/>
              <a:gd name="connsiteX22" fmla="*/ 308825 w 311021"/>
              <a:gd name="connsiteY22" fmla="*/ 294890 h 905324"/>
              <a:gd name="connsiteX23" fmla="*/ 311021 w 311021"/>
              <a:gd name="connsiteY23" fmla="*/ 291914 h 905324"/>
              <a:gd name="connsiteX24" fmla="*/ 299591 w 311021"/>
              <a:gd name="connsiteY24" fmla="*/ 270959 h 905324"/>
              <a:gd name="connsiteX25" fmla="*/ 297670 w 311021"/>
              <a:gd name="connsiteY25" fmla="*/ 269953 h 905324"/>
              <a:gd name="connsiteX26" fmla="*/ 297180 w 311021"/>
              <a:gd name="connsiteY26" fmla="*/ 269054 h 905324"/>
              <a:gd name="connsiteX27" fmla="*/ 217170 w 311021"/>
              <a:gd name="connsiteY27" fmla="*/ 227144 h 905324"/>
              <a:gd name="connsiteX28" fmla="*/ 166360 w 311021"/>
              <a:gd name="connsiteY28" fmla="*/ 220985 h 905324"/>
              <a:gd name="connsiteX29" fmla="*/ 155511 w 311021"/>
              <a:gd name="connsiteY29" fmla="*/ 0 h 905324"/>
              <a:gd name="connsiteX30" fmla="*/ 58449 w 311021"/>
              <a:gd name="connsiteY30" fmla="*/ 97062 h 905324"/>
              <a:gd name="connsiteX31" fmla="*/ 155511 w 311021"/>
              <a:gd name="connsiteY31" fmla="*/ 194124 h 905324"/>
              <a:gd name="connsiteX32" fmla="*/ 252573 w 311021"/>
              <a:gd name="connsiteY32" fmla="*/ 97062 h 905324"/>
              <a:gd name="connsiteX33" fmla="*/ 155511 w 311021"/>
              <a:gd name="connsiteY33" fmla="*/ 0 h 90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021" h="905324">
                <a:moveTo>
                  <a:pt x="156716" y="219524"/>
                </a:moveTo>
                <a:lnTo>
                  <a:pt x="155511" y="219670"/>
                </a:lnTo>
                <a:lnTo>
                  <a:pt x="154305" y="219524"/>
                </a:lnTo>
                <a:lnTo>
                  <a:pt x="144661" y="220985"/>
                </a:lnTo>
                <a:lnTo>
                  <a:pt x="93851" y="227144"/>
                </a:lnTo>
                <a:cubicBezTo>
                  <a:pt x="63371" y="236669"/>
                  <a:pt x="36701" y="250004"/>
                  <a:pt x="13841" y="269054"/>
                </a:cubicBezTo>
                <a:lnTo>
                  <a:pt x="13351" y="269953"/>
                </a:lnTo>
                <a:lnTo>
                  <a:pt x="11430" y="270959"/>
                </a:lnTo>
                <a:cubicBezTo>
                  <a:pt x="5715" y="276674"/>
                  <a:pt x="1905" y="284294"/>
                  <a:pt x="0" y="291914"/>
                </a:cubicBezTo>
                <a:lnTo>
                  <a:pt x="2197" y="294890"/>
                </a:lnTo>
                <a:lnTo>
                  <a:pt x="450" y="334628"/>
                </a:lnTo>
                <a:cubicBezTo>
                  <a:pt x="3200" y="389456"/>
                  <a:pt x="17770" y="468126"/>
                  <a:pt x="23366" y="509560"/>
                </a:cubicBezTo>
                <a:cubicBezTo>
                  <a:pt x="30827" y="564805"/>
                  <a:pt x="37952" y="557765"/>
                  <a:pt x="47177" y="621479"/>
                </a:cubicBezTo>
                <a:cubicBezTo>
                  <a:pt x="60916" y="716373"/>
                  <a:pt x="54322" y="809915"/>
                  <a:pt x="61466" y="905324"/>
                </a:cubicBezTo>
                <a:lnTo>
                  <a:pt x="135255" y="905324"/>
                </a:lnTo>
                <a:lnTo>
                  <a:pt x="137666" y="905324"/>
                </a:lnTo>
                <a:lnTo>
                  <a:pt x="173355" y="905324"/>
                </a:lnTo>
                <a:lnTo>
                  <a:pt x="175766" y="905324"/>
                </a:lnTo>
                <a:lnTo>
                  <a:pt x="249555" y="905324"/>
                </a:lnTo>
                <a:cubicBezTo>
                  <a:pt x="256699" y="809915"/>
                  <a:pt x="250105" y="716373"/>
                  <a:pt x="263844" y="621479"/>
                </a:cubicBezTo>
                <a:cubicBezTo>
                  <a:pt x="273069" y="557765"/>
                  <a:pt x="280194" y="564805"/>
                  <a:pt x="287655" y="509560"/>
                </a:cubicBezTo>
                <a:cubicBezTo>
                  <a:pt x="293251" y="468126"/>
                  <a:pt x="307821" y="389456"/>
                  <a:pt x="310571" y="334628"/>
                </a:cubicBezTo>
                <a:lnTo>
                  <a:pt x="308825" y="294890"/>
                </a:lnTo>
                <a:lnTo>
                  <a:pt x="311021" y="291914"/>
                </a:lnTo>
                <a:cubicBezTo>
                  <a:pt x="309116" y="284294"/>
                  <a:pt x="305306" y="276674"/>
                  <a:pt x="299591" y="270959"/>
                </a:cubicBezTo>
                <a:lnTo>
                  <a:pt x="297670" y="269953"/>
                </a:lnTo>
                <a:lnTo>
                  <a:pt x="297180" y="269054"/>
                </a:lnTo>
                <a:cubicBezTo>
                  <a:pt x="274320" y="250004"/>
                  <a:pt x="247650" y="236669"/>
                  <a:pt x="217170" y="227144"/>
                </a:cubicBezTo>
                <a:lnTo>
                  <a:pt x="166360" y="220985"/>
                </a:lnTo>
                <a:close/>
                <a:moveTo>
                  <a:pt x="155511" y="0"/>
                </a:moveTo>
                <a:cubicBezTo>
                  <a:pt x="101905" y="0"/>
                  <a:pt x="58449" y="43456"/>
                  <a:pt x="58449" y="97062"/>
                </a:cubicBezTo>
                <a:cubicBezTo>
                  <a:pt x="58449" y="150668"/>
                  <a:pt x="101905" y="194124"/>
                  <a:pt x="155511" y="194124"/>
                </a:cubicBezTo>
                <a:cubicBezTo>
                  <a:pt x="209117" y="194124"/>
                  <a:pt x="252573" y="150668"/>
                  <a:pt x="252573" y="97062"/>
                </a:cubicBezTo>
                <a:cubicBezTo>
                  <a:pt x="252573" y="43456"/>
                  <a:pt x="209117" y="0"/>
                  <a:pt x="15551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ES" sz="3600" dirty="0">
                <a:latin typeface="Abadi" panose="020B0604020104020204" pitchFamily="34" charset="0"/>
              </a:rPr>
              <a:t>i</a:t>
            </a:r>
            <a:endParaRPr lang="es-ES" sz="1668" dirty="0">
              <a:latin typeface="Abadi" panose="020B0604020104020204" pitchFamily="34" charset="0"/>
            </a:endParaRPr>
          </a:p>
        </p:txBody>
      </p:sp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74DBC-D32E-890F-EF54-8FC0C306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9" y="2171487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4247991"/>
            <a:ext cx="10039745" cy="3511842"/>
            <a:chOff x="1314327" y="4705191"/>
            <a:chExt cx="10039745" cy="3511842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255FFB-C6EC-5531-C32D-8C4AF38E54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1341" y="5574713"/>
              <a:ext cx="0" cy="2233438"/>
            </a:xfrm>
            <a:prstGeom prst="line">
              <a:avLst/>
            </a:prstGeom>
            <a:ln w="381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9A7C938C-7AAE-3723-6799-10F2968276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8884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BC9C06A1-0C85-79CF-E6B8-DED36F77088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995902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2024176"/>
            <a:ext cx="10039745" cy="2547824"/>
            <a:chOff x="1314327" y="5669209"/>
            <a:chExt cx="10039745" cy="2547824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4DAAA31-0E0D-57A2-E914-8106872E610B}"/>
              </a:ext>
            </a:extLst>
          </p:cNvPr>
          <p:cNvGrpSpPr/>
          <p:nvPr/>
        </p:nvGrpSpPr>
        <p:grpSpPr>
          <a:xfrm>
            <a:off x="4736319" y="4802898"/>
            <a:ext cx="2719361" cy="1967446"/>
            <a:chOff x="4720265" y="4790198"/>
            <a:chExt cx="2719361" cy="196744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DB7B337-44EE-40AA-CB5C-4A4C403E769F}"/>
                </a:ext>
              </a:extLst>
            </p:cNvPr>
            <p:cNvSpPr/>
            <p:nvPr/>
          </p:nvSpPr>
          <p:spPr>
            <a:xfrm>
              <a:off x="4720265" y="4790198"/>
              <a:ext cx="2719361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27" name="Gráfico 26" descr="Engranajes con relleno sólido">
              <a:extLst>
                <a:ext uri="{FF2B5EF4-FFF2-40B4-BE49-F238E27FC236}">
                  <a16:creationId xmlns:a16="http://schemas.microsoft.com/office/drawing/2014/main" id="{6141E6BB-C3D2-0A51-B831-58142A81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07144">
              <a:off x="5949223" y="5763946"/>
              <a:ext cx="464267" cy="464267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3BD193-FC40-7D79-92A3-55A05D713F99}"/>
                </a:ext>
              </a:extLst>
            </p:cNvPr>
            <p:cNvGrpSpPr/>
            <p:nvPr/>
          </p:nvGrpSpPr>
          <p:grpSpPr>
            <a:xfrm>
              <a:off x="6432554" y="4965923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300A294-CA40-1512-2108-2AD905FF4009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303E3A1-DD3B-5EE2-B9AF-20C714281B90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A78A4E8-7A23-D0AB-9904-2FC7FE03090A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D15614-461A-ACF6-73A0-232E35CBD85F}"/>
                </a:ext>
              </a:extLst>
            </p:cNvPr>
            <p:cNvGrpSpPr/>
            <p:nvPr/>
          </p:nvGrpSpPr>
          <p:grpSpPr>
            <a:xfrm>
              <a:off x="5127267" y="4965923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064DAEA4-6D0F-0571-A6BC-2AC318B8D3D0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147E9A2-74AE-6E54-F80D-36283C75C492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4758A38-DC4A-AB71-9E79-F73700D0378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21A13497-0993-EB8C-3887-499193F5A16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05C2DCDB-FC62-8B4C-DFFD-CD7FE1F79DE5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1B1A4895-1EDA-7CEC-04EF-87A28DBFFD92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EA5A717-CA00-DDA8-4EDC-2E39A340773F}"/>
                </a:ext>
              </a:extLst>
            </p:cNvPr>
            <p:cNvSpPr txBox="1"/>
            <p:nvPr/>
          </p:nvSpPr>
          <p:spPr>
            <a:xfrm>
              <a:off x="4982710" y="6123217"/>
              <a:ext cx="2319822" cy="60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Modelo de predicción de SCORE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AD556EB-6DCA-B69A-5834-CDF546941E67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67" y="5630553"/>
              <a:ext cx="1131687" cy="0"/>
            </a:xfrm>
            <a:prstGeom prst="line">
              <a:avLst/>
            </a:prstGeom>
            <a:ln w="19050"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A82E9BF-3356-220A-D0E3-0BBC562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705" y="5630553"/>
              <a:ext cx="471536" cy="0"/>
            </a:xfrm>
            <a:prstGeom prst="line">
              <a:avLst/>
            </a:prstGeom>
            <a:ln w="19050"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ABC23E89-5083-4F0E-99CB-A645A5CFDAC8}"/>
                </a:ext>
              </a:extLst>
            </p:cNvPr>
            <p:cNvCxnSpPr/>
            <p:nvPr/>
          </p:nvCxnSpPr>
          <p:spPr>
            <a:xfrm>
              <a:off x="5504496" y="5630556"/>
              <a:ext cx="422412" cy="377493"/>
            </a:xfrm>
            <a:prstGeom prst="bentConnector3">
              <a:avLst/>
            </a:prstGeom>
            <a:ln w="19050">
              <a:solidFill>
                <a:srgbClr val="2C8A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B82B6078-AB92-6CA5-3938-6C126D9D5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607" y="5630556"/>
              <a:ext cx="422412" cy="377493"/>
            </a:xfrm>
            <a:prstGeom prst="bentConnector3">
              <a:avLst/>
            </a:prstGeom>
            <a:ln w="19050">
              <a:solidFill>
                <a:srgbClr val="32A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307C433B-DE15-A7E3-E53B-EF372F95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27" y="7610702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F4AB59-FCDF-9631-9512-89EC90ED2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5724" y="4862774"/>
            <a:ext cx="2664704" cy="2544947"/>
          </a:xfrm>
          <a:prstGeom prst="bentConnector3">
            <a:avLst>
              <a:gd name="adj1" fmla="val 83362"/>
            </a:avLst>
          </a:prstGeom>
          <a:ln w="38100">
            <a:solidFill>
              <a:srgbClr val="2C8A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A3C0209-5715-A6F5-4566-FB2049FA82F7}"/>
              </a:ext>
            </a:extLst>
          </p:cNvPr>
          <p:cNvCxnSpPr>
            <a:cxnSpLocks/>
          </p:cNvCxnSpPr>
          <p:nvPr/>
        </p:nvCxnSpPr>
        <p:spPr>
          <a:xfrm flipH="1">
            <a:off x="7715730" y="4802896"/>
            <a:ext cx="1567369" cy="983725"/>
          </a:xfrm>
          <a:prstGeom prst="bentConnector3">
            <a:avLst>
              <a:gd name="adj1" fmla="val 573"/>
            </a:avLst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80E3AC2-D79D-6409-BD59-BBB284C25172}"/>
              </a:ext>
            </a:extLst>
          </p:cNvPr>
          <p:cNvCxnSpPr/>
          <p:nvPr/>
        </p:nvCxnSpPr>
        <p:spPr>
          <a:xfrm>
            <a:off x="6731527" y="6934200"/>
            <a:ext cx="0" cy="533400"/>
          </a:xfrm>
          <a:prstGeom prst="straightConnector1">
            <a:avLst/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D2135AE3-D546-1772-27FE-37FFBE9E0794}"/>
              </a:ext>
            </a:extLst>
          </p:cNvPr>
          <p:cNvSpPr/>
          <p:nvPr/>
        </p:nvSpPr>
        <p:spPr>
          <a:xfrm>
            <a:off x="698501" y="6255616"/>
            <a:ext cx="5267436" cy="2391364"/>
          </a:xfrm>
          <a:prstGeom prst="roundRect">
            <a:avLst>
              <a:gd name="adj" fmla="val 1661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887D11DB-4D1F-1AFD-354D-409B53487584}"/>
              </a:ext>
            </a:extLst>
          </p:cNvPr>
          <p:cNvSpPr/>
          <p:nvPr/>
        </p:nvSpPr>
        <p:spPr>
          <a:xfrm>
            <a:off x="6096000" y="715387"/>
            <a:ext cx="5439894" cy="5223646"/>
          </a:xfrm>
          <a:prstGeom prst="roundRect">
            <a:avLst>
              <a:gd name="adj" fmla="val 8644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BC91968-A884-0668-E517-C715F9AD4FC5}"/>
              </a:ext>
            </a:extLst>
          </p:cNvPr>
          <p:cNvCxnSpPr>
            <a:cxnSpLocks/>
          </p:cNvCxnSpPr>
          <p:nvPr/>
        </p:nvCxnSpPr>
        <p:spPr>
          <a:xfrm rot="10800000">
            <a:off x="7370171" y="5170959"/>
            <a:ext cx="1497451" cy="350934"/>
          </a:xfrm>
          <a:prstGeom prst="bentConnector3">
            <a:avLst>
              <a:gd name="adj1" fmla="val 100039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4F2610-9B90-0EE4-6E17-1A9AAD8C2491}"/>
              </a:ext>
            </a:extLst>
          </p:cNvPr>
          <p:cNvSpPr/>
          <p:nvPr/>
        </p:nvSpPr>
        <p:spPr>
          <a:xfrm>
            <a:off x="7773058" y="5283115"/>
            <a:ext cx="495300" cy="560005"/>
          </a:xfrm>
          <a:prstGeom prst="rect">
            <a:avLst/>
          </a:prstGeom>
          <a:solidFill>
            <a:srgbClr val="45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44">
            <a:extLst>
              <a:ext uri="{FF2B5EF4-FFF2-40B4-BE49-F238E27FC236}">
                <a16:creationId xmlns:a16="http://schemas.microsoft.com/office/drawing/2014/main" id="{14689A84-223E-0A25-6AC1-CFF7837EF57D}"/>
              </a:ext>
            </a:extLst>
          </p:cNvPr>
          <p:cNvSpPr txBox="1"/>
          <p:nvPr/>
        </p:nvSpPr>
        <p:spPr>
          <a:xfrm>
            <a:off x="1125569" y="437198"/>
            <a:ext cx="330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METODOLOGÍA</a:t>
            </a:r>
          </a:p>
        </p:txBody>
      </p:sp>
      <p:pic>
        <p:nvPicPr>
          <p:cNvPr id="6" name="Gráfico 5" descr="Flujo de trabajo con relleno sólido">
            <a:extLst>
              <a:ext uri="{FF2B5EF4-FFF2-40B4-BE49-F238E27FC236}">
                <a16:creationId xmlns:a16="http://schemas.microsoft.com/office/drawing/2014/main" id="{6698D598-7CD6-2FDA-D5B2-9E4FE9FF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322805"/>
            <a:ext cx="617569" cy="617569"/>
          </a:xfrm>
          <a:prstGeom prst="rect">
            <a:avLst/>
          </a:prstGeom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42FB741A-E934-D5B2-F323-C5F5296E6BFB}"/>
              </a:ext>
            </a:extLst>
          </p:cNvPr>
          <p:cNvSpPr/>
          <p:nvPr/>
        </p:nvSpPr>
        <p:spPr>
          <a:xfrm>
            <a:off x="1705136" y="1999357"/>
            <a:ext cx="2719361" cy="1967446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9" name="Gráfico 8" descr="Engranajes con relleno sólido">
            <a:extLst>
              <a:ext uri="{FF2B5EF4-FFF2-40B4-BE49-F238E27FC236}">
                <a16:creationId xmlns:a16="http://schemas.microsoft.com/office/drawing/2014/main" id="{D82FDF8C-E071-80AC-EB46-D3C3EE3A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2934094" y="2973105"/>
            <a:ext cx="464267" cy="464267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6051582-4A3E-6017-129C-EF358E7CB70C}"/>
              </a:ext>
            </a:extLst>
          </p:cNvPr>
          <p:cNvGrpSpPr/>
          <p:nvPr/>
        </p:nvGrpSpPr>
        <p:grpSpPr>
          <a:xfrm>
            <a:off x="3417425" y="2175082"/>
            <a:ext cx="565844" cy="549021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518C5798-5EDF-6384-FBAA-EC31CB0ED31A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DB99BEBF-C4F7-1B04-39D5-963C1A9FBE85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E237227-6C24-B7A6-2A6B-7344A38F7CF7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E76CD3F-BA8A-D539-0F2F-FD21284169EB}"/>
              </a:ext>
            </a:extLst>
          </p:cNvPr>
          <p:cNvGrpSpPr/>
          <p:nvPr/>
        </p:nvGrpSpPr>
        <p:grpSpPr>
          <a:xfrm>
            <a:off x="2112138" y="2175082"/>
            <a:ext cx="1131687" cy="549021"/>
            <a:chOff x="5487332" y="1538952"/>
            <a:chExt cx="1220886" cy="592295"/>
          </a:xfrm>
          <a:solidFill>
            <a:srgbClr val="2C8AE0"/>
          </a:solidFill>
        </p:grpSpPr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95787A6-E974-1583-BC94-F433C5E59D74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B39920D2-1465-5F4B-9094-04D9DAC02219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FEB59298-A182-7FD7-14A5-210FFDBBAF5F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FB21B196-7F3C-4089-7B97-9DE1A612F452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0A4CD95-20C2-B3A0-F87B-751B761BEA8F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11F0BB9A-07BB-001D-01FD-733764D386CE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849AC5C-9121-7989-C4A8-654466221198}"/>
              </a:ext>
            </a:extLst>
          </p:cNvPr>
          <p:cNvSpPr txBox="1"/>
          <p:nvPr/>
        </p:nvSpPr>
        <p:spPr>
          <a:xfrm>
            <a:off x="1967581" y="3332376"/>
            <a:ext cx="2319822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Modelo de predicción de SCORE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1147445-1E00-9F78-4FA7-360B1C264191}"/>
              </a:ext>
            </a:extLst>
          </p:cNvPr>
          <p:cNvCxnSpPr>
            <a:cxnSpLocks/>
          </p:cNvCxnSpPr>
          <p:nvPr/>
        </p:nvCxnSpPr>
        <p:spPr>
          <a:xfrm>
            <a:off x="2112138" y="2839712"/>
            <a:ext cx="1131687" cy="0"/>
          </a:xfrm>
          <a:prstGeom prst="line">
            <a:avLst/>
          </a:prstGeom>
          <a:ln w="19050"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6C3EBF3-19B0-2B13-91F2-CE0872F7B3EC}"/>
              </a:ext>
            </a:extLst>
          </p:cNvPr>
          <p:cNvCxnSpPr>
            <a:cxnSpLocks/>
          </p:cNvCxnSpPr>
          <p:nvPr/>
        </p:nvCxnSpPr>
        <p:spPr>
          <a:xfrm>
            <a:off x="3464576" y="2839712"/>
            <a:ext cx="471536" cy="0"/>
          </a:xfrm>
          <a:prstGeom prst="line">
            <a:avLst/>
          </a:prstGeom>
          <a:ln w="19050"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C1B823F-9830-D43A-DD2A-16F42895008F}"/>
              </a:ext>
            </a:extLst>
          </p:cNvPr>
          <p:cNvCxnSpPr/>
          <p:nvPr/>
        </p:nvCxnSpPr>
        <p:spPr>
          <a:xfrm>
            <a:off x="2489367" y="2839715"/>
            <a:ext cx="422412" cy="377493"/>
          </a:xfrm>
          <a:prstGeom prst="bentConnector3">
            <a:avLst/>
          </a:prstGeom>
          <a:ln w="19050">
            <a:solidFill>
              <a:srgbClr val="2C8A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E481F1A-40AC-E889-4298-CFA75F6E356D}"/>
              </a:ext>
            </a:extLst>
          </p:cNvPr>
          <p:cNvCxnSpPr>
            <a:cxnSpLocks/>
          </p:cNvCxnSpPr>
          <p:nvPr/>
        </p:nvCxnSpPr>
        <p:spPr>
          <a:xfrm flipH="1">
            <a:off x="3375478" y="2839715"/>
            <a:ext cx="422412" cy="377493"/>
          </a:xfrm>
          <a:prstGeom prst="bentConnector3">
            <a:avLst/>
          </a:prstGeom>
          <a:ln w="1905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25">
            <a:extLst>
              <a:ext uri="{FF2B5EF4-FFF2-40B4-BE49-F238E27FC236}">
                <a16:creationId xmlns:a16="http://schemas.microsoft.com/office/drawing/2014/main" id="{151AE6A1-8135-0D75-0BEE-FD5407847CB1}"/>
              </a:ext>
            </a:extLst>
          </p:cNvPr>
          <p:cNvCxnSpPr>
            <a:cxnSpLocks/>
          </p:cNvCxnSpPr>
          <p:nvPr/>
        </p:nvCxnSpPr>
        <p:spPr>
          <a:xfrm>
            <a:off x="1232229" y="948875"/>
            <a:ext cx="2088541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9981C39-F25A-A866-6974-1F3944B90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68842"/>
              </p:ext>
            </p:extLst>
          </p:nvPr>
        </p:nvGraphicFramePr>
        <p:xfrm>
          <a:off x="6591687" y="1203854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8.24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4.78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5B322DB5-05EA-32FF-D6DB-5F7CB808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57803"/>
              </p:ext>
            </p:extLst>
          </p:nvPr>
        </p:nvGraphicFramePr>
        <p:xfrm>
          <a:off x="6591687" y="3635216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7.89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4.91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pic>
        <p:nvPicPr>
          <p:cNvPr id="67" name="Gráfico 66" descr="Engranajes con relleno sólido">
            <a:extLst>
              <a:ext uri="{FF2B5EF4-FFF2-40B4-BE49-F238E27FC236}">
                <a16:creationId xmlns:a16="http://schemas.microsoft.com/office/drawing/2014/main" id="{416EB6A6-6846-4B52-5E61-D34CF5F9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7785329" y="5302265"/>
            <a:ext cx="464267" cy="464267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97405EEA-84D7-9F74-AF97-13CCB579BC83}"/>
              </a:ext>
            </a:extLst>
          </p:cNvPr>
          <p:cNvSpPr/>
          <p:nvPr/>
        </p:nvSpPr>
        <p:spPr>
          <a:xfrm rot="5400000">
            <a:off x="8775593" y="4101964"/>
            <a:ext cx="184059" cy="1928920"/>
          </a:xfrm>
          <a:prstGeom prst="rightBrace">
            <a:avLst/>
          </a:prstGeom>
          <a:ln w="38100">
            <a:solidFill>
              <a:srgbClr val="89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74003A4-A62E-7E44-A262-FB67BC3460E6}"/>
              </a:ext>
            </a:extLst>
          </p:cNvPr>
          <p:cNvCxnSpPr/>
          <p:nvPr/>
        </p:nvCxnSpPr>
        <p:spPr>
          <a:xfrm>
            <a:off x="8867622" y="5283115"/>
            <a:ext cx="0" cy="2387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8D7868E-2E79-F94D-1D33-067AE94D3816}"/>
              </a:ext>
            </a:extLst>
          </p:cNvPr>
          <p:cNvSpPr/>
          <p:nvPr/>
        </p:nvSpPr>
        <p:spPr>
          <a:xfrm rot="5400000">
            <a:off x="8046785" y="2771047"/>
            <a:ext cx="330200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BD6B2D-A66C-5D89-710D-D1C92B4AA021}"/>
              </a:ext>
            </a:extLst>
          </p:cNvPr>
          <p:cNvSpPr/>
          <p:nvPr/>
        </p:nvSpPr>
        <p:spPr>
          <a:xfrm>
            <a:off x="2784668" y="6380354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0220B79-53EC-179B-1FC9-04BC2C907F21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107690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B4BA37F-6727-D828-9FE0-C808EBB47F21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88970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9C682EC-1A95-22E9-5E8A-C196343AC404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>
            <a:off x="4270253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A3A8F6-D8EA-9D28-0DA1-1393F68526C9}"/>
              </a:ext>
            </a:extLst>
          </p:cNvPr>
          <p:cNvGrpSpPr/>
          <p:nvPr/>
        </p:nvGrpSpPr>
        <p:grpSpPr>
          <a:xfrm>
            <a:off x="1622102" y="6861248"/>
            <a:ext cx="2971175" cy="327612"/>
            <a:chOff x="7282891" y="6673982"/>
            <a:chExt cx="3205361" cy="35343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573ADC92-5DC8-458E-9113-FC4BEEEFD3BD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DC067A-EF12-17DA-D4FC-433E0C45CEE1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6B45D2-4E73-C86B-D0DD-4ED927CF785F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flipH="1">
            <a:off x="1945123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747AA5F-3E66-4173-6D4A-510AC1B0CFBA}"/>
              </a:ext>
            </a:extLst>
          </p:cNvPr>
          <p:cNvCxnSpPr>
            <a:cxnSpLocks/>
            <a:stCxn id="89" idx="2"/>
            <a:endCxn id="121" idx="0"/>
          </p:cNvCxnSpPr>
          <p:nvPr/>
        </p:nvCxnSpPr>
        <p:spPr>
          <a:xfrm flipH="1">
            <a:off x="1363837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100161A-7227-98A3-A0CC-D0C00150C0A4}"/>
              </a:ext>
            </a:extLst>
          </p:cNvPr>
          <p:cNvCxnSpPr>
            <a:cxnSpLocks/>
            <a:stCxn id="89" idx="2"/>
            <a:endCxn id="136" idx="0"/>
          </p:cNvCxnSpPr>
          <p:nvPr/>
        </p:nvCxnSpPr>
        <p:spPr>
          <a:xfrm>
            <a:off x="1945121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654419B-C5A1-E2C8-B31F-F4FDEEF355A2}"/>
              </a:ext>
            </a:extLst>
          </p:cNvPr>
          <p:cNvGrpSpPr/>
          <p:nvPr/>
        </p:nvGrpSpPr>
        <p:grpSpPr>
          <a:xfrm>
            <a:off x="3215290" y="7342142"/>
            <a:ext cx="947360" cy="559395"/>
            <a:chOff x="9241352" y="7200265"/>
            <a:chExt cx="1022030" cy="603486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56250C6B-1AF2-7ADF-E065-E56647ED7124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A1E5FDC-0122-7403-491E-3CB62A780892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75F03949-7B47-A7BC-CAC7-702725104AD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C4AFE2CA-DDA3-220F-B7E2-D961FE86EDC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5AFD845-801D-513D-3A7B-1D3CD4938661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B3098CCF-A8CB-13AA-ADCD-C4EE17DCC4D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647617C5-4870-F115-7EF5-415F52A25724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93E140D4-6BCF-E695-D9BC-30C91520DAAE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7D1E6BE-E43C-131F-B393-C34C0E40B069}"/>
              </a:ext>
            </a:extLst>
          </p:cNvPr>
          <p:cNvGrpSpPr/>
          <p:nvPr/>
        </p:nvGrpSpPr>
        <p:grpSpPr>
          <a:xfrm>
            <a:off x="4377856" y="7342142"/>
            <a:ext cx="947360" cy="559395"/>
            <a:chOff x="10377275" y="7200265"/>
            <a:chExt cx="1022030" cy="603486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143A646-31BB-1A18-7184-6EB53195DBD4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29BBBB85-32E2-4266-AD67-A1E804DB6A9E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28FD75F7-482C-F342-AA14-AB89E70138F7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7E2EDAA8-0AE4-12B5-EAC6-8B84388FD8E3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EF58390F-BC58-8A10-442B-AAEE15D352AA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6CD9771C-3E76-9AF4-25A4-34E47CB425AA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60ECA5D-767D-D4C1-F9E9-53FC7A07A282}"/>
              </a:ext>
            </a:extLst>
          </p:cNvPr>
          <p:cNvGrpSpPr/>
          <p:nvPr/>
        </p:nvGrpSpPr>
        <p:grpSpPr>
          <a:xfrm>
            <a:off x="890158" y="7342142"/>
            <a:ext cx="947360" cy="559395"/>
            <a:chOff x="6493258" y="7200265"/>
            <a:chExt cx="1022030" cy="603486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13C9448-9F2C-223F-E692-AC03D5289884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E1E2047B-BAB7-C010-7E57-2C2F7685908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ABEE75EB-D44A-1B3E-003A-34E44D2AB26D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C1BAACF7-18B2-0C5D-908E-4A8EB51BA43E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37E8F6E3-F107-D5F1-3204-751B7F13DD00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28F8970E-B55B-3B3D-D6B5-A7114684AF1F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B77F3F60-449D-1D04-74BA-79CFD59EBEB7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B45347B-40F3-B2B5-6DE1-C4298A05883D}"/>
              </a:ext>
            </a:extLst>
          </p:cNvPr>
          <p:cNvGrpSpPr/>
          <p:nvPr/>
        </p:nvGrpSpPr>
        <p:grpSpPr>
          <a:xfrm>
            <a:off x="2052724" y="7342142"/>
            <a:ext cx="947360" cy="559395"/>
            <a:chOff x="7629181" y="7200265"/>
            <a:chExt cx="1022030" cy="603486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E9DB28E-8D30-EDC4-0070-5034C2D9C967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932F62C-982F-55FB-53E6-353E7C16512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DB88FF27-90DA-B20F-D5EF-98EAE1F9396D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AD9F807-D2C5-9087-A90F-992AD0A55572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79F4DED-7CBC-48BF-7222-6A5FAB9BE426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4E3DC36-D3BE-CFFE-5B0D-5C14BF5520B9}"/>
              </a:ext>
            </a:extLst>
          </p:cNvPr>
          <p:cNvSpPr/>
          <p:nvPr/>
        </p:nvSpPr>
        <p:spPr>
          <a:xfrm>
            <a:off x="5554172" y="7907977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0C5EB93-F34D-AC38-06DC-AA7AF8FAD68D}"/>
              </a:ext>
            </a:extLst>
          </p:cNvPr>
          <p:cNvSpPr txBox="1"/>
          <p:nvPr/>
        </p:nvSpPr>
        <p:spPr>
          <a:xfrm>
            <a:off x="5240472" y="7659040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E7D3E1A0-885F-FD2E-B88B-B7A955F41F96}"/>
              </a:ext>
            </a:extLst>
          </p:cNvPr>
          <p:cNvSpPr/>
          <p:nvPr/>
        </p:nvSpPr>
        <p:spPr>
          <a:xfrm>
            <a:off x="945589" y="8083041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AA3DF82-A48B-81CD-7092-EB37FBE96D2E}"/>
              </a:ext>
            </a:extLst>
          </p:cNvPr>
          <p:cNvSpPr/>
          <p:nvPr/>
        </p:nvSpPr>
        <p:spPr>
          <a:xfrm>
            <a:off x="2108156" y="8083041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EE8366DD-3706-3E77-0443-104B1B96D83D}"/>
              </a:ext>
            </a:extLst>
          </p:cNvPr>
          <p:cNvSpPr/>
          <p:nvPr/>
        </p:nvSpPr>
        <p:spPr>
          <a:xfrm>
            <a:off x="3270722" y="8083041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FD479816-56AA-B1C4-E116-4031F1E21D6B}"/>
              </a:ext>
            </a:extLst>
          </p:cNvPr>
          <p:cNvSpPr/>
          <p:nvPr/>
        </p:nvSpPr>
        <p:spPr>
          <a:xfrm>
            <a:off x="4433288" y="8083041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178" name="Gráfico 177" descr="Engranajes con relleno sólido">
            <a:extLst>
              <a:ext uri="{FF2B5EF4-FFF2-40B4-BE49-F238E27FC236}">
                <a16:creationId xmlns:a16="http://schemas.microsoft.com/office/drawing/2014/main" id="{CEFD8D24-6B47-52E1-7C19-3100497A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0">
            <a:off x="5643018" y="7589598"/>
            <a:ext cx="239742" cy="239742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9A708598-4EB3-A926-49B6-D345904D7501}"/>
              </a:ext>
            </a:extLst>
          </p:cNvPr>
          <p:cNvSpPr txBox="1"/>
          <p:nvPr/>
        </p:nvSpPr>
        <p:spPr>
          <a:xfrm>
            <a:off x="8689494" y="2543032"/>
            <a:ext cx="2514841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Generar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 contrafactual y predecir el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endParaRPr lang="es-ES" sz="1668" i="1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9E1E0D7E-BC72-7210-8302-4ECA6DDB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24" y="6976590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7BF6962-2E30-CCC3-0C87-C5C38C2E443C}"/>
              </a:ext>
            </a:extLst>
          </p:cNvPr>
          <p:cNvCxnSpPr>
            <a:cxnSpLocks/>
          </p:cNvCxnSpPr>
          <p:nvPr/>
        </p:nvCxnSpPr>
        <p:spPr>
          <a:xfrm>
            <a:off x="4846949" y="2896517"/>
            <a:ext cx="8165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00982B42-A01B-6039-9D31-83294442097D}"/>
              </a:ext>
            </a:extLst>
          </p:cNvPr>
          <p:cNvCxnSpPr>
            <a:cxnSpLocks/>
          </p:cNvCxnSpPr>
          <p:nvPr/>
        </p:nvCxnSpPr>
        <p:spPr>
          <a:xfrm>
            <a:off x="9024925" y="6233761"/>
            <a:ext cx="0" cy="4808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682B5CA6-D044-8219-5CDF-17DC97D2F78C}"/>
              </a:ext>
            </a:extLst>
          </p:cNvPr>
          <p:cNvCxnSpPr>
            <a:cxnSpLocks/>
          </p:cNvCxnSpPr>
          <p:nvPr/>
        </p:nvCxnSpPr>
        <p:spPr>
          <a:xfrm flipH="1">
            <a:off x="6490340" y="7339025"/>
            <a:ext cx="45656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704378" y="3449629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121117" y="4572001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50452" y="833415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314269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96928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215792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51975" y="1040341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98451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51975" y="3972452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215792" y="4360985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98451" y="5739393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3160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350" y="223571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564370" y="364005"/>
            <a:ext cx="24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31775"/>
              </p:ext>
            </p:extLst>
          </p:nvPr>
        </p:nvGraphicFramePr>
        <p:xfrm>
          <a:off x="390673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704378" y="1298201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704378" y="5369556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34982" y="2385646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809669" y="2749645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7506" y="2355408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96469" y="1992407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48820"/>
              </p:ext>
            </p:extLst>
          </p:nvPr>
        </p:nvGraphicFramePr>
        <p:xfrm>
          <a:off x="3488969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7635"/>
              </p:ext>
            </p:extLst>
          </p:nvPr>
        </p:nvGraphicFramePr>
        <p:xfrm>
          <a:off x="390673" y="4561840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39190" y="1411746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88100" y="2994301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88100" y="4681337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39190" y="5250761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121118" y="4357752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70437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704379" y="49651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704378" y="323439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41274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412748" y="255938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412748" y="4840183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79254" y="4673600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786" y="507887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402902" y="5142419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703434" y="473802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3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654</Words>
  <Application>Microsoft Office PowerPoint</Application>
  <PresentationFormat>Personalizado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Helvetica Neue</vt:lpstr>
      <vt:lpstr>Office Theme</vt:lpstr>
      <vt:lpstr>Cash Transfers and Cognitive Development: treatment effect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26</cp:revision>
  <dcterms:created xsi:type="dcterms:W3CDTF">2022-06-06T14:14:06Z</dcterms:created>
  <dcterms:modified xsi:type="dcterms:W3CDTF">2022-06-29T21:13:27Z</dcterms:modified>
</cp:coreProperties>
</file>