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2" r:id="rId3"/>
    <p:sldId id="265" r:id="rId4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3EB"/>
    <a:srgbClr val="32A505"/>
    <a:srgbClr val="2C8AE0"/>
    <a:srgbClr val="B9EAAC"/>
    <a:srgbClr val="FFFFFF"/>
    <a:srgbClr val="89A2BD"/>
    <a:srgbClr val="2C3C4E"/>
    <a:srgbClr val="4B6785"/>
    <a:srgbClr val="1C71BE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>
        <p:scale>
          <a:sx n="70" d="100"/>
          <a:sy n="70" d="100"/>
        </p:scale>
        <p:origin x="-1158" y="498"/>
      </p:cViewPr>
      <p:guideLst>
        <p:guide orient="horz" pos="28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pPr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62982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pPr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52892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pPr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26219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pPr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02564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pPr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53783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pPr/>
              <a:t>30/06/2022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24837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pPr/>
              <a:t>30/06/2022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11463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pPr/>
              <a:t>30/06/2022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91140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pPr/>
              <a:t>30/06/2022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82448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pPr/>
              <a:t>30/06/2022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37279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pPr/>
              <a:t>30/06/2022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9023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defTabSz="45720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DEB8E-57A5-4E24-A79E-0156C7376F47}" type="datetimeFigureOut">
              <a:rPr lang="es-ES" smtClean="0"/>
              <a:pPr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29D6C-17C6-483F-AAC9-ACEBBBC03CE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7159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lang="en-US" sz="4000" kern="1200" dirty="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9A1713A5-7DCE-1918-3E7B-65A6C77743E7}"/>
              </a:ext>
            </a:extLst>
          </p:cNvPr>
          <p:cNvSpPr/>
          <p:nvPr/>
        </p:nvSpPr>
        <p:spPr>
          <a:xfrm>
            <a:off x="9824554" y="4415787"/>
            <a:ext cx="2367445" cy="1184032"/>
          </a:xfrm>
          <a:prstGeom prst="roundRect">
            <a:avLst>
              <a:gd name="adj" fmla="val 15699"/>
            </a:avLst>
          </a:prstGeom>
          <a:noFill/>
          <a:ln w="28575">
            <a:solidFill>
              <a:srgbClr val="2C8AE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cons_food_pc_05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cons_tot_pc_05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s3ap24_htime_h_05</a:t>
            </a: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bweight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com_control_05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pranimalprot_f_05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prfruitveg_f_05</a:t>
            </a: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xmlns="" id="{92A9B768-15E9-A48A-4298-1EC22E3DC5AA}"/>
              </a:ext>
            </a:extLst>
          </p:cNvPr>
          <p:cNvSpPr/>
          <p:nvPr/>
        </p:nvSpPr>
        <p:spPr>
          <a:xfrm>
            <a:off x="3241293" y="5538159"/>
            <a:ext cx="2355201" cy="1574589"/>
          </a:xfrm>
          <a:prstGeom prst="roundRect">
            <a:avLst>
              <a:gd name="adj" fmla="val 12842"/>
            </a:avLst>
          </a:prstGeom>
          <a:noFill/>
          <a:ln w="28575">
            <a:solidFill>
              <a:srgbClr val="2C8AE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600" dirty="0">
                <a:solidFill>
                  <a:srgbClr val="89A2BD"/>
                </a:solidFill>
                <a:latin typeface="Helvetica Neue"/>
              </a:rPr>
              <a:t> </a:t>
            </a:r>
            <a:r>
              <a:rPr lang="es-ES" sz="1400" dirty="0">
                <a:solidFill>
                  <a:srgbClr val="89A2BD"/>
                </a:solidFill>
                <a:latin typeface="Helvetica Neue"/>
              </a:rPr>
              <a:t> </a:t>
            </a:r>
            <a:endParaRPr lang="es-ES" sz="10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s1age_head_05</a:t>
            </a:r>
          </a:p>
          <a:p>
            <a:pPr algn="ctr"/>
            <a:r>
              <a:rPr lang="es-ES" sz="800" dirty="0">
                <a:solidFill>
                  <a:srgbClr val="89A2BD"/>
                </a:solidFill>
                <a:latin typeface="Helvetica Neue"/>
              </a:rPr>
              <a:t>s3ap23_stime_h_05</a:t>
            </a:r>
          </a:p>
          <a:p>
            <a:pPr algn="ctr"/>
            <a:r>
              <a:rPr lang="es-ES" sz="800" dirty="0">
                <a:solidFill>
                  <a:srgbClr val="89A2BD"/>
                </a:solidFill>
                <a:latin typeface="Helvetica Neue"/>
              </a:rPr>
              <a:t>s3ap24_htime_h_05</a:t>
            </a:r>
          </a:p>
          <a:p>
            <a:pPr algn="ctr"/>
            <a:r>
              <a:rPr lang="es-ES" sz="800" dirty="0">
                <a:solidFill>
                  <a:srgbClr val="89A2BD"/>
                </a:solidFill>
                <a:latin typeface="Helvetica Neue"/>
              </a:rPr>
              <a:t>s3ap25_hqtime_h_05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cons_food_pc_05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cons_tot_pc_05</a:t>
            </a:r>
            <a:endParaRPr lang="es-ES" sz="20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yrsedfath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age_transfer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bweight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ed_mom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com_haz_05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com_waz_05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com_tvip_05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com_control_05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433CA214-3EB8-8A48-8237-A14915BB368E}"/>
              </a:ext>
            </a:extLst>
          </p:cNvPr>
          <p:cNvSpPr txBox="1"/>
          <p:nvPr/>
        </p:nvSpPr>
        <p:spPr>
          <a:xfrm>
            <a:off x="3487881" y="1523528"/>
            <a:ext cx="1908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Abadi" panose="020B0604020104020204" pitchFamily="34" charset="0"/>
              </a:rPr>
              <a:t>Selección inicial de variables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xmlns="" id="{C4B60CAA-B940-9E1C-F3C1-69D754B42924}"/>
              </a:ext>
            </a:extLst>
          </p:cNvPr>
          <p:cNvSpPr/>
          <p:nvPr/>
        </p:nvSpPr>
        <p:spPr>
          <a:xfrm>
            <a:off x="3434445" y="2500319"/>
            <a:ext cx="1981140" cy="1773309"/>
          </a:xfrm>
          <a:prstGeom prst="roundRect">
            <a:avLst/>
          </a:prstGeom>
          <a:solidFill>
            <a:srgbClr val="32A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Abadi" panose="020B0604020104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E623D5DE-0759-9850-32F3-BCEB9713A888}"/>
              </a:ext>
            </a:extLst>
          </p:cNvPr>
          <p:cNvSpPr txBox="1"/>
          <p:nvPr/>
        </p:nvSpPr>
        <p:spPr>
          <a:xfrm>
            <a:off x="3517104" y="3878727"/>
            <a:ext cx="181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badi" panose="020B0604020104020204" pitchFamily="34" charset="0"/>
              </a:rPr>
              <a:t>4511 x 51 </a:t>
            </a:r>
            <a:r>
              <a:rPr lang="es-ES" dirty="0" err="1">
                <a:latin typeface="Abadi" panose="020B0604020104020204" pitchFamily="34" charset="0"/>
              </a:rPr>
              <a:t>var</a:t>
            </a:r>
            <a:r>
              <a:rPr lang="es-ES" dirty="0">
                <a:latin typeface="Abadi" panose="020B0604020104020204" pitchFamily="34" charset="0"/>
              </a:rPr>
              <a:t>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8E40621A-1B10-54FE-5745-5ADEDD4A50ED}"/>
              </a:ext>
            </a:extLst>
          </p:cNvPr>
          <p:cNvSpPr/>
          <p:nvPr/>
        </p:nvSpPr>
        <p:spPr>
          <a:xfrm>
            <a:off x="335968" y="2500319"/>
            <a:ext cx="1981140" cy="1773309"/>
          </a:xfrm>
          <a:prstGeom prst="roundRect">
            <a:avLst/>
          </a:prstGeom>
          <a:solidFill>
            <a:srgbClr val="32A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Abadi" panose="020B06040201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FEECF19-2446-CE19-50D0-9A56A26D29D4}"/>
              </a:ext>
            </a:extLst>
          </p:cNvPr>
          <p:cNvSpPr txBox="1"/>
          <p:nvPr/>
        </p:nvSpPr>
        <p:spPr>
          <a:xfrm>
            <a:off x="372151" y="2006499"/>
            <a:ext cx="190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Abadi" panose="020B0604020104020204" pitchFamily="34" charset="0"/>
              </a:rPr>
              <a:t>Datos brutos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33DA35F-288E-007C-FDAE-DC7C5830CD67}"/>
              </a:ext>
            </a:extLst>
          </p:cNvPr>
          <p:cNvSpPr txBox="1"/>
          <p:nvPr/>
        </p:nvSpPr>
        <p:spPr>
          <a:xfrm>
            <a:off x="418627" y="3878727"/>
            <a:ext cx="181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badi" panose="020B0604020104020204" pitchFamily="34" charset="0"/>
              </a:rPr>
              <a:t>4511 x 198 </a:t>
            </a:r>
            <a:r>
              <a:rPr lang="es-ES" dirty="0" err="1">
                <a:latin typeface="Abadi" panose="020B0604020104020204" pitchFamily="34" charset="0"/>
              </a:rPr>
              <a:t>var</a:t>
            </a:r>
            <a:r>
              <a:rPr lang="es-ES" dirty="0">
                <a:latin typeface="Abadi" panose="020B0604020104020204" pitchFamily="34" charset="0"/>
              </a:rPr>
              <a:t>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1F32B3B3-C2C1-67DE-76F4-EEDA82708C7D}"/>
              </a:ext>
            </a:extLst>
          </p:cNvPr>
          <p:cNvSpPr txBox="1"/>
          <p:nvPr/>
        </p:nvSpPr>
        <p:spPr>
          <a:xfrm>
            <a:off x="372151" y="4938610"/>
            <a:ext cx="190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 err="1">
                <a:solidFill>
                  <a:schemeClr val="bg1"/>
                </a:solidFill>
                <a:latin typeface="Abadi" panose="020B0604020104020204" pitchFamily="34" charset="0"/>
              </a:rPr>
              <a:t>Dataset</a:t>
            </a:r>
            <a:r>
              <a:rPr lang="es-ES" b="1" dirty="0">
                <a:solidFill>
                  <a:schemeClr val="bg1"/>
                </a:solidFill>
                <a:latin typeface="Abadi" panose="020B0604020104020204" pitchFamily="34" charset="0"/>
              </a:rPr>
              <a:t> final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xmlns="" id="{68F50E61-52FA-1A87-B5AD-529BF72B2400}"/>
              </a:ext>
            </a:extLst>
          </p:cNvPr>
          <p:cNvSpPr/>
          <p:nvPr/>
        </p:nvSpPr>
        <p:spPr>
          <a:xfrm>
            <a:off x="335968" y="5327143"/>
            <a:ext cx="1981140" cy="1773309"/>
          </a:xfrm>
          <a:prstGeom prst="roundRect">
            <a:avLst/>
          </a:prstGeom>
          <a:solidFill>
            <a:srgbClr val="32A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Abadi" panose="020B0604020104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7F3E5509-350E-83B0-4289-51D6298A9B7D}"/>
              </a:ext>
            </a:extLst>
          </p:cNvPr>
          <p:cNvSpPr txBox="1"/>
          <p:nvPr/>
        </p:nvSpPr>
        <p:spPr>
          <a:xfrm>
            <a:off x="418627" y="6705551"/>
            <a:ext cx="181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Abadi" panose="020B0604020104020204" pitchFamily="34" charset="0"/>
              </a:rPr>
              <a:t>3085 </a:t>
            </a:r>
            <a:r>
              <a:rPr lang="es-ES" dirty="0">
                <a:latin typeface="Abadi" panose="020B0604020104020204" pitchFamily="34" charset="0"/>
              </a:rPr>
              <a:t>x 47 </a:t>
            </a:r>
            <a:r>
              <a:rPr lang="es-ES" dirty="0" err="1">
                <a:latin typeface="Abadi" panose="020B0604020104020204" pitchFamily="34" charset="0"/>
              </a:rPr>
              <a:t>var</a:t>
            </a:r>
            <a:r>
              <a:rPr lang="es-ES" dirty="0">
                <a:latin typeface="Abadi" panose="020B0604020104020204" pitchFamily="34" charset="0"/>
              </a:rPr>
              <a:t>.</a:t>
            </a:r>
          </a:p>
        </p:txBody>
      </p:sp>
      <p:pic>
        <p:nvPicPr>
          <p:cNvPr id="11" name="Graphic 10" descr="Bar chart with solid fill">
            <a:extLst>
              <a:ext uri="{FF2B5EF4-FFF2-40B4-BE49-F238E27FC236}">
                <a16:creationId xmlns:a16="http://schemas.microsoft.com/office/drawing/2014/main" xmlns="" id="{30A07BAE-8B72-45AF-24B0-5DF626132B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54696" y="494943"/>
            <a:ext cx="595023" cy="59502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24FDF92-7BBF-5770-110C-FF1FA13A85F7}"/>
              </a:ext>
            </a:extLst>
          </p:cNvPr>
          <p:cNvSpPr txBox="1"/>
          <p:nvPr/>
        </p:nvSpPr>
        <p:spPr>
          <a:xfrm>
            <a:off x="840416" y="502027"/>
            <a:ext cx="416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b="1" dirty="0"/>
              <a:t>LIMPIEZA DE DATOS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xmlns="" id="{14E9D9F3-D7C8-04E8-BF31-6C822BC9B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93231775"/>
              </p:ext>
            </p:extLst>
          </p:nvPr>
        </p:nvGraphicFramePr>
        <p:xfrm>
          <a:off x="510849" y="2701174"/>
          <a:ext cx="1631378" cy="114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860">
                  <a:extLst>
                    <a:ext uri="{9D8B030D-6E8A-4147-A177-3AD203B41FA5}">
                      <a16:colId xmlns:a16="http://schemas.microsoft.com/office/drawing/2014/main" xmlns="" val="50661004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xmlns="" val="961656939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xmlns="" val="198154226"/>
                    </a:ext>
                  </a:extLst>
                </a:gridCol>
              </a:tblGrid>
              <a:tr h="284284">
                <a:tc>
                  <a:txBody>
                    <a:bodyPr/>
                    <a:lstStyle/>
                    <a:p>
                      <a:pPr algn="ctr"/>
                      <a:endParaRPr lang="es-ES" sz="1500" dirty="0">
                        <a:solidFill>
                          <a:schemeClr val="tx1"/>
                        </a:solidFill>
                      </a:endParaRP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Var2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918537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0414444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4572577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08334403"/>
                  </a:ext>
                </a:extLst>
              </a:tr>
            </a:tbl>
          </a:graphicData>
        </a:graphic>
      </p:graphicFrame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297B1D65-F498-8A5B-BE38-78CB6C969085}"/>
              </a:ext>
            </a:extLst>
          </p:cNvPr>
          <p:cNvSpPr/>
          <p:nvPr/>
        </p:nvSpPr>
        <p:spPr>
          <a:xfrm>
            <a:off x="9824554" y="2264359"/>
            <a:ext cx="2367445" cy="1633024"/>
          </a:xfrm>
          <a:prstGeom prst="roundRect">
            <a:avLst>
              <a:gd name="adj" fmla="val 15699"/>
            </a:avLst>
          </a:prstGeom>
          <a:noFill/>
          <a:ln w="28575">
            <a:solidFill>
              <a:srgbClr val="2C8AE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10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s1male_head_05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s3atoilet_hh_05</a:t>
            </a:r>
          </a:p>
          <a:p>
            <a:pPr algn="ctr"/>
            <a:r>
              <a:rPr lang="en-US" sz="900" dirty="0">
                <a:solidFill>
                  <a:srgbClr val="89A2BD"/>
                </a:solidFill>
                <a:latin typeface="Helvetica Neue"/>
              </a:rPr>
              <a:t>s3awater_access_hh_05</a:t>
            </a:r>
          </a:p>
          <a:p>
            <a:pPr algn="ctr"/>
            <a:r>
              <a:rPr lang="en-US" sz="900" dirty="0">
                <a:solidFill>
                  <a:srgbClr val="89A2BD"/>
                </a:solidFill>
                <a:latin typeface="Helvetica Neue"/>
              </a:rPr>
              <a:t>s3aelectric_hh_05</a:t>
            </a:r>
          </a:p>
          <a:p>
            <a:pPr algn="ctr"/>
            <a:r>
              <a:rPr lang="en-US" sz="900" dirty="0">
                <a:solidFill>
                  <a:srgbClr val="89A2BD"/>
                </a:solidFill>
                <a:latin typeface="Helvetica Neue"/>
              </a:rPr>
              <a:t>s4p6_vitamina_i_05</a:t>
            </a:r>
          </a:p>
          <a:p>
            <a:pPr algn="ctr"/>
            <a:r>
              <a:rPr lang="en-US" sz="900" dirty="0">
                <a:solidFill>
                  <a:srgbClr val="89A2BD"/>
                </a:solidFill>
                <a:latin typeface="Helvetica Neue"/>
              </a:rPr>
              <a:t>s4p7_parasite_i_05</a:t>
            </a:r>
          </a:p>
          <a:p>
            <a:pPr algn="ctr"/>
            <a:r>
              <a:rPr lang="en-US" sz="900" dirty="0">
                <a:solidFill>
                  <a:srgbClr val="89A2BD"/>
                </a:solidFill>
                <a:latin typeface="Helvetica Neue"/>
              </a:rPr>
              <a:t>s11ownland_hh_05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 </a:t>
            </a:r>
            <a:endParaRPr lang="es-ES" sz="900" dirty="0">
              <a:solidFill>
                <a:srgbClr val="89A2BD"/>
              </a:solidFill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xmlns="" id="{7A3090F4-6B47-6894-199E-67D040FC521F}"/>
              </a:ext>
            </a:extLst>
          </p:cNvPr>
          <p:cNvSpPr/>
          <p:nvPr/>
        </p:nvSpPr>
        <p:spPr>
          <a:xfrm>
            <a:off x="9824554" y="6335714"/>
            <a:ext cx="2367445" cy="1184032"/>
          </a:xfrm>
          <a:prstGeom prst="roundRect">
            <a:avLst>
              <a:gd name="adj" fmla="val 15699"/>
            </a:avLst>
          </a:prstGeom>
          <a:noFill/>
          <a:ln w="28575">
            <a:solidFill>
              <a:srgbClr val="2C8AE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10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prfruitveg_f_05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prstap_f_05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pranimalprot_f_05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s2mother_inhs_05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propfood_05</a:t>
            </a: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cons_food_pc_05</a:t>
            </a: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ed_mom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yrsedfath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vitamiron_06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BE98BB3E-F31B-D5E3-5DBD-B069DD9AA652}"/>
              </a:ext>
            </a:extLst>
          </p:cNvPr>
          <p:cNvCxnSpPr>
            <a:cxnSpLocks/>
          </p:cNvCxnSpPr>
          <p:nvPr/>
        </p:nvCxnSpPr>
        <p:spPr>
          <a:xfrm>
            <a:off x="2655158" y="3351804"/>
            <a:ext cx="452058" cy="0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xmlns="" id="{FB1EED96-4AAE-4BE3-293F-9A8566CC4807}"/>
              </a:ext>
            </a:extLst>
          </p:cNvPr>
          <p:cNvCxnSpPr>
            <a:cxnSpLocks/>
          </p:cNvCxnSpPr>
          <p:nvPr/>
        </p:nvCxnSpPr>
        <p:spPr>
          <a:xfrm>
            <a:off x="5929845" y="3715803"/>
            <a:ext cx="304800" cy="193430"/>
          </a:xfrm>
          <a:prstGeom prst="bentConnector3">
            <a:avLst>
              <a:gd name="adj1" fmla="val 2500"/>
            </a:avLst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xmlns="" id="{1D18BDA2-1519-DD3C-F6AE-5747D8E006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57682" y="3321566"/>
            <a:ext cx="176433" cy="162077"/>
          </a:xfrm>
          <a:prstGeom prst="bentConnector3">
            <a:avLst>
              <a:gd name="adj1" fmla="val 2492"/>
            </a:avLst>
          </a:prstGeom>
          <a:ln w="38100">
            <a:solidFill>
              <a:srgbClr val="32A50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xmlns="" id="{7F46C3A3-7D3C-8D0F-BC1A-819E69CF26DC}"/>
              </a:ext>
            </a:extLst>
          </p:cNvPr>
          <p:cNvCxnSpPr>
            <a:cxnSpLocks/>
          </p:cNvCxnSpPr>
          <p:nvPr/>
        </p:nvCxnSpPr>
        <p:spPr>
          <a:xfrm flipV="1">
            <a:off x="7716645" y="2958565"/>
            <a:ext cx="0" cy="387106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Table 7">
            <a:extLst>
              <a:ext uri="{FF2B5EF4-FFF2-40B4-BE49-F238E27FC236}">
                <a16:creationId xmlns:a16="http://schemas.microsoft.com/office/drawing/2014/main" xmlns="" id="{45571D03-BCF3-5F27-54B4-6071A16F0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33548820"/>
              </p:ext>
            </p:extLst>
          </p:nvPr>
        </p:nvGraphicFramePr>
        <p:xfrm>
          <a:off x="3609145" y="2701174"/>
          <a:ext cx="1631378" cy="114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860">
                  <a:extLst>
                    <a:ext uri="{9D8B030D-6E8A-4147-A177-3AD203B41FA5}">
                      <a16:colId xmlns:a16="http://schemas.microsoft.com/office/drawing/2014/main" xmlns="" val="50661004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xmlns="" val="961656939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xmlns="" val="198154226"/>
                    </a:ext>
                  </a:extLst>
                </a:gridCol>
              </a:tblGrid>
              <a:tr h="284284">
                <a:tc>
                  <a:txBody>
                    <a:bodyPr/>
                    <a:lstStyle/>
                    <a:p>
                      <a:pPr algn="ctr"/>
                      <a:endParaRPr lang="es-ES" sz="1500" dirty="0">
                        <a:solidFill>
                          <a:schemeClr val="tx1"/>
                        </a:solidFill>
                      </a:endParaRP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Var2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918537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0414444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4572577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08334403"/>
                  </a:ext>
                </a:extLst>
              </a:tr>
            </a:tbl>
          </a:graphicData>
        </a:graphic>
      </p:graphicFrame>
      <p:graphicFrame>
        <p:nvGraphicFramePr>
          <p:cNvPr id="105" name="Table 7">
            <a:extLst>
              <a:ext uri="{FF2B5EF4-FFF2-40B4-BE49-F238E27FC236}">
                <a16:creationId xmlns:a16="http://schemas.microsoft.com/office/drawing/2014/main" xmlns="" id="{06F2E222-EC36-BC8D-A8DD-E1BDFBF67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83527635"/>
              </p:ext>
            </p:extLst>
          </p:nvPr>
        </p:nvGraphicFramePr>
        <p:xfrm>
          <a:off x="510849" y="5527998"/>
          <a:ext cx="1564032" cy="114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514">
                  <a:extLst>
                    <a:ext uri="{9D8B030D-6E8A-4147-A177-3AD203B41FA5}">
                      <a16:colId xmlns:a16="http://schemas.microsoft.com/office/drawing/2014/main" xmlns="" val="50661004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xmlns="" val="961656939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xmlns="" val="198154226"/>
                    </a:ext>
                  </a:extLst>
                </a:gridCol>
              </a:tblGrid>
              <a:tr h="284284">
                <a:tc>
                  <a:txBody>
                    <a:bodyPr/>
                    <a:lstStyle/>
                    <a:p>
                      <a:pPr algn="ctr"/>
                      <a:endParaRPr lang="es-ES" sz="1500" dirty="0">
                        <a:solidFill>
                          <a:schemeClr val="tx1"/>
                        </a:solidFill>
                      </a:endParaRP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Var2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918537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0414444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4572577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08334403"/>
                  </a:ext>
                </a:extLst>
              </a:tr>
            </a:tbl>
          </a:graphicData>
        </a:graphic>
      </p:graphicFrame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xmlns="" id="{ACEC344B-20B6-E970-A233-9BBA75E5BA02}"/>
              </a:ext>
            </a:extLst>
          </p:cNvPr>
          <p:cNvCxnSpPr>
            <a:cxnSpLocks/>
          </p:cNvCxnSpPr>
          <p:nvPr/>
        </p:nvCxnSpPr>
        <p:spPr>
          <a:xfrm>
            <a:off x="9159366" y="2377904"/>
            <a:ext cx="389291" cy="0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xmlns="" id="{1774A1A8-4790-1E5C-1C2E-235FD54B3379}"/>
              </a:ext>
            </a:extLst>
          </p:cNvPr>
          <p:cNvCxnSpPr>
            <a:cxnSpLocks/>
          </p:cNvCxnSpPr>
          <p:nvPr/>
        </p:nvCxnSpPr>
        <p:spPr>
          <a:xfrm>
            <a:off x="11008276" y="3960459"/>
            <a:ext cx="0" cy="226800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xmlns="" id="{3D11E4CD-40F1-F6C1-8437-7F17D48FB9BF}"/>
              </a:ext>
            </a:extLst>
          </p:cNvPr>
          <p:cNvCxnSpPr>
            <a:cxnSpLocks/>
          </p:cNvCxnSpPr>
          <p:nvPr/>
        </p:nvCxnSpPr>
        <p:spPr>
          <a:xfrm>
            <a:off x="11008276" y="5647495"/>
            <a:ext cx="0" cy="226800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xmlns="" id="{3885180F-47D1-CF67-5093-99AFAAED037C}"/>
              </a:ext>
            </a:extLst>
          </p:cNvPr>
          <p:cNvCxnSpPr>
            <a:cxnSpLocks/>
          </p:cNvCxnSpPr>
          <p:nvPr/>
        </p:nvCxnSpPr>
        <p:spPr>
          <a:xfrm flipH="1">
            <a:off x="9159366" y="6216919"/>
            <a:ext cx="389291" cy="0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xmlns="" id="{4B859CB8-4BA1-6179-4A6D-479BD98E1C11}"/>
              </a:ext>
            </a:extLst>
          </p:cNvPr>
          <p:cNvSpPr/>
          <p:nvPr/>
        </p:nvSpPr>
        <p:spPr>
          <a:xfrm>
            <a:off x="3241294" y="5323910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Normalización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53EFA064-8A25-BF64-4A6C-B53099BDB3F0}"/>
              </a:ext>
            </a:extLst>
          </p:cNvPr>
          <p:cNvSpPr/>
          <p:nvPr/>
        </p:nvSpPr>
        <p:spPr>
          <a:xfrm>
            <a:off x="9824554" y="2033415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Codificación de variables categóricas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xmlns="" id="{A3E62E62-9155-E2A5-7EF6-9A9125A60654}"/>
              </a:ext>
            </a:extLst>
          </p:cNvPr>
          <p:cNvSpPr/>
          <p:nvPr/>
        </p:nvSpPr>
        <p:spPr>
          <a:xfrm>
            <a:off x="9824555" y="5931268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Imputación según unidad familiar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xmlns="" id="{43D96FDB-D5DE-7D68-F71B-A6DB3C217D41}"/>
              </a:ext>
            </a:extLst>
          </p:cNvPr>
          <p:cNvSpPr/>
          <p:nvPr/>
        </p:nvSpPr>
        <p:spPr>
          <a:xfrm>
            <a:off x="9824554" y="4200549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Omisión registros</a:t>
            </a:r>
          </a:p>
          <a:p>
            <a:pPr algn="ctr"/>
            <a:r>
              <a:rPr lang="es-ES" dirty="0"/>
              <a:t>por valores atípicos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14215EA0-C1B9-365A-A540-EE252A2C1473}"/>
              </a:ext>
            </a:extLst>
          </p:cNvPr>
          <p:cNvSpPr/>
          <p:nvPr/>
        </p:nvSpPr>
        <p:spPr>
          <a:xfrm>
            <a:off x="6532924" y="2033415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Omisión registros</a:t>
            </a:r>
          </a:p>
          <a:p>
            <a:pPr algn="ctr"/>
            <a:r>
              <a:rPr lang="es-ES" i="1" dirty="0" err="1"/>
              <a:t>NaN</a:t>
            </a:r>
            <a:r>
              <a:rPr lang="es-ES" dirty="0"/>
              <a:t> &gt; 80% </a:t>
            </a:r>
            <a:r>
              <a:rPr lang="es-ES" dirty="0" err="1"/>
              <a:t>var</a:t>
            </a:r>
            <a:r>
              <a:rPr lang="es-ES" dirty="0"/>
              <a:t>.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xmlns="" id="{F8DFB0D0-A9D6-8B95-04E2-D688B624158C}"/>
              </a:ext>
            </a:extLst>
          </p:cNvPr>
          <p:cNvSpPr/>
          <p:nvPr/>
        </p:nvSpPr>
        <p:spPr>
          <a:xfrm>
            <a:off x="6532924" y="3525545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Omisión registros</a:t>
            </a:r>
          </a:p>
          <a:p>
            <a:pPr algn="ctr"/>
            <a:r>
              <a:rPr lang="es-ES" i="1" dirty="0" err="1"/>
              <a:t>age_transfer</a:t>
            </a:r>
            <a:r>
              <a:rPr lang="es-ES" i="1" dirty="0"/>
              <a:t> </a:t>
            </a:r>
            <a:r>
              <a:rPr lang="es-ES" dirty="0"/>
              <a:t>&lt; -11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xmlns="" id="{37295765-1349-0568-A77A-F8B40542DA71}"/>
              </a:ext>
            </a:extLst>
          </p:cNvPr>
          <p:cNvSpPr/>
          <p:nvPr/>
        </p:nvSpPr>
        <p:spPr>
          <a:xfrm>
            <a:off x="6532924" y="5806341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Imputación </a:t>
            </a:r>
            <a:r>
              <a:rPr lang="es-ES" i="1" dirty="0" err="1"/>
              <a:t>NaN</a:t>
            </a:r>
            <a:r>
              <a:rPr lang="es-ES" i="1" dirty="0"/>
              <a:t> </a:t>
            </a:r>
            <a:r>
              <a:rPr lang="es-ES" dirty="0"/>
              <a:t>por media/moda</a:t>
            </a: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xmlns="" id="{6D74477D-69A1-84EF-9CCD-9C55F1140D10}"/>
              </a:ext>
            </a:extLst>
          </p:cNvPr>
          <p:cNvCxnSpPr>
            <a:cxnSpLocks/>
          </p:cNvCxnSpPr>
          <p:nvPr/>
        </p:nvCxnSpPr>
        <p:spPr>
          <a:xfrm flipH="1" flipV="1">
            <a:off x="5899430" y="5639758"/>
            <a:ext cx="304800" cy="193430"/>
          </a:xfrm>
          <a:prstGeom prst="bentConnector3">
            <a:avLst>
              <a:gd name="adj1" fmla="val 2500"/>
            </a:avLst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xmlns="" id="{F909D00F-39FA-35F6-0041-76E25628C0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6199962" y="6045030"/>
            <a:ext cx="176433" cy="162077"/>
          </a:xfrm>
          <a:prstGeom prst="bentConnector3">
            <a:avLst>
              <a:gd name="adj1" fmla="val 2492"/>
            </a:avLst>
          </a:prstGeom>
          <a:ln w="38100">
            <a:solidFill>
              <a:srgbClr val="32A50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xmlns="" id="{2836C9A3-9E7A-16CD-5497-C395181592E6}"/>
              </a:ext>
            </a:extLst>
          </p:cNvPr>
          <p:cNvCxnSpPr>
            <a:cxnSpLocks/>
          </p:cNvCxnSpPr>
          <p:nvPr/>
        </p:nvCxnSpPr>
        <p:spPr>
          <a:xfrm flipH="1">
            <a:off x="2523078" y="6108577"/>
            <a:ext cx="304800" cy="193430"/>
          </a:xfrm>
          <a:prstGeom prst="bentConnector3">
            <a:avLst>
              <a:gd name="adj1" fmla="val 2500"/>
            </a:avLst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xmlns="" id="{A77CB381-AB74-65A0-70DA-1DE471419870}"/>
              </a:ext>
            </a:extLst>
          </p:cNvPr>
          <p:cNvCxnSpPr>
            <a:cxnSpLocks/>
          </p:cNvCxnSpPr>
          <p:nvPr/>
        </p:nvCxnSpPr>
        <p:spPr>
          <a:xfrm rot="5400000">
            <a:off x="2823610" y="5704180"/>
            <a:ext cx="176433" cy="162077"/>
          </a:xfrm>
          <a:prstGeom prst="bentConnector3">
            <a:avLst>
              <a:gd name="adj1" fmla="val 2492"/>
            </a:avLst>
          </a:prstGeom>
          <a:ln w="38100">
            <a:solidFill>
              <a:srgbClr val="32A50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1293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: esquinas redondeadas 235">
            <a:extLst>
              <a:ext uri="{FF2B5EF4-FFF2-40B4-BE49-F238E27FC236}">
                <a16:creationId xmlns:a16="http://schemas.microsoft.com/office/drawing/2014/main" xmlns="" id="{D0BA64FC-D110-3449-00E9-9BC40F42552C}"/>
              </a:ext>
            </a:extLst>
          </p:cNvPr>
          <p:cNvSpPr/>
          <p:nvPr/>
        </p:nvSpPr>
        <p:spPr>
          <a:xfrm>
            <a:off x="6381751" y="3810001"/>
            <a:ext cx="5154576" cy="3600892"/>
          </a:xfrm>
          <a:prstGeom prst="roundRect">
            <a:avLst/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 dirty="0"/>
          </a:p>
        </p:txBody>
      </p:sp>
      <p:sp>
        <p:nvSpPr>
          <p:cNvPr id="20" name="Rectángulo: esquinas redondeadas 235">
            <a:extLst>
              <a:ext uri="{FF2B5EF4-FFF2-40B4-BE49-F238E27FC236}">
                <a16:creationId xmlns:a16="http://schemas.microsoft.com/office/drawing/2014/main" xmlns="" id="{D0BA64FC-D110-3449-00E9-9BC40F42552C}"/>
              </a:ext>
            </a:extLst>
          </p:cNvPr>
          <p:cNvSpPr/>
          <p:nvPr/>
        </p:nvSpPr>
        <p:spPr>
          <a:xfrm>
            <a:off x="342900" y="1158506"/>
            <a:ext cx="5901070" cy="5266118"/>
          </a:xfrm>
          <a:prstGeom prst="roundRect">
            <a:avLst/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 dirty="0"/>
          </a:p>
        </p:txBody>
      </p:sp>
      <p:pic>
        <p:nvPicPr>
          <p:cNvPr id="6146" name="Picture 2" descr="Scatterplot LinReg">
            <a:extLst>
              <a:ext uri="{FF2B5EF4-FFF2-40B4-BE49-F238E27FC236}">
                <a16:creationId xmlns:a16="http://schemas.microsoft.com/office/drawing/2014/main" xmlns="" id="{237C3800-E051-1D60-9AA9-ED1AD8D6F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0192" y="1774614"/>
            <a:ext cx="3526478" cy="440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istograma ITE">
            <a:extLst>
              <a:ext uri="{FF2B5EF4-FFF2-40B4-BE49-F238E27FC236}">
                <a16:creationId xmlns:a16="http://schemas.microsoft.com/office/drawing/2014/main" xmlns="" id="{517E422A-5496-CD39-EBEF-FE35274AD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5371" y="4958383"/>
            <a:ext cx="3801104" cy="240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11 Imagen" descr="pp.png"/>
          <p:cNvPicPr>
            <a:picLocks noChangeAspect="1"/>
          </p:cNvPicPr>
          <p:nvPr/>
        </p:nvPicPr>
        <p:blipFill>
          <a:blip r:embed="rId4" cstate="print"/>
          <a:srcRect l="-16988" t="922"/>
          <a:stretch>
            <a:fillRect/>
          </a:stretch>
        </p:blipFill>
        <p:spPr>
          <a:xfrm>
            <a:off x="3763923" y="1898798"/>
            <a:ext cx="2065930" cy="4146697"/>
          </a:xfrm>
          <a:prstGeom prst="rect">
            <a:avLst/>
          </a:prstGeom>
        </p:spPr>
      </p:pic>
      <p:cxnSp>
        <p:nvCxnSpPr>
          <p:cNvPr id="15" name="Straight Arrow Connector 113">
            <a:extLst>
              <a:ext uri="{FF2B5EF4-FFF2-40B4-BE49-F238E27FC236}">
                <a16:creationId xmlns:a16="http://schemas.microsoft.com/office/drawing/2014/main" xmlns="" id="{ACEC344B-20B6-E970-A233-9BBA75E5BA02}"/>
              </a:ext>
            </a:extLst>
          </p:cNvPr>
          <p:cNvCxnSpPr>
            <a:cxnSpLocks/>
          </p:cNvCxnSpPr>
          <p:nvPr/>
        </p:nvCxnSpPr>
        <p:spPr>
          <a:xfrm flipV="1">
            <a:off x="6400800" y="1690576"/>
            <a:ext cx="925032" cy="0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14215EA0-C1B9-365A-A540-EE252A2C1473}"/>
              </a:ext>
            </a:extLst>
          </p:cNvPr>
          <p:cNvSpPr/>
          <p:nvPr/>
        </p:nvSpPr>
        <p:spPr>
          <a:xfrm>
            <a:off x="7596178" y="1105788"/>
            <a:ext cx="2367445" cy="1116418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b="1" dirty="0" err="1" smtClean="0">
                <a:latin typeface="Abadi"/>
              </a:rPr>
              <a:t>L</a:t>
            </a:r>
            <a:r>
              <a:rPr lang="es-ES" b="1" dirty="0" err="1" smtClean="0">
                <a:latin typeface="Abadi"/>
              </a:rPr>
              <a:t>ightGBM</a:t>
            </a:r>
            <a:endParaRPr lang="es-ES" b="1" dirty="0">
              <a:latin typeface="Abadi"/>
            </a:endParaRPr>
          </a:p>
          <a:p>
            <a:pPr algn="ctr"/>
            <a:r>
              <a:rPr lang="es-ES" i="1" dirty="0" smtClean="0">
                <a:latin typeface="Abadi"/>
              </a:rPr>
              <a:t>RMSE: 0.431</a:t>
            </a:r>
          </a:p>
          <a:p>
            <a:pPr algn="ctr"/>
            <a:r>
              <a:rPr lang="es-ES" i="1" dirty="0" smtClean="0">
                <a:latin typeface="Abadi"/>
              </a:rPr>
              <a:t>R^2: 32.24%</a:t>
            </a:r>
            <a:endParaRPr lang="es-ES" i="1" dirty="0" smtClean="0">
              <a:latin typeface="Abadi"/>
            </a:endParaRPr>
          </a:p>
          <a:p>
            <a:pPr algn="ctr"/>
            <a:endParaRPr lang="es-ES" dirty="0"/>
          </a:p>
        </p:txBody>
      </p:sp>
      <p:sp>
        <p:nvSpPr>
          <p:cNvPr id="17" name="TextBox 44">
            <a:extLst>
              <a:ext uri="{FF2B5EF4-FFF2-40B4-BE49-F238E27FC236}">
                <a16:creationId xmlns:a16="http://schemas.microsoft.com/office/drawing/2014/main" xmlns="" id="{524FDF92-7BBF-5770-110C-FF1FA13A85F7}"/>
              </a:ext>
            </a:extLst>
          </p:cNvPr>
          <p:cNvSpPr txBox="1"/>
          <p:nvPr/>
        </p:nvSpPr>
        <p:spPr>
          <a:xfrm>
            <a:off x="761115" y="417852"/>
            <a:ext cx="2696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b="1" dirty="0" smtClean="0"/>
              <a:t>PREDICCIÓN</a:t>
            </a:r>
            <a:endParaRPr lang="es-ES" sz="2400" b="1" dirty="0"/>
          </a:p>
        </p:txBody>
      </p:sp>
      <p:cxnSp>
        <p:nvCxnSpPr>
          <p:cNvPr id="18" name="Straight Arrow Connector 113">
            <a:extLst>
              <a:ext uri="{FF2B5EF4-FFF2-40B4-BE49-F238E27FC236}">
                <a16:creationId xmlns:a16="http://schemas.microsoft.com/office/drawing/2014/main" xmlns="" id="{ACEC344B-20B6-E970-A233-9BBA75E5BA02}"/>
              </a:ext>
            </a:extLst>
          </p:cNvPr>
          <p:cNvCxnSpPr>
            <a:cxnSpLocks/>
          </p:cNvCxnSpPr>
          <p:nvPr/>
        </p:nvCxnSpPr>
        <p:spPr>
          <a:xfrm flipH="1">
            <a:off x="8750595" y="2325028"/>
            <a:ext cx="0" cy="322479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5">
            <a:extLst>
              <a:ext uri="{FF2B5EF4-FFF2-40B4-BE49-F238E27FC236}">
                <a16:creationId xmlns:a16="http://schemas.microsoft.com/office/drawing/2014/main" xmlns="" id="{14215EA0-C1B9-365A-A540-EE252A2C1473}"/>
              </a:ext>
            </a:extLst>
          </p:cNvPr>
          <p:cNvSpPr/>
          <p:nvPr/>
        </p:nvSpPr>
        <p:spPr>
          <a:xfrm>
            <a:off x="6770385" y="2746746"/>
            <a:ext cx="4907265" cy="581245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s-ES" dirty="0" err="1" smtClean="0">
                <a:latin typeface="Abadi"/>
              </a:rPr>
              <a:t>L</a:t>
            </a:r>
            <a:r>
              <a:rPr lang="es-ES" dirty="0" err="1" smtClean="0">
                <a:latin typeface="Abadi"/>
              </a:rPr>
              <a:t>ightGBM.predict</a:t>
            </a:r>
            <a:r>
              <a:rPr lang="es-ES" dirty="0" smtClean="0">
                <a:latin typeface="Abadi"/>
              </a:rPr>
              <a:t>( X + </a:t>
            </a:r>
            <a:r>
              <a:rPr lang="es-ES" baseline="30000" dirty="0" smtClean="0">
                <a:latin typeface="Abadi"/>
              </a:rPr>
              <a:t>¬</a:t>
            </a:r>
            <a:r>
              <a:rPr lang="es-ES" dirty="0" err="1" smtClean="0">
                <a:latin typeface="Abadi"/>
              </a:rPr>
              <a:t>tr</a:t>
            </a:r>
            <a:r>
              <a:rPr lang="es-ES" dirty="0" smtClean="0">
                <a:latin typeface="Abadi"/>
              </a:rPr>
              <a:t> ) = </a:t>
            </a:r>
            <a:r>
              <a:rPr lang="es-ES" dirty="0" err="1" smtClean="0">
                <a:latin typeface="Abadi"/>
              </a:rPr>
              <a:t>Contrafactual</a:t>
            </a:r>
            <a:endParaRPr lang="es-ES" dirty="0">
              <a:latin typeface="Abadi"/>
            </a:endParaRPr>
          </a:p>
          <a:p>
            <a:pPr algn="ctr"/>
            <a:endParaRPr lang="es-ES" dirty="0"/>
          </a:p>
        </p:txBody>
      </p:sp>
      <p:sp>
        <p:nvSpPr>
          <p:cNvPr id="22" name="TextBox 44">
            <a:extLst>
              <a:ext uri="{FF2B5EF4-FFF2-40B4-BE49-F238E27FC236}">
                <a16:creationId xmlns:a16="http://schemas.microsoft.com/office/drawing/2014/main" xmlns="" id="{524FDF92-7BBF-5770-110C-FF1FA13A85F7}"/>
              </a:ext>
            </a:extLst>
          </p:cNvPr>
          <p:cNvSpPr txBox="1"/>
          <p:nvPr/>
        </p:nvSpPr>
        <p:spPr>
          <a:xfrm>
            <a:off x="865226" y="1256052"/>
            <a:ext cx="269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dirty="0" smtClean="0"/>
              <a:t>Selección de modelo</a:t>
            </a:r>
            <a:endParaRPr lang="es-ES" dirty="0"/>
          </a:p>
        </p:txBody>
      </p:sp>
      <p:cxnSp>
        <p:nvCxnSpPr>
          <p:cNvPr id="26" name="Straight Arrow Connector 113">
            <a:extLst>
              <a:ext uri="{FF2B5EF4-FFF2-40B4-BE49-F238E27FC236}">
                <a16:creationId xmlns:a16="http://schemas.microsoft.com/office/drawing/2014/main" xmlns="" id="{ACEC344B-20B6-E970-A233-9BBA75E5BA02}"/>
              </a:ext>
            </a:extLst>
          </p:cNvPr>
          <p:cNvCxnSpPr>
            <a:cxnSpLocks/>
          </p:cNvCxnSpPr>
          <p:nvPr/>
        </p:nvCxnSpPr>
        <p:spPr>
          <a:xfrm flipH="1">
            <a:off x="8745299" y="3425588"/>
            <a:ext cx="0" cy="272145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15">
            <a:extLst>
              <a:ext uri="{FF2B5EF4-FFF2-40B4-BE49-F238E27FC236}">
                <a16:creationId xmlns:a16="http://schemas.microsoft.com/office/drawing/2014/main" xmlns="" id="{14215EA0-C1B9-365A-A540-EE252A2C1473}"/>
              </a:ext>
            </a:extLst>
          </p:cNvPr>
          <p:cNvSpPr/>
          <p:nvPr/>
        </p:nvSpPr>
        <p:spPr>
          <a:xfrm>
            <a:off x="6534149" y="3981450"/>
            <a:ext cx="4857751" cy="728773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atin typeface="Abadi"/>
              </a:rPr>
              <a:t>T</a:t>
            </a:r>
            <a:r>
              <a:rPr lang="es-ES" baseline="-25000" dirty="0" smtClean="0">
                <a:latin typeface="Abadi"/>
              </a:rPr>
              <a:t>i </a:t>
            </a:r>
            <a:r>
              <a:rPr lang="es-ES" dirty="0" smtClean="0">
                <a:latin typeface="Abadi"/>
              </a:rPr>
              <a:t>= 0</a:t>
            </a:r>
            <a:r>
              <a:rPr lang="es-ES" dirty="0" smtClean="0">
                <a:latin typeface="Abadi"/>
              </a:rPr>
              <a:t>    </a:t>
            </a:r>
            <a:r>
              <a:rPr lang="es-ES" dirty="0" err="1" smtClean="0">
                <a:latin typeface="Abadi"/>
              </a:rPr>
              <a:t>ITE</a:t>
            </a:r>
            <a:r>
              <a:rPr lang="es-ES" baseline="-25000" dirty="0" err="1" smtClean="0">
                <a:latin typeface="Abadi"/>
              </a:rPr>
              <a:t>i</a:t>
            </a:r>
            <a:r>
              <a:rPr lang="es-ES" baseline="-25000" dirty="0" smtClean="0">
                <a:latin typeface="Abadi"/>
              </a:rPr>
              <a:t>  </a:t>
            </a:r>
            <a:r>
              <a:rPr lang="es-ES" dirty="0" smtClean="0">
                <a:latin typeface="Abadi"/>
              </a:rPr>
              <a:t>= Ỹ</a:t>
            </a:r>
            <a:r>
              <a:rPr lang="es-ES" baseline="-25000" dirty="0" smtClean="0">
                <a:latin typeface="Abadi"/>
              </a:rPr>
              <a:t>1 </a:t>
            </a:r>
            <a:r>
              <a:rPr lang="es-ES" dirty="0" smtClean="0">
                <a:latin typeface="Abadi"/>
              </a:rPr>
              <a:t>– Y</a:t>
            </a:r>
            <a:r>
              <a:rPr lang="es-ES" baseline="-25000" dirty="0" smtClean="0">
                <a:latin typeface="Abadi"/>
              </a:rPr>
              <a:t>0    </a:t>
            </a:r>
            <a:r>
              <a:rPr lang="es-ES" dirty="0" smtClean="0">
                <a:latin typeface="Abadi"/>
              </a:rPr>
              <a:t> (</a:t>
            </a:r>
            <a:r>
              <a:rPr lang="es-ES" dirty="0" err="1" smtClean="0">
                <a:latin typeface="Abadi"/>
              </a:rPr>
              <a:t>contrafactual-obs</a:t>
            </a:r>
            <a:r>
              <a:rPr lang="es-ES" dirty="0" smtClean="0">
                <a:latin typeface="Abadi"/>
              </a:rPr>
              <a:t>)</a:t>
            </a:r>
            <a:r>
              <a:rPr lang="es-ES" baseline="-25000" dirty="0" smtClean="0">
                <a:latin typeface="Abadi"/>
              </a:rPr>
              <a:t> </a:t>
            </a:r>
          </a:p>
          <a:p>
            <a:pPr algn="ctr"/>
            <a:r>
              <a:rPr lang="es-ES" dirty="0" smtClean="0">
                <a:latin typeface="Abadi"/>
              </a:rPr>
              <a:t>T</a:t>
            </a:r>
            <a:r>
              <a:rPr lang="es-ES" baseline="-25000" dirty="0" smtClean="0">
                <a:latin typeface="Abadi"/>
              </a:rPr>
              <a:t>i </a:t>
            </a:r>
            <a:r>
              <a:rPr lang="es-ES" dirty="0" smtClean="0">
                <a:latin typeface="Abadi"/>
              </a:rPr>
              <a:t>= 1   </a:t>
            </a:r>
            <a:r>
              <a:rPr lang="es-ES" dirty="0" err="1" smtClean="0">
                <a:latin typeface="Abadi"/>
              </a:rPr>
              <a:t>ITE</a:t>
            </a:r>
            <a:r>
              <a:rPr lang="es-ES" baseline="-25000" dirty="0" err="1" smtClean="0">
                <a:latin typeface="Abadi"/>
              </a:rPr>
              <a:t>i</a:t>
            </a:r>
            <a:r>
              <a:rPr lang="es-ES" baseline="-25000" dirty="0" smtClean="0">
                <a:latin typeface="Abadi"/>
              </a:rPr>
              <a:t>  </a:t>
            </a:r>
            <a:r>
              <a:rPr lang="es-ES" dirty="0" smtClean="0">
                <a:latin typeface="Abadi"/>
              </a:rPr>
              <a:t>= Y</a:t>
            </a:r>
            <a:r>
              <a:rPr lang="es-ES" baseline="-25000" dirty="0" smtClean="0">
                <a:latin typeface="Abadi"/>
              </a:rPr>
              <a:t>1 </a:t>
            </a:r>
            <a:r>
              <a:rPr lang="es-ES" dirty="0" smtClean="0">
                <a:latin typeface="Abadi"/>
              </a:rPr>
              <a:t>- Ỹ</a:t>
            </a:r>
            <a:r>
              <a:rPr lang="es-ES" baseline="-25000" dirty="0" smtClean="0">
                <a:latin typeface="Abadi"/>
              </a:rPr>
              <a:t>0        </a:t>
            </a:r>
            <a:r>
              <a:rPr lang="es-ES" dirty="0" smtClean="0">
                <a:latin typeface="Abadi"/>
              </a:rPr>
              <a:t>(</a:t>
            </a:r>
            <a:r>
              <a:rPr lang="es-ES" dirty="0" err="1" smtClean="0">
                <a:latin typeface="Abadi"/>
              </a:rPr>
              <a:t>obs-contrafactual</a:t>
            </a:r>
            <a:r>
              <a:rPr lang="es-ES" dirty="0" smtClean="0">
                <a:latin typeface="Abadi"/>
              </a:rPr>
              <a:t>)</a:t>
            </a:r>
            <a:r>
              <a:rPr lang="es-ES" baseline="-25000" dirty="0" smtClean="0">
                <a:latin typeface="Abadi"/>
              </a:rPr>
              <a:t> </a:t>
            </a:r>
            <a:endParaRPr lang="es-ES" baseline="-25000" dirty="0" smtClean="0">
              <a:latin typeface="Abad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830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ángulo: esquinas redondeadas 235">
            <a:extLst>
              <a:ext uri="{FF2B5EF4-FFF2-40B4-BE49-F238E27FC236}">
                <a16:creationId xmlns:a16="http://schemas.microsoft.com/office/drawing/2014/main" xmlns="" id="{D0BA64FC-D110-3449-00E9-9BC40F42552C}"/>
              </a:ext>
            </a:extLst>
          </p:cNvPr>
          <p:cNvSpPr/>
          <p:nvPr/>
        </p:nvSpPr>
        <p:spPr>
          <a:xfrm>
            <a:off x="533400" y="4895850"/>
            <a:ext cx="10915650" cy="3505200"/>
          </a:xfrm>
          <a:prstGeom prst="roundRect">
            <a:avLst/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 dirty="0"/>
          </a:p>
        </p:txBody>
      </p:sp>
      <p:pic>
        <p:nvPicPr>
          <p:cNvPr id="7170" name="Picture 2" descr="Decision Tree con todas las variables">
            <a:extLst>
              <a:ext uri="{FF2B5EF4-FFF2-40B4-BE49-F238E27FC236}">
                <a16:creationId xmlns:a16="http://schemas.microsoft.com/office/drawing/2014/main" xmlns="" id="{D87C1E00-E875-84E1-C7BB-28CF1DF81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79687" y="1905001"/>
            <a:ext cx="5766060" cy="23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44">
            <a:extLst>
              <a:ext uri="{FF2B5EF4-FFF2-40B4-BE49-F238E27FC236}">
                <a16:creationId xmlns:a16="http://schemas.microsoft.com/office/drawing/2014/main" xmlns="" id="{524FDF92-7BBF-5770-110C-FF1FA13A85F7}"/>
              </a:ext>
            </a:extLst>
          </p:cNvPr>
          <p:cNvSpPr txBox="1"/>
          <p:nvPr/>
        </p:nvSpPr>
        <p:spPr>
          <a:xfrm>
            <a:off x="723014" y="475003"/>
            <a:ext cx="5220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b="1" dirty="0" smtClean="0"/>
              <a:t>ANÁLISIS  DE SUBGRUPOS</a:t>
            </a:r>
            <a:endParaRPr lang="es-ES" sz="2800" b="1" dirty="0"/>
          </a:p>
        </p:txBody>
      </p:sp>
      <p:sp>
        <p:nvSpPr>
          <p:cNvPr id="8" name="Rectángulo: esquinas redondeadas 235">
            <a:extLst>
              <a:ext uri="{FF2B5EF4-FFF2-40B4-BE49-F238E27FC236}">
                <a16:creationId xmlns:a16="http://schemas.microsoft.com/office/drawing/2014/main" xmlns="" id="{D0BA64FC-D110-3449-00E9-9BC40F42552C}"/>
              </a:ext>
            </a:extLst>
          </p:cNvPr>
          <p:cNvSpPr/>
          <p:nvPr/>
        </p:nvSpPr>
        <p:spPr>
          <a:xfrm>
            <a:off x="361950" y="1619250"/>
            <a:ext cx="5062500" cy="2552257"/>
          </a:xfrm>
          <a:prstGeom prst="roundRect">
            <a:avLst/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 dirty="0"/>
          </a:p>
        </p:txBody>
      </p:sp>
      <p:sp>
        <p:nvSpPr>
          <p:cNvPr id="9" name="Rectángulo 236">
            <a:extLst>
              <a:ext uri="{FF2B5EF4-FFF2-40B4-BE49-F238E27FC236}">
                <a16:creationId xmlns:a16="http://schemas.microsoft.com/office/drawing/2014/main" xmlns="" id="{81783680-2E2C-0BE6-7792-2B08A381DAB1}"/>
              </a:ext>
            </a:extLst>
          </p:cNvPr>
          <p:cNvSpPr/>
          <p:nvPr/>
        </p:nvSpPr>
        <p:spPr>
          <a:xfrm>
            <a:off x="2320377" y="1818784"/>
            <a:ext cx="541458" cy="27533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82" dirty="0">
                <a:solidFill>
                  <a:srgbClr val="2C3C4E"/>
                </a:solidFill>
                <a:latin typeface="Abadi" panose="020B0604020104020204" pitchFamily="34" charset="0"/>
              </a:rPr>
              <a:t>VAR1</a:t>
            </a:r>
          </a:p>
        </p:txBody>
      </p:sp>
      <p:cxnSp>
        <p:nvCxnSpPr>
          <p:cNvPr id="10" name="Conector recto 239">
            <a:extLst>
              <a:ext uri="{FF2B5EF4-FFF2-40B4-BE49-F238E27FC236}">
                <a16:creationId xmlns:a16="http://schemas.microsoft.com/office/drawing/2014/main" xmlns="" id="{1E254866-CC5D-B956-D51E-49A6D23BC1B0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2591106" y="2094117"/>
            <a:ext cx="1162567" cy="20556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240">
            <a:extLst>
              <a:ext uri="{FF2B5EF4-FFF2-40B4-BE49-F238E27FC236}">
                <a16:creationId xmlns:a16="http://schemas.microsoft.com/office/drawing/2014/main" xmlns="" id="{B973F6E4-0487-17BC-4106-7B0804C297CE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flipH="1">
            <a:off x="3196776" y="2575011"/>
            <a:ext cx="556897" cy="24255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241">
            <a:extLst>
              <a:ext uri="{FF2B5EF4-FFF2-40B4-BE49-F238E27FC236}">
                <a16:creationId xmlns:a16="http://schemas.microsoft.com/office/drawing/2014/main" xmlns="" id="{4B2EE94C-9CA6-BADA-3A5A-72A7BC3DD761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>
            <a:off x="3753673" y="2575011"/>
            <a:ext cx="605669" cy="24255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o 1049">
            <a:extLst>
              <a:ext uri="{FF2B5EF4-FFF2-40B4-BE49-F238E27FC236}">
                <a16:creationId xmlns:a16="http://schemas.microsoft.com/office/drawing/2014/main" xmlns="" id="{60E6C5BF-E51D-2D4C-6F94-020443EB9AA4}"/>
              </a:ext>
            </a:extLst>
          </p:cNvPr>
          <p:cNvGrpSpPr/>
          <p:nvPr/>
        </p:nvGrpSpPr>
        <p:grpSpPr>
          <a:xfrm>
            <a:off x="1534213" y="2299678"/>
            <a:ext cx="2490189" cy="275333"/>
            <a:chOff x="7282891" y="6673982"/>
            <a:chExt cx="3205361" cy="353434"/>
          </a:xfrm>
        </p:grpSpPr>
        <p:sp>
          <p:nvSpPr>
            <p:cNvPr id="14" name="Rectángulo 237">
              <a:extLst>
                <a:ext uri="{FF2B5EF4-FFF2-40B4-BE49-F238E27FC236}">
                  <a16:creationId xmlns:a16="http://schemas.microsoft.com/office/drawing/2014/main" xmlns="" id="{4EDA83D9-92C6-E6F7-7E07-B51600159062}"/>
                </a:ext>
              </a:extLst>
            </p:cNvPr>
            <p:cNvSpPr/>
            <p:nvPr/>
          </p:nvSpPr>
          <p:spPr>
            <a:xfrm>
              <a:off x="9791289" y="6673982"/>
              <a:ext cx="696963" cy="3534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s-ES" sz="1482" dirty="0">
                  <a:solidFill>
                    <a:srgbClr val="2C3C4E"/>
                  </a:solidFill>
                  <a:latin typeface="Abadi" panose="020B0604020104020204" pitchFamily="34" charset="0"/>
                </a:rPr>
                <a:t>VAR3</a:t>
              </a:r>
            </a:p>
          </p:txBody>
        </p:sp>
        <p:sp>
          <p:nvSpPr>
            <p:cNvPr id="15" name="Rectángulo 272">
              <a:extLst>
                <a:ext uri="{FF2B5EF4-FFF2-40B4-BE49-F238E27FC236}">
                  <a16:creationId xmlns:a16="http://schemas.microsoft.com/office/drawing/2014/main" xmlns="" id="{1E92CD77-BD54-6E57-D436-C556F47CC585}"/>
                </a:ext>
              </a:extLst>
            </p:cNvPr>
            <p:cNvSpPr/>
            <p:nvPr/>
          </p:nvSpPr>
          <p:spPr>
            <a:xfrm>
              <a:off x="7282891" y="6673982"/>
              <a:ext cx="696963" cy="3534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s-ES" sz="1482" dirty="0">
                  <a:solidFill>
                    <a:srgbClr val="2C3C4E"/>
                  </a:solidFill>
                  <a:latin typeface="Abadi" panose="020B0604020104020204" pitchFamily="34" charset="0"/>
                </a:rPr>
                <a:t>VAR2</a:t>
              </a:r>
            </a:p>
          </p:txBody>
        </p:sp>
      </p:grpSp>
      <p:cxnSp>
        <p:nvCxnSpPr>
          <p:cNvPr id="16" name="Conector recto 273">
            <a:extLst>
              <a:ext uri="{FF2B5EF4-FFF2-40B4-BE49-F238E27FC236}">
                <a16:creationId xmlns:a16="http://schemas.microsoft.com/office/drawing/2014/main" xmlns="" id="{B2211FB2-B8D2-9B80-16C3-75EEFC4EE6F4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1804942" y="2094117"/>
            <a:ext cx="786164" cy="20556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274">
            <a:extLst>
              <a:ext uri="{FF2B5EF4-FFF2-40B4-BE49-F238E27FC236}">
                <a16:creationId xmlns:a16="http://schemas.microsoft.com/office/drawing/2014/main" xmlns="" id="{70E0DA1B-0A8D-9A55-66CF-D970CB3C894D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871644" y="2575011"/>
            <a:ext cx="933298" cy="24255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275">
            <a:extLst>
              <a:ext uri="{FF2B5EF4-FFF2-40B4-BE49-F238E27FC236}">
                <a16:creationId xmlns:a16="http://schemas.microsoft.com/office/drawing/2014/main" xmlns="" id="{1D7D23B2-1926-4C21-F94A-18436FCC223B}"/>
              </a:ext>
            </a:extLst>
          </p:cNvPr>
          <p:cNvCxnSpPr>
            <a:cxnSpLocks/>
            <a:stCxn id="15" idx="2"/>
            <a:endCxn id="45" idx="0"/>
          </p:cNvCxnSpPr>
          <p:nvPr/>
        </p:nvCxnSpPr>
        <p:spPr>
          <a:xfrm>
            <a:off x="1804942" y="2575011"/>
            <a:ext cx="229268" cy="24255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o 1042">
            <a:extLst>
              <a:ext uri="{FF2B5EF4-FFF2-40B4-BE49-F238E27FC236}">
                <a16:creationId xmlns:a16="http://schemas.microsoft.com/office/drawing/2014/main" xmlns="" id="{B2113477-87AE-F44B-B83E-EF796C7BF481}"/>
              </a:ext>
            </a:extLst>
          </p:cNvPr>
          <p:cNvGrpSpPr/>
          <p:nvPr/>
        </p:nvGrpSpPr>
        <p:grpSpPr>
          <a:xfrm>
            <a:off x="2799777" y="2817561"/>
            <a:ext cx="793998" cy="470128"/>
            <a:chOff x="9241352" y="7200265"/>
            <a:chExt cx="1022030" cy="603486"/>
          </a:xfrm>
        </p:grpSpPr>
        <p:sp>
          <p:nvSpPr>
            <p:cNvPr id="20" name="Rectángulo: esquinas redondeadas 261">
              <a:extLst>
                <a:ext uri="{FF2B5EF4-FFF2-40B4-BE49-F238E27FC236}">
                  <a16:creationId xmlns:a16="http://schemas.microsoft.com/office/drawing/2014/main" xmlns="" id="{D179FF35-A22D-656A-4EDF-5F29C57A037E}"/>
                </a:ext>
              </a:extLst>
            </p:cNvPr>
            <p:cNvSpPr/>
            <p:nvPr/>
          </p:nvSpPr>
          <p:spPr>
            <a:xfrm>
              <a:off x="9241352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grpSp>
          <p:nvGrpSpPr>
            <p:cNvPr id="21" name="Grupo 1041">
              <a:extLst>
                <a:ext uri="{FF2B5EF4-FFF2-40B4-BE49-F238E27FC236}">
                  <a16:creationId xmlns:a16="http://schemas.microsoft.com/office/drawing/2014/main" xmlns="" id="{03E6A5D8-E65F-B1CE-2405-A806DA8F68CD}"/>
                </a:ext>
              </a:extLst>
            </p:cNvPr>
            <p:cNvGrpSpPr/>
            <p:nvPr/>
          </p:nvGrpSpPr>
          <p:grpSpPr>
            <a:xfrm>
              <a:off x="9377783" y="7321431"/>
              <a:ext cx="749169" cy="361155"/>
              <a:chOff x="9315107" y="7321430"/>
              <a:chExt cx="749169" cy="361155"/>
            </a:xfrm>
          </p:grpSpPr>
          <p:sp>
            <p:nvSpPr>
              <p:cNvPr id="22" name="Forma libre: forma 258">
                <a:extLst>
                  <a:ext uri="{FF2B5EF4-FFF2-40B4-BE49-F238E27FC236}">
                    <a16:creationId xmlns:a16="http://schemas.microsoft.com/office/drawing/2014/main" xmlns="" id="{C6026872-3205-DBB2-DEFD-72579E3C43D3}"/>
                  </a:ext>
                </a:extLst>
              </p:cNvPr>
              <p:cNvSpPr/>
              <p:nvPr/>
            </p:nvSpPr>
            <p:spPr>
              <a:xfrm flipH="1">
                <a:off x="9566256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23" name="Forma libre: forma 259">
                <a:extLst>
                  <a:ext uri="{FF2B5EF4-FFF2-40B4-BE49-F238E27FC236}">
                    <a16:creationId xmlns:a16="http://schemas.microsoft.com/office/drawing/2014/main" xmlns="" id="{A1B8174A-31E5-51F6-F33D-6AB883BC3450}"/>
                  </a:ext>
                </a:extLst>
              </p:cNvPr>
              <p:cNvSpPr/>
              <p:nvPr/>
            </p:nvSpPr>
            <p:spPr>
              <a:xfrm flipH="1">
                <a:off x="9690330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24" name="Forma libre: forma 260">
                <a:extLst>
                  <a:ext uri="{FF2B5EF4-FFF2-40B4-BE49-F238E27FC236}">
                    <a16:creationId xmlns:a16="http://schemas.microsoft.com/office/drawing/2014/main" xmlns="" id="{2B3796E4-DD5D-F84F-ED26-A6366AAD3E4F}"/>
                  </a:ext>
                </a:extLst>
              </p:cNvPr>
              <p:cNvSpPr/>
              <p:nvPr/>
            </p:nvSpPr>
            <p:spPr>
              <a:xfrm flipH="1">
                <a:off x="9814404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25" name="Forma libre: forma 291">
                <a:extLst>
                  <a:ext uri="{FF2B5EF4-FFF2-40B4-BE49-F238E27FC236}">
                    <a16:creationId xmlns:a16="http://schemas.microsoft.com/office/drawing/2014/main" xmlns="" id="{6B98B0A4-134F-42D5-5324-E6103B26B735}"/>
                  </a:ext>
                </a:extLst>
              </p:cNvPr>
              <p:cNvSpPr/>
              <p:nvPr/>
            </p:nvSpPr>
            <p:spPr>
              <a:xfrm flipH="1">
                <a:off x="9940203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26" name="Forma libre: forma 292">
                <a:extLst>
                  <a:ext uri="{FF2B5EF4-FFF2-40B4-BE49-F238E27FC236}">
                    <a16:creationId xmlns:a16="http://schemas.microsoft.com/office/drawing/2014/main" xmlns="" id="{23E82263-7C23-AC79-2FE4-80F5671CEF9F}"/>
                  </a:ext>
                </a:extLst>
              </p:cNvPr>
              <p:cNvSpPr/>
              <p:nvPr/>
            </p:nvSpPr>
            <p:spPr>
              <a:xfrm flipH="1">
                <a:off x="9437232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27" name="Forma libre: forma 293">
                <a:extLst>
                  <a:ext uri="{FF2B5EF4-FFF2-40B4-BE49-F238E27FC236}">
                    <a16:creationId xmlns:a16="http://schemas.microsoft.com/office/drawing/2014/main" xmlns="" id="{06EC5EB6-1E24-6D8D-354C-51E602FD4F4A}"/>
                  </a:ext>
                </a:extLst>
              </p:cNvPr>
              <p:cNvSpPr/>
              <p:nvPr/>
            </p:nvSpPr>
            <p:spPr>
              <a:xfrm flipH="1">
                <a:off x="9315107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</p:grpSp>
      <p:grpSp>
        <p:nvGrpSpPr>
          <p:cNvPr id="28" name="Grupo 1039">
            <a:extLst>
              <a:ext uri="{FF2B5EF4-FFF2-40B4-BE49-F238E27FC236}">
                <a16:creationId xmlns:a16="http://schemas.microsoft.com/office/drawing/2014/main" xmlns="" id="{DE047057-9CB8-B858-51AA-6865B15A83A6}"/>
              </a:ext>
            </a:extLst>
          </p:cNvPr>
          <p:cNvGrpSpPr/>
          <p:nvPr/>
        </p:nvGrpSpPr>
        <p:grpSpPr>
          <a:xfrm>
            <a:off x="3962343" y="2817561"/>
            <a:ext cx="793998" cy="470128"/>
            <a:chOff x="10377275" y="7200265"/>
            <a:chExt cx="1022030" cy="603486"/>
          </a:xfrm>
        </p:grpSpPr>
        <p:grpSp>
          <p:nvGrpSpPr>
            <p:cNvPr id="29" name="Grupo 263">
              <a:extLst>
                <a:ext uri="{FF2B5EF4-FFF2-40B4-BE49-F238E27FC236}">
                  <a16:creationId xmlns:a16="http://schemas.microsoft.com/office/drawing/2014/main" xmlns="" id="{08F492B5-9264-2645-BC68-AFD0A74AB316}"/>
                </a:ext>
              </a:extLst>
            </p:cNvPr>
            <p:cNvGrpSpPr/>
            <p:nvPr/>
          </p:nvGrpSpPr>
          <p:grpSpPr>
            <a:xfrm>
              <a:off x="10640143" y="7321431"/>
              <a:ext cx="496294" cy="361155"/>
              <a:chOff x="5894294" y="1538952"/>
              <a:chExt cx="813924" cy="592295"/>
            </a:xfrm>
            <a:solidFill>
              <a:srgbClr val="2C8AE0"/>
            </a:solidFill>
          </p:grpSpPr>
          <p:sp>
            <p:nvSpPr>
              <p:cNvPr id="31" name="Forma libre: forma 265">
                <a:extLst>
                  <a:ext uri="{FF2B5EF4-FFF2-40B4-BE49-F238E27FC236}">
                    <a16:creationId xmlns:a16="http://schemas.microsoft.com/office/drawing/2014/main" xmlns="" id="{3DF0C2CB-1DB5-7FA8-695A-37E0CA05106F}"/>
                  </a:ext>
                </a:extLst>
              </p:cNvPr>
              <p:cNvSpPr/>
              <p:nvPr/>
            </p:nvSpPr>
            <p:spPr>
              <a:xfrm flipH="1">
                <a:off x="5894294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2" name="Forma libre: forma 266">
                <a:extLst>
                  <a:ext uri="{FF2B5EF4-FFF2-40B4-BE49-F238E27FC236}">
                    <a16:creationId xmlns:a16="http://schemas.microsoft.com/office/drawing/2014/main" xmlns="" id="{05B17B6B-8673-B42B-5E91-6ED660D2AE25}"/>
                  </a:ext>
                </a:extLst>
              </p:cNvPr>
              <p:cNvSpPr/>
              <p:nvPr/>
            </p:nvSpPr>
            <p:spPr>
              <a:xfrm flipH="1">
                <a:off x="6097775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3" name="Forma libre: forma 267">
                <a:extLst>
                  <a:ext uri="{FF2B5EF4-FFF2-40B4-BE49-F238E27FC236}">
                    <a16:creationId xmlns:a16="http://schemas.microsoft.com/office/drawing/2014/main" xmlns="" id="{46999F26-48DA-F868-4635-79F22A157BF4}"/>
                  </a:ext>
                </a:extLst>
              </p:cNvPr>
              <p:cNvSpPr/>
              <p:nvPr/>
            </p:nvSpPr>
            <p:spPr>
              <a:xfrm flipH="1">
                <a:off x="6301256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4" name="Forma libre: forma 268">
                <a:extLst>
                  <a:ext uri="{FF2B5EF4-FFF2-40B4-BE49-F238E27FC236}">
                    <a16:creationId xmlns:a16="http://schemas.microsoft.com/office/drawing/2014/main" xmlns="" id="{FF1D9C42-D8CD-403E-AE8A-A4ADBB1E2693}"/>
                  </a:ext>
                </a:extLst>
              </p:cNvPr>
              <p:cNvSpPr/>
              <p:nvPr/>
            </p:nvSpPr>
            <p:spPr>
              <a:xfrm flipH="1">
                <a:off x="6504737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  <p:sp>
          <p:nvSpPr>
            <p:cNvPr id="30" name="Rectángulo: esquinas redondeadas 264">
              <a:extLst>
                <a:ext uri="{FF2B5EF4-FFF2-40B4-BE49-F238E27FC236}">
                  <a16:creationId xmlns:a16="http://schemas.microsoft.com/office/drawing/2014/main" xmlns="" id="{DD1DAB87-6B05-AB73-AB78-4A52EA917C0D}"/>
                </a:ext>
              </a:extLst>
            </p:cNvPr>
            <p:cNvSpPr/>
            <p:nvPr/>
          </p:nvSpPr>
          <p:spPr>
            <a:xfrm>
              <a:off x="10377275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</p:grpSp>
      <p:grpSp>
        <p:nvGrpSpPr>
          <p:cNvPr id="35" name="Grupo 1044">
            <a:extLst>
              <a:ext uri="{FF2B5EF4-FFF2-40B4-BE49-F238E27FC236}">
                <a16:creationId xmlns:a16="http://schemas.microsoft.com/office/drawing/2014/main" xmlns="" id="{AA5A4EE8-D9F2-90F7-0CBC-8E82A728BB27}"/>
              </a:ext>
            </a:extLst>
          </p:cNvPr>
          <p:cNvGrpSpPr/>
          <p:nvPr/>
        </p:nvGrpSpPr>
        <p:grpSpPr>
          <a:xfrm>
            <a:off x="474645" y="2817561"/>
            <a:ext cx="793998" cy="470128"/>
            <a:chOff x="6493258" y="7200265"/>
            <a:chExt cx="1022030" cy="603486"/>
          </a:xfrm>
        </p:grpSpPr>
        <p:sp>
          <p:nvSpPr>
            <p:cNvPr id="36" name="Rectángulo: esquinas redondeadas 280">
              <a:extLst>
                <a:ext uri="{FF2B5EF4-FFF2-40B4-BE49-F238E27FC236}">
                  <a16:creationId xmlns:a16="http://schemas.microsoft.com/office/drawing/2014/main" xmlns="" id="{308F7A69-5D0C-07CF-AE68-A2F8B9B1009D}"/>
                </a:ext>
              </a:extLst>
            </p:cNvPr>
            <p:cNvSpPr/>
            <p:nvPr/>
          </p:nvSpPr>
          <p:spPr>
            <a:xfrm>
              <a:off x="6493258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grpSp>
          <p:nvGrpSpPr>
            <p:cNvPr id="37" name="Grupo 1043">
              <a:extLst>
                <a:ext uri="{FF2B5EF4-FFF2-40B4-BE49-F238E27FC236}">
                  <a16:creationId xmlns:a16="http://schemas.microsoft.com/office/drawing/2014/main" xmlns="" id="{C6E2FBCB-8F73-1EC4-0863-60132F35092E}"/>
                </a:ext>
              </a:extLst>
            </p:cNvPr>
            <p:cNvGrpSpPr/>
            <p:nvPr/>
          </p:nvGrpSpPr>
          <p:grpSpPr>
            <a:xfrm>
              <a:off x="6691429" y="7321431"/>
              <a:ext cx="625689" cy="361155"/>
              <a:chOff x="6691459" y="7321617"/>
              <a:chExt cx="625689" cy="361155"/>
            </a:xfrm>
          </p:grpSpPr>
          <p:sp>
            <p:nvSpPr>
              <p:cNvPr id="38" name="Forma libre: forma 277">
                <a:extLst>
                  <a:ext uri="{FF2B5EF4-FFF2-40B4-BE49-F238E27FC236}">
                    <a16:creationId xmlns:a16="http://schemas.microsoft.com/office/drawing/2014/main" xmlns="" id="{1AF11B15-CAC1-32FC-545F-453DAF303B5E}"/>
                  </a:ext>
                </a:extLst>
              </p:cNvPr>
              <p:cNvSpPr/>
              <p:nvPr/>
            </p:nvSpPr>
            <p:spPr>
              <a:xfrm flipH="1">
                <a:off x="6818162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9" name="Forma libre: forma 278">
                <a:extLst>
                  <a:ext uri="{FF2B5EF4-FFF2-40B4-BE49-F238E27FC236}">
                    <a16:creationId xmlns:a16="http://schemas.microsoft.com/office/drawing/2014/main" xmlns="" id="{DB63C8AC-829A-974C-B78B-91BF55596B00}"/>
                  </a:ext>
                </a:extLst>
              </p:cNvPr>
              <p:cNvSpPr/>
              <p:nvPr/>
            </p:nvSpPr>
            <p:spPr>
              <a:xfrm flipH="1">
                <a:off x="6942236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0" name="Forma libre: forma 279">
                <a:extLst>
                  <a:ext uri="{FF2B5EF4-FFF2-40B4-BE49-F238E27FC236}">
                    <a16:creationId xmlns:a16="http://schemas.microsoft.com/office/drawing/2014/main" xmlns="" id="{BB12674D-93B6-FCB9-E598-95466384D06C}"/>
                  </a:ext>
                </a:extLst>
              </p:cNvPr>
              <p:cNvSpPr/>
              <p:nvPr/>
            </p:nvSpPr>
            <p:spPr>
              <a:xfrm flipH="1">
                <a:off x="7066310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1" name="Forma libre: forma 289">
                <a:extLst>
                  <a:ext uri="{FF2B5EF4-FFF2-40B4-BE49-F238E27FC236}">
                    <a16:creationId xmlns:a16="http://schemas.microsoft.com/office/drawing/2014/main" xmlns="" id="{9EC5C529-18EF-93A9-D54D-205B89910CFD}"/>
                  </a:ext>
                </a:extLst>
              </p:cNvPr>
              <p:cNvSpPr/>
              <p:nvPr/>
            </p:nvSpPr>
            <p:spPr>
              <a:xfrm flipH="1">
                <a:off x="7193075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2" name="Forma libre: forma 290">
                <a:extLst>
                  <a:ext uri="{FF2B5EF4-FFF2-40B4-BE49-F238E27FC236}">
                    <a16:creationId xmlns:a16="http://schemas.microsoft.com/office/drawing/2014/main" xmlns="" id="{5A5351C0-66AA-59DE-0A51-70442367873F}"/>
                  </a:ext>
                </a:extLst>
              </p:cNvPr>
              <p:cNvSpPr/>
              <p:nvPr/>
            </p:nvSpPr>
            <p:spPr>
              <a:xfrm flipH="1">
                <a:off x="6691459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</p:grpSp>
      <p:grpSp>
        <p:nvGrpSpPr>
          <p:cNvPr id="43" name="Grupo 1040">
            <a:extLst>
              <a:ext uri="{FF2B5EF4-FFF2-40B4-BE49-F238E27FC236}">
                <a16:creationId xmlns:a16="http://schemas.microsoft.com/office/drawing/2014/main" xmlns="" id="{00E77A04-B142-F566-4F26-87AC5343EAE5}"/>
              </a:ext>
            </a:extLst>
          </p:cNvPr>
          <p:cNvGrpSpPr/>
          <p:nvPr/>
        </p:nvGrpSpPr>
        <p:grpSpPr>
          <a:xfrm>
            <a:off x="1637211" y="2817561"/>
            <a:ext cx="793998" cy="470128"/>
            <a:chOff x="7629181" y="7200265"/>
            <a:chExt cx="1022030" cy="603486"/>
          </a:xfrm>
        </p:grpSpPr>
        <p:grpSp>
          <p:nvGrpSpPr>
            <p:cNvPr id="44" name="Grupo 282">
              <a:extLst>
                <a:ext uri="{FF2B5EF4-FFF2-40B4-BE49-F238E27FC236}">
                  <a16:creationId xmlns:a16="http://schemas.microsoft.com/office/drawing/2014/main" xmlns="" id="{9521F592-83F7-8BA8-B88E-582F6DCBC7EB}"/>
                </a:ext>
              </a:extLst>
            </p:cNvPr>
            <p:cNvGrpSpPr/>
            <p:nvPr/>
          </p:nvGrpSpPr>
          <p:grpSpPr>
            <a:xfrm>
              <a:off x="7954086" y="7321431"/>
              <a:ext cx="372221" cy="361155"/>
              <a:chOff x="5894294" y="1538952"/>
              <a:chExt cx="610443" cy="592295"/>
            </a:xfrm>
            <a:solidFill>
              <a:srgbClr val="2C8AE0"/>
            </a:solidFill>
          </p:grpSpPr>
          <p:sp>
            <p:nvSpPr>
              <p:cNvPr id="46" name="Forma libre: forma 284">
                <a:extLst>
                  <a:ext uri="{FF2B5EF4-FFF2-40B4-BE49-F238E27FC236}">
                    <a16:creationId xmlns:a16="http://schemas.microsoft.com/office/drawing/2014/main" xmlns="" id="{49B95841-87DA-F5A3-40C3-190B91054E2C}"/>
                  </a:ext>
                </a:extLst>
              </p:cNvPr>
              <p:cNvSpPr/>
              <p:nvPr/>
            </p:nvSpPr>
            <p:spPr>
              <a:xfrm flipH="1">
                <a:off x="5894294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7" name="Forma libre: forma 285">
                <a:extLst>
                  <a:ext uri="{FF2B5EF4-FFF2-40B4-BE49-F238E27FC236}">
                    <a16:creationId xmlns:a16="http://schemas.microsoft.com/office/drawing/2014/main" xmlns="" id="{84066B9D-7A7B-7780-56E8-BD36230E955C}"/>
                  </a:ext>
                </a:extLst>
              </p:cNvPr>
              <p:cNvSpPr/>
              <p:nvPr/>
            </p:nvSpPr>
            <p:spPr>
              <a:xfrm flipH="1">
                <a:off x="6097775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8" name="Forma libre: forma 286">
                <a:extLst>
                  <a:ext uri="{FF2B5EF4-FFF2-40B4-BE49-F238E27FC236}">
                    <a16:creationId xmlns:a16="http://schemas.microsoft.com/office/drawing/2014/main" xmlns="" id="{D32ECFDA-6300-8DD5-E6AA-DBF0DE100B80}"/>
                  </a:ext>
                </a:extLst>
              </p:cNvPr>
              <p:cNvSpPr/>
              <p:nvPr/>
            </p:nvSpPr>
            <p:spPr>
              <a:xfrm flipH="1">
                <a:off x="6301256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  <p:sp>
          <p:nvSpPr>
            <p:cNvPr id="45" name="Rectángulo: esquinas redondeadas 283">
              <a:extLst>
                <a:ext uri="{FF2B5EF4-FFF2-40B4-BE49-F238E27FC236}">
                  <a16:creationId xmlns:a16="http://schemas.microsoft.com/office/drawing/2014/main" xmlns="" id="{9900051B-0BC4-7810-D1E2-8CA7238D9158}"/>
                </a:ext>
              </a:extLst>
            </p:cNvPr>
            <p:cNvSpPr/>
            <p:nvPr/>
          </p:nvSpPr>
          <p:spPr>
            <a:xfrm>
              <a:off x="7629181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</p:grpSp>
      <p:sp>
        <p:nvSpPr>
          <p:cNvPr id="49" name="Rectángulo 1051">
            <a:extLst>
              <a:ext uri="{FF2B5EF4-FFF2-40B4-BE49-F238E27FC236}">
                <a16:creationId xmlns:a16="http://schemas.microsoft.com/office/drawing/2014/main" xmlns="" id="{9E60FAFC-306F-009D-75A5-57A5E253C4A5}"/>
              </a:ext>
            </a:extLst>
          </p:cNvPr>
          <p:cNvSpPr/>
          <p:nvPr/>
        </p:nvSpPr>
        <p:spPr>
          <a:xfrm>
            <a:off x="5001172" y="3388496"/>
            <a:ext cx="82192" cy="49699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89A2BD"/>
              </a:gs>
              <a:gs pos="100000">
                <a:srgbClr val="4B6785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50" name="CuadroTexto 308">
            <a:extLst>
              <a:ext uri="{FF2B5EF4-FFF2-40B4-BE49-F238E27FC236}">
                <a16:creationId xmlns:a16="http://schemas.microsoft.com/office/drawing/2014/main" xmlns="" id="{60510010-9DBA-87E5-672A-63FFDF262C2E}"/>
              </a:ext>
            </a:extLst>
          </p:cNvPr>
          <p:cNvSpPr txBox="1"/>
          <p:nvPr/>
        </p:nvSpPr>
        <p:spPr>
          <a:xfrm>
            <a:off x="4789038" y="3084974"/>
            <a:ext cx="608024" cy="249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020" dirty="0">
                <a:solidFill>
                  <a:schemeClr val="bg1"/>
                </a:solidFill>
                <a:latin typeface="Abadi" panose="020B0604020104020204" pitchFamily="34" charset="0"/>
              </a:rPr>
              <a:t>ITE</a:t>
            </a:r>
            <a:endParaRPr lang="es-ES" sz="1020" dirty="0"/>
          </a:p>
        </p:txBody>
      </p:sp>
      <p:sp>
        <p:nvSpPr>
          <p:cNvPr id="51" name="Rectángulo 1053">
            <a:extLst>
              <a:ext uri="{FF2B5EF4-FFF2-40B4-BE49-F238E27FC236}">
                <a16:creationId xmlns:a16="http://schemas.microsoft.com/office/drawing/2014/main" xmlns="" id="{E5C147F7-5CCC-7EA7-1B76-A3A7655652AD}"/>
              </a:ext>
            </a:extLst>
          </p:cNvPr>
          <p:cNvSpPr/>
          <p:nvPr/>
        </p:nvSpPr>
        <p:spPr>
          <a:xfrm>
            <a:off x="512130" y="3486519"/>
            <a:ext cx="701082" cy="91250"/>
          </a:xfrm>
          <a:prstGeom prst="rect">
            <a:avLst/>
          </a:prstGeom>
          <a:solidFill>
            <a:srgbClr val="A3B6C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52" name="Rectángulo 310">
            <a:extLst>
              <a:ext uri="{FF2B5EF4-FFF2-40B4-BE49-F238E27FC236}">
                <a16:creationId xmlns:a16="http://schemas.microsoft.com/office/drawing/2014/main" xmlns="" id="{6C2C5F86-BB88-3857-64B6-5B8052A2FE24}"/>
              </a:ext>
            </a:extLst>
          </p:cNvPr>
          <p:cNvSpPr/>
          <p:nvPr/>
        </p:nvSpPr>
        <p:spPr>
          <a:xfrm>
            <a:off x="1674697" y="3486519"/>
            <a:ext cx="701082" cy="91250"/>
          </a:xfrm>
          <a:prstGeom prst="rect">
            <a:avLst/>
          </a:prstGeom>
          <a:solidFill>
            <a:srgbClr val="748EA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53" name="Rectángulo 311">
            <a:extLst>
              <a:ext uri="{FF2B5EF4-FFF2-40B4-BE49-F238E27FC236}">
                <a16:creationId xmlns:a16="http://schemas.microsoft.com/office/drawing/2014/main" xmlns="" id="{0A153508-537D-6181-7626-7AD9E6F393E0}"/>
              </a:ext>
            </a:extLst>
          </p:cNvPr>
          <p:cNvSpPr/>
          <p:nvPr/>
        </p:nvSpPr>
        <p:spPr>
          <a:xfrm>
            <a:off x="2837263" y="3486519"/>
            <a:ext cx="701082" cy="912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54" name="Rectángulo 312">
            <a:extLst>
              <a:ext uri="{FF2B5EF4-FFF2-40B4-BE49-F238E27FC236}">
                <a16:creationId xmlns:a16="http://schemas.microsoft.com/office/drawing/2014/main" xmlns="" id="{5549644B-CC56-29BA-B5CC-6BB8AA7B00AA}"/>
              </a:ext>
            </a:extLst>
          </p:cNvPr>
          <p:cNvSpPr/>
          <p:nvPr/>
        </p:nvSpPr>
        <p:spPr>
          <a:xfrm>
            <a:off x="3999829" y="3486519"/>
            <a:ext cx="701082" cy="91250"/>
          </a:xfrm>
          <a:prstGeom prst="rect">
            <a:avLst/>
          </a:prstGeom>
          <a:solidFill>
            <a:srgbClr val="4E6A8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pic>
        <p:nvPicPr>
          <p:cNvPr id="55" name="Gráfico 324" descr="Engranajes con relleno sólido">
            <a:extLst>
              <a:ext uri="{FF2B5EF4-FFF2-40B4-BE49-F238E27FC236}">
                <a16:creationId xmlns:a16="http://schemas.microsoft.com/office/drawing/2014/main" xmlns="" id="{722E40F1-D176-FD78-2FF1-9F6FAFB657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18000000">
            <a:off x="5100272" y="3021008"/>
            <a:ext cx="201485" cy="201485"/>
          </a:xfrm>
          <a:prstGeom prst="rect">
            <a:avLst/>
          </a:prstGeom>
        </p:spPr>
      </p:pic>
      <p:cxnSp>
        <p:nvCxnSpPr>
          <p:cNvPr id="57" name="Straight Arrow Connector 113">
            <a:extLst>
              <a:ext uri="{FF2B5EF4-FFF2-40B4-BE49-F238E27FC236}">
                <a16:creationId xmlns:a16="http://schemas.microsoft.com/office/drawing/2014/main" xmlns="" id="{ACEC344B-20B6-E970-A233-9BBA75E5BA02}"/>
              </a:ext>
            </a:extLst>
          </p:cNvPr>
          <p:cNvCxnSpPr>
            <a:cxnSpLocks/>
          </p:cNvCxnSpPr>
          <p:nvPr/>
        </p:nvCxnSpPr>
        <p:spPr>
          <a:xfrm>
            <a:off x="4542178" y="5956646"/>
            <a:ext cx="739545" cy="3789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Tree_VAL_FULL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00824" y="4874030"/>
            <a:ext cx="4114800" cy="2743201"/>
          </a:xfrm>
          <a:prstGeom prst="rect">
            <a:avLst/>
          </a:prstGeom>
          <a:noFill/>
        </p:spPr>
      </p:pic>
      <p:grpSp>
        <p:nvGrpSpPr>
          <p:cNvPr id="64" name="Grupo 1044">
            <a:extLst>
              <a:ext uri="{FF2B5EF4-FFF2-40B4-BE49-F238E27FC236}">
                <a16:creationId xmlns:a16="http://schemas.microsoft.com/office/drawing/2014/main" xmlns="" id="{AA5A4EE8-D9F2-90F7-0CBC-8E82A728BB27}"/>
              </a:ext>
            </a:extLst>
          </p:cNvPr>
          <p:cNvGrpSpPr/>
          <p:nvPr/>
        </p:nvGrpSpPr>
        <p:grpSpPr>
          <a:xfrm>
            <a:off x="1286631" y="5492602"/>
            <a:ext cx="1283790" cy="820935"/>
            <a:chOff x="6493258" y="7200265"/>
            <a:chExt cx="1022030" cy="603486"/>
          </a:xfrm>
        </p:grpSpPr>
        <p:sp>
          <p:nvSpPr>
            <p:cNvPr id="65" name="Rectángulo: esquinas redondeadas 280">
              <a:extLst>
                <a:ext uri="{FF2B5EF4-FFF2-40B4-BE49-F238E27FC236}">
                  <a16:creationId xmlns:a16="http://schemas.microsoft.com/office/drawing/2014/main" xmlns="" id="{308F7A69-5D0C-07CF-AE68-A2F8B9B1009D}"/>
                </a:ext>
              </a:extLst>
            </p:cNvPr>
            <p:cNvSpPr/>
            <p:nvPr/>
          </p:nvSpPr>
          <p:spPr>
            <a:xfrm>
              <a:off x="6493258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grpSp>
          <p:nvGrpSpPr>
            <p:cNvPr id="66" name="Grupo 1043">
              <a:extLst>
                <a:ext uri="{FF2B5EF4-FFF2-40B4-BE49-F238E27FC236}">
                  <a16:creationId xmlns:a16="http://schemas.microsoft.com/office/drawing/2014/main" xmlns="" id="{C6E2FBCB-8F73-1EC4-0863-60132F35092E}"/>
                </a:ext>
              </a:extLst>
            </p:cNvPr>
            <p:cNvGrpSpPr/>
            <p:nvPr/>
          </p:nvGrpSpPr>
          <p:grpSpPr>
            <a:xfrm>
              <a:off x="6691429" y="7321431"/>
              <a:ext cx="625689" cy="361155"/>
              <a:chOff x="6691459" y="7321617"/>
              <a:chExt cx="625689" cy="361155"/>
            </a:xfrm>
          </p:grpSpPr>
          <p:sp>
            <p:nvSpPr>
              <p:cNvPr id="67" name="Forma libre: forma 277">
                <a:extLst>
                  <a:ext uri="{FF2B5EF4-FFF2-40B4-BE49-F238E27FC236}">
                    <a16:creationId xmlns:a16="http://schemas.microsoft.com/office/drawing/2014/main" xmlns="" id="{1AF11B15-CAC1-32FC-545F-453DAF303B5E}"/>
                  </a:ext>
                </a:extLst>
              </p:cNvPr>
              <p:cNvSpPr/>
              <p:nvPr/>
            </p:nvSpPr>
            <p:spPr>
              <a:xfrm flipH="1">
                <a:off x="6818162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68" name="Forma libre: forma 278">
                <a:extLst>
                  <a:ext uri="{FF2B5EF4-FFF2-40B4-BE49-F238E27FC236}">
                    <a16:creationId xmlns:a16="http://schemas.microsoft.com/office/drawing/2014/main" xmlns="" id="{DB63C8AC-829A-974C-B78B-91BF55596B00}"/>
                  </a:ext>
                </a:extLst>
              </p:cNvPr>
              <p:cNvSpPr/>
              <p:nvPr/>
            </p:nvSpPr>
            <p:spPr>
              <a:xfrm flipH="1">
                <a:off x="6942236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69" name="Forma libre: forma 279">
                <a:extLst>
                  <a:ext uri="{FF2B5EF4-FFF2-40B4-BE49-F238E27FC236}">
                    <a16:creationId xmlns:a16="http://schemas.microsoft.com/office/drawing/2014/main" xmlns="" id="{BB12674D-93B6-FCB9-E598-95466384D06C}"/>
                  </a:ext>
                </a:extLst>
              </p:cNvPr>
              <p:cNvSpPr/>
              <p:nvPr/>
            </p:nvSpPr>
            <p:spPr>
              <a:xfrm flipH="1">
                <a:off x="7066310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70" name="Forma libre: forma 289">
                <a:extLst>
                  <a:ext uri="{FF2B5EF4-FFF2-40B4-BE49-F238E27FC236}">
                    <a16:creationId xmlns:a16="http://schemas.microsoft.com/office/drawing/2014/main" xmlns="" id="{9EC5C529-18EF-93A9-D54D-205B89910CFD}"/>
                  </a:ext>
                </a:extLst>
              </p:cNvPr>
              <p:cNvSpPr/>
              <p:nvPr/>
            </p:nvSpPr>
            <p:spPr>
              <a:xfrm flipH="1">
                <a:off x="7193075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71" name="Forma libre: forma 290">
                <a:extLst>
                  <a:ext uri="{FF2B5EF4-FFF2-40B4-BE49-F238E27FC236}">
                    <a16:creationId xmlns:a16="http://schemas.microsoft.com/office/drawing/2014/main" xmlns="" id="{5A5351C0-66AA-59DE-0A51-70442367873F}"/>
                  </a:ext>
                </a:extLst>
              </p:cNvPr>
              <p:cNvSpPr/>
              <p:nvPr/>
            </p:nvSpPr>
            <p:spPr>
              <a:xfrm flipH="1">
                <a:off x="6691459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</p:grpSp>
      <p:sp>
        <p:nvSpPr>
          <p:cNvPr id="72" name="Rectángulo 1053">
            <a:extLst>
              <a:ext uri="{FF2B5EF4-FFF2-40B4-BE49-F238E27FC236}">
                <a16:creationId xmlns:a16="http://schemas.microsoft.com/office/drawing/2014/main" xmlns="" id="{E5C147F7-5CCC-7EA7-1B76-A3A7655652AD}"/>
              </a:ext>
            </a:extLst>
          </p:cNvPr>
          <p:cNvSpPr/>
          <p:nvPr/>
        </p:nvSpPr>
        <p:spPr>
          <a:xfrm>
            <a:off x="1342062" y="6495040"/>
            <a:ext cx="1100768" cy="135245"/>
          </a:xfrm>
          <a:prstGeom prst="rect">
            <a:avLst/>
          </a:prstGeom>
          <a:solidFill>
            <a:srgbClr val="A3B6C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73" name="TextBox 44">
            <a:extLst>
              <a:ext uri="{FF2B5EF4-FFF2-40B4-BE49-F238E27FC236}">
                <a16:creationId xmlns:a16="http://schemas.microsoft.com/office/drawing/2014/main" xmlns="" id="{524FDF92-7BBF-5770-110C-FF1FA13A85F7}"/>
              </a:ext>
            </a:extLst>
          </p:cNvPr>
          <p:cNvSpPr txBox="1"/>
          <p:nvPr/>
        </p:nvSpPr>
        <p:spPr>
          <a:xfrm>
            <a:off x="2517258" y="5764257"/>
            <a:ext cx="18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pPr algn="ctr"/>
            <a:r>
              <a:rPr lang="es-ES" b="1" dirty="0" smtClean="0"/>
              <a:t>ITE  =  ATE</a:t>
            </a:r>
            <a:endParaRPr lang="es-ES" b="1" dirty="0"/>
          </a:p>
        </p:txBody>
      </p:sp>
      <p:cxnSp>
        <p:nvCxnSpPr>
          <p:cNvPr id="75" name="74 Conector recto"/>
          <p:cNvCxnSpPr/>
          <p:nvPr/>
        </p:nvCxnSpPr>
        <p:spPr>
          <a:xfrm>
            <a:off x="2846866" y="5800946"/>
            <a:ext cx="350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75 CuadroTexto"/>
          <p:cNvSpPr txBox="1"/>
          <p:nvPr/>
        </p:nvSpPr>
        <p:spPr>
          <a:xfrm>
            <a:off x="3219006" y="5588296"/>
            <a:ext cx="244549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?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77" name="Straight Arrow Connector 113">
            <a:extLst>
              <a:ext uri="{FF2B5EF4-FFF2-40B4-BE49-F238E27FC236}">
                <a16:creationId xmlns:a16="http://schemas.microsoft.com/office/drawing/2014/main" xmlns="" id="{ACEC344B-20B6-E970-A233-9BBA75E5BA02}"/>
              </a:ext>
            </a:extLst>
          </p:cNvPr>
          <p:cNvCxnSpPr>
            <a:cxnSpLocks/>
          </p:cNvCxnSpPr>
          <p:nvPr/>
        </p:nvCxnSpPr>
        <p:spPr>
          <a:xfrm flipV="1">
            <a:off x="5891627" y="3028950"/>
            <a:ext cx="394873" cy="25451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5419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787</TotalTime>
  <Words>184</Words>
  <Application>Microsoft Office PowerPoint</Application>
  <PresentationFormat>Personalizado</PresentationFormat>
  <Paragraphs>123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Office Theme</vt:lpstr>
      <vt:lpstr>Diapositiva 1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JOSÉ MANUEL BORREGO BURÓN</dc:creator>
  <cp:lastModifiedBy>Usuari</cp:lastModifiedBy>
  <cp:revision>36</cp:revision>
  <dcterms:created xsi:type="dcterms:W3CDTF">2022-06-06T14:14:06Z</dcterms:created>
  <dcterms:modified xsi:type="dcterms:W3CDTF">2022-06-30T11:29:54Z</dcterms:modified>
</cp:coreProperties>
</file>