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0" r:id="rId2"/>
    <p:sldId id="258" r:id="rId3"/>
    <p:sldId id="263" r:id="rId4"/>
    <p:sldId id="257" r:id="rId5"/>
    <p:sldId id="261" r:id="rId6"/>
    <p:sldId id="264" r:id="rId7"/>
    <p:sldId id="259" r:id="rId8"/>
    <p:sldId id="262" r:id="rId9"/>
    <p:sldId id="265" r:id="rId10"/>
    <p:sldId id="266" r:id="rId11"/>
    <p:sldId id="267" r:id="rId12"/>
    <p:sldId id="268" r:id="rId13"/>
    <p:sldId id="269" r:id="rId14"/>
  </p:sldIdLst>
  <p:sldSz cx="12192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C4E"/>
    <a:srgbClr val="89A2BD"/>
    <a:srgbClr val="4B6785"/>
    <a:srgbClr val="1C71BE"/>
    <a:srgbClr val="2C8AE0"/>
    <a:srgbClr val="000000"/>
    <a:srgbClr val="D9D9D9"/>
    <a:srgbClr val="F2F2F2"/>
    <a:srgbClr val="FFFFFF"/>
    <a:srgbClr val="32A5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14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sz="2400" b="0" i="0" u="none" strike="noStrike" kern="1200" spc="0" baseline="0">
                <a:solidFill>
                  <a:schemeClr val="bg1"/>
                </a:solidFill>
                <a:latin typeface="Abadi" panose="020B0604020104020204" pitchFamily="34" charset="0"/>
                <a:ea typeface="+mn-ea"/>
                <a:cs typeface="+mn-cs"/>
              </a:defRPr>
            </a:pPr>
            <a:r>
              <a:rPr lang="en-US" sz="2400">
                <a:solidFill>
                  <a:schemeClr val="bg1"/>
                </a:solidFill>
                <a:latin typeface="Abadi" panose="020B0604020104020204" pitchFamily="34" charset="0"/>
              </a:rPr>
              <a:t>FAMILIAS INCLUÍDAS</a:t>
            </a:r>
          </a:p>
        </c:rich>
      </c:tx>
      <c:overlay val="0"/>
      <c:spPr>
        <a:noFill/>
        <a:ln>
          <a:noFill/>
        </a:ln>
        <a:effectLst/>
      </c:spPr>
      <c:txPr>
        <a:bodyPr rot="0" spcFirstLastPara="1" vertOverflow="ellipsis" vert="horz" wrap="square" anchor="ctr" anchorCtr="1"/>
        <a:lstStyle/>
        <a:p>
          <a:pPr algn="l" rtl="0">
            <a:defRPr sz="2400" b="0" i="0" u="none" strike="noStrike" kern="1200" spc="0" baseline="0">
              <a:solidFill>
                <a:schemeClr val="bg1"/>
              </a:solidFill>
              <a:latin typeface="Abadi" panose="020B0604020104020204" pitchFamily="34" charset="0"/>
              <a:ea typeface="+mn-ea"/>
              <a:cs typeface="+mn-cs"/>
            </a:defRPr>
          </a:pPr>
          <a:endParaRPr lang="es-ES"/>
        </a:p>
      </c:txPr>
    </c:title>
    <c:autoTitleDeleted val="0"/>
    <c:plotArea>
      <c:layout/>
      <c:barChart>
        <c:barDir val="bar"/>
        <c:grouping val="clustered"/>
        <c:varyColors val="0"/>
        <c:ser>
          <c:idx val="0"/>
          <c:order val="0"/>
          <c:tx>
            <c:strRef>
              <c:f>Sheet1!$B$1</c:f>
              <c:strCache>
                <c:ptCount val="1"/>
                <c:pt idx="0">
                  <c:v>Series 1</c:v>
                </c:pt>
              </c:strCache>
            </c:strRef>
          </c:tx>
          <c:spPr>
            <a:solidFill>
              <a:srgbClr val="32A505"/>
            </a:solidFill>
            <a:ln>
              <a:noFill/>
            </a:ln>
            <a:effectLst/>
          </c:spPr>
          <c:invertIfNegative val="0"/>
          <c:cat>
            <c:strRef>
              <c:f>Sheet1!$A$2:$A$3</c:f>
              <c:strCache>
                <c:ptCount val="2"/>
                <c:pt idx="0">
                  <c:v>Control</c:v>
                </c:pt>
                <c:pt idx="1">
                  <c:v>Tratamiento</c:v>
                </c:pt>
              </c:strCache>
            </c:strRef>
          </c:cat>
          <c:val>
            <c:numRef>
              <c:f>Sheet1!$B$2:$B$3</c:f>
              <c:numCache>
                <c:formatCode>General</c:formatCode>
                <c:ptCount val="2"/>
                <c:pt idx="0">
                  <c:v>600</c:v>
                </c:pt>
                <c:pt idx="1">
                  <c:v>1600</c:v>
                </c:pt>
              </c:numCache>
            </c:numRef>
          </c:val>
          <c:extLst>
            <c:ext xmlns:c16="http://schemas.microsoft.com/office/drawing/2014/chart" uri="{C3380CC4-5D6E-409C-BE32-E72D297353CC}">
              <c16:uniqueId val="{00000000-6A00-4042-8A30-2EBB9F4CB165}"/>
            </c:ext>
          </c:extLst>
        </c:ser>
        <c:dLbls>
          <c:showLegendKey val="0"/>
          <c:showVal val="0"/>
          <c:showCatName val="0"/>
          <c:showSerName val="0"/>
          <c:showPercent val="0"/>
          <c:showBubbleSize val="0"/>
        </c:dLbls>
        <c:gapWidth val="182"/>
        <c:axId val="1819946144"/>
        <c:axId val="1819942400"/>
      </c:barChart>
      <c:catAx>
        <c:axId val="1819946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s-ES"/>
          </a:p>
        </c:txPr>
        <c:crossAx val="1819942400"/>
        <c:crosses val="autoZero"/>
        <c:auto val="1"/>
        <c:lblAlgn val="ctr"/>
        <c:lblOffset val="100"/>
        <c:noMultiLvlLbl val="0"/>
      </c:catAx>
      <c:valAx>
        <c:axId val="1819942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s-ES"/>
          </a:p>
        </c:txPr>
        <c:crossAx val="1819946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96484"/>
            <a:ext cx="10363200" cy="3183467"/>
          </a:xfrm>
        </p:spPr>
        <p:txBody>
          <a:bodyPr anchor="b"/>
          <a:lstStyle>
            <a:lvl1pPr algn="ct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4802717"/>
            <a:ext cx="9144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29/06/2022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629823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29/06/2022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3528922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86834"/>
            <a:ext cx="2628900" cy="774911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486834"/>
            <a:ext cx="7734300" cy="77491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29/06/2022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26219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29/06/2022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025647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2279653"/>
            <a:ext cx="10515600" cy="3803649"/>
          </a:xfrm>
        </p:spPr>
        <p:txBody>
          <a:bodyPr anchor="b"/>
          <a:lstStyle>
            <a:lvl1pPr>
              <a:defRPr sz="8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1" y="6119286"/>
            <a:ext cx="10515600" cy="2000249"/>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D6DEB8E-57A5-4E24-A79E-0156C7376F47}" type="datetimeFigureOut">
              <a:rPr lang="es-ES" smtClean="0"/>
              <a:t>29/06/2022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537833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2434167"/>
            <a:ext cx="5181600" cy="5801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434167"/>
            <a:ext cx="5181600" cy="5801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D6DEB8E-57A5-4E24-A79E-0156C7376F47}" type="datetimeFigureOut">
              <a:rPr lang="es-ES" smtClean="0"/>
              <a:t>29/06/2022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248374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86836"/>
            <a:ext cx="10515600" cy="17674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9" y="2241551"/>
            <a:ext cx="515778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s-ES"/>
              <a:t>Haga clic para modificar los estilos de texto del patrón</a:t>
            </a:r>
          </a:p>
        </p:txBody>
      </p:sp>
      <p:sp>
        <p:nvSpPr>
          <p:cNvPr id="4" name="Content Placeholder 3"/>
          <p:cNvSpPr>
            <a:spLocks noGrp="1"/>
          </p:cNvSpPr>
          <p:nvPr>
            <p:ph sz="half" idx="2"/>
          </p:nvPr>
        </p:nvSpPr>
        <p:spPr>
          <a:xfrm>
            <a:off x="839789" y="3340100"/>
            <a:ext cx="5157787" cy="4912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1" y="2241551"/>
            <a:ext cx="5183188"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s-ES"/>
              <a:t>Haga clic para modificar los estilos de texto del patrón</a:t>
            </a:r>
          </a:p>
        </p:txBody>
      </p:sp>
      <p:sp>
        <p:nvSpPr>
          <p:cNvPr id="6" name="Content Placeholder 5"/>
          <p:cNvSpPr>
            <a:spLocks noGrp="1"/>
          </p:cNvSpPr>
          <p:nvPr>
            <p:ph sz="quarter" idx="4"/>
          </p:nvPr>
        </p:nvSpPr>
        <p:spPr>
          <a:xfrm>
            <a:off x="6172201" y="3340100"/>
            <a:ext cx="5183188" cy="491278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D6DEB8E-57A5-4E24-A79E-0156C7376F47}" type="datetimeFigureOut">
              <a:rPr lang="es-ES" smtClean="0"/>
              <a:t>29/06/2022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411463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D6DEB8E-57A5-4E24-A79E-0156C7376F47}" type="datetimeFigureOut">
              <a:rPr lang="es-ES" smtClean="0"/>
              <a:t>29/06/2022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91140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DEB8E-57A5-4E24-A79E-0156C7376F47}" type="datetimeFigureOut">
              <a:rPr lang="es-ES" smtClean="0"/>
              <a:t>29/06/2022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82448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1316569"/>
            <a:ext cx="61722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D6DEB8E-57A5-4E24-A79E-0156C7376F47}" type="datetimeFigureOut">
              <a:rPr lang="es-ES" smtClean="0"/>
              <a:t>29/06/2022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3372797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1316569"/>
            <a:ext cx="61722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D6DEB8E-57A5-4E24-A79E-0156C7376F47}" type="datetimeFigureOut">
              <a:rPr lang="es-ES" smtClean="0"/>
              <a:t>29/06/2022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a:t>
            </a:fld>
            <a:endParaRPr lang="es-ES"/>
          </a:p>
        </p:txBody>
      </p:sp>
    </p:spTree>
    <p:extLst>
      <p:ext uri="{BB962C8B-B14F-4D97-AF65-F5344CB8AC3E}">
        <p14:creationId xmlns:p14="http://schemas.microsoft.com/office/powerpoint/2010/main" val="1990231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86836"/>
            <a:ext cx="10515600" cy="1200329"/>
          </a:xfrm>
          <a:prstGeom prst="rect">
            <a:avLst/>
          </a:prstGeom>
          <a:noFill/>
        </p:spPr>
        <p:txBody>
          <a:bodyPr wrap="square" rtlCol="0">
            <a:spAutoFit/>
          </a:bodyPr>
          <a:lstStyle/>
          <a:p>
            <a:pPr marL="0" lvl="0" defTabSz="457200"/>
            <a:r>
              <a:rPr lang="es-ES"/>
              <a:t>Haga clic para modificar el estilo de título del patrón</a:t>
            </a:r>
            <a:endParaRPr lang="en-US" dirty="0"/>
          </a:p>
        </p:txBody>
      </p:sp>
      <p:sp>
        <p:nvSpPr>
          <p:cNvPr id="3" name="Text Placeholder 2"/>
          <p:cNvSpPr>
            <a:spLocks noGrp="1"/>
          </p:cNvSpPr>
          <p:nvPr>
            <p:ph type="body" idx="1"/>
          </p:nvPr>
        </p:nvSpPr>
        <p:spPr>
          <a:xfrm>
            <a:off x="838200" y="2434167"/>
            <a:ext cx="10515600" cy="580178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8475136"/>
            <a:ext cx="27432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3D6DEB8E-57A5-4E24-A79E-0156C7376F47}" type="datetimeFigureOut">
              <a:rPr lang="es-ES" smtClean="0"/>
              <a:t>29/06/2022</a:t>
            </a:fld>
            <a:endParaRPr lang="es-ES"/>
          </a:p>
        </p:txBody>
      </p:sp>
      <p:sp>
        <p:nvSpPr>
          <p:cNvPr id="5" name="Footer Placeholder 4"/>
          <p:cNvSpPr>
            <a:spLocks noGrp="1"/>
          </p:cNvSpPr>
          <p:nvPr>
            <p:ph type="ftr" sz="quarter" idx="3"/>
          </p:nvPr>
        </p:nvSpPr>
        <p:spPr>
          <a:xfrm>
            <a:off x="4038600" y="8475136"/>
            <a:ext cx="41148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8475136"/>
            <a:ext cx="27432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AFF29D6C-17C6-483F-AAC9-ACEBBBC03CEC}" type="slidenum">
              <a:rPr lang="es-ES" smtClean="0"/>
              <a:t>‹#›</a:t>
            </a:fld>
            <a:endParaRPr lang="es-ES"/>
          </a:p>
        </p:txBody>
      </p:sp>
    </p:spTree>
    <p:extLst>
      <p:ext uri="{BB962C8B-B14F-4D97-AF65-F5344CB8AC3E}">
        <p14:creationId xmlns:p14="http://schemas.microsoft.com/office/powerpoint/2010/main" val="32715925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219170" rtl="0" eaLnBrk="1" latinLnBrk="0" hangingPunct="1">
        <a:lnSpc>
          <a:spcPct val="90000"/>
        </a:lnSpc>
        <a:spcBef>
          <a:spcPct val="0"/>
        </a:spcBef>
        <a:buNone/>
        <a:defRPr lang="en-US" sz="4000" kern="1200" dirty="0">
          <a:solidFill>
            <a:schemeClr val="bg1"/>
          </a:solidFill>
          <a:latin typeface="Abadi" panose="020B0604020104020204" pitchFamily="34" charset="0"/>
          <a:ea typeface="+mn-ea"/>
          <a:cs typeface="+mn-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200" kern="1200">
          <a:solidFill>
            <a:schemeClr val="bg1"/>
          </a:solidFill>
          <a:latin typeface="Abadi" panose="020B0604020104020204" pitchFamily="34" charset="0"/>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2400" kern="1200">
          <a:solidFill>
            <a:schemeClr val="bg1"/>
          </a:solidFill>
          <a:latin typeface="Abadi" panose="020B0604020104020204" pitchFamily="34" charset="0"/>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000" kern="1200">
          <a:solidFill>
            <a:schemeClr val="bg1"/>
          </a:solidFill>
          <a:latin typeface="Abadi" panose="020B0604020104020204" pitchFamily="34" charset="0"/>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1800" kern="1200">
          <a:solidFill>
            <a:schemeClr val="bg1"/>
          </a:solidFill>
          <a:latin typeface="Abadi" panose="020B0604020104020204" pitchFamily="34" charset="0"/>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1800" kern="1200">
          <a:solidFill>
            <a:schemeClr val="bg1"/>
          </a:solidFill>
          <a:latin typeface="Abadi" panose="020B0604020104020204" pitchFamily="34" charset="0"/>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chart" Target="../charts/chart1.xml"/><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18" Type="http://schemas.openxmlformats.org/officeDocument/2006/relationships/image" Target="../media/image24.png"/><Relationship Id="rId3" Type="http://schemas.openxmlformats.org/officeDocument/2006/relationships/image" Target="../media/image3.png"/><Relationship Id="rId21" Type="http://schemas.openxmlformats.org/officeDocument/2006/relationships/image" Target="../media/image27.svg"/><Relationship Id="rId7" Type="http://schemas.openxmlformats.org/officeDocument/2006/relationships/image" Target="../media/image13.sv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image" Target="../media/image2.png"/><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5" Type="http://schemas.openxmlformats.org/officeDocument/2006/relationships/image" Target="../media/image21.svg"/><Relationship Id="rId10" Type="http://schemas.openxmlformats.org/officeDocument/2006/relationships/image" Target="../media/image16.png"/><Relationship Id="rId19" Type="http://schemas.openxmlformats.org/officeDocument/2006/relationships/image" Target="../media/image25.sv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11" Type="http://schemas.openxmlformats.org/officeDocument/2006/relationships/image" Target="../media/image37.svg"/><Relationship Id="rId5" Type="http://schemas.openxmlformats.org/officeDocument/2006/relationships/image" Target="../media/image31.sv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svg"/></Relationships>
</file>

<file path=ppt/slides/_rels/slide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42.svg"/><Relationship Id="rId7" Type="http://schemas.openxmlformats.org/officeDocument/2006/relationships/image" Target="../media/image46.svg"/><Relationship Id="rId2" Type="http://schemas.openxmlformats.org/officeDocument/2006/relationships/image" Target="../media/image41.pn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svg"/><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1F50C42-3CEE-2019-F10A-D36CB04C868F}"/>
              </a:ext>
            </a:extLst>
          </p:cNvPr>
          <p:cNvSpPr>
            <a:spLocks noGrp="1"/>
          </p:cNvSpPr>
          <p:nvPr>
            <p:ph type="ctrTitle"/>
          </p:nvPr>
        </p:nvSpPr>
        <p:spPr>
          <a:xfrm>
            <a:off x="914400" y="2256553"/>
            <a:ext cx="10363200" cy="1754326"/>
          </a:xfrm>
        </p:spPr>
        <p:txBody>
          <a:bodyPr/>
          <a:lstStyle/>
          <a:p>
            <a:r>
              <a:rPr lang="en-US" sz="6000" dirty="0"/>
              <a:t>Cash Transfers and Cognitive Development: treatment effect</a:t>
            </a:r>
            <a:endParaRPr lang="es-ES" sz="6000" dirty="0"/>
          </a:p>
        </p:txBody>
      </p:sp>
      <p:sp>
        <p:nvSpPr>
          <p:cNvPr id="5" name="Subtítulo 4">
            <a:extLst>
              <a:ext uri="{FF2B5EF4-FFF2-40B4-BE49-F238E27FC236}">
                <a16:creationId xmlns:a16="http://schemas.microsoft.com/office/drawing/2014/main" id="{D88E3430-6DC6-9B8F-0BE6-63A3F214D69E}"/>
              </a:ext>
            </a:extLst>
          </p:cNvPr>
          <p:cNvSpPr>
            <a:spLocks noGrp="1"/>
          </p:cNvSpPr>
          <p:nvPr>
            <p:ph type="subTitle" idx="1"/>
          </p:nvPr>
        </p:nvSpPr>
        <p:spPr>
          <a:xfrm>
            <a:off x="1524000" y="4133645"/>
            <a:ext cx="9144000" cy="2207683"/>
          </a:xfrm>
        </p:spPr>
        <p:txBody>
          <a:bodyPr>
            <a:normAutofit/>
          </a:bodyPr>
          <a:lstStyle/>
          <a:p>
            <a:r>
              <a:rPr lang="es-ES" dirty="0"/>
              <a:t>Estimar los efectos de un tratamiento para cada individuo mediante modelos de Machine </a:t>
            </a:r>
            <a:r>
              <a:rPr lang="es-ES" dirty="0" err="1"/>
              <a:t>Learning</a:t>
            </a:r>
            <a:r>
              <a:rPr lang="es-ES" dirty="0"/>
              <a:t> para optimizar el éxito del tratamiento</a:t>
            </a:r>
          </a:p>
        </p:txBody>
      </p:sp>
      <p:sp>
        <p:nvSpPr>
          <p:cNvPr id="6" name="Subtítulo 4">
            <a:extLst>
              <a:ext uri="{FF2B5EF4-FFF2-40B4-BE49-F238E27FC236}">
                <a16:creationId xmlns:a16="http://schemas.microsoft.com/office/drawing/2014/main" id="{05075AB8-2F22-423F-287A-3A9C242EBB68}"/>
              </a:ext>
            </a:extLst>
          </p:cNvPr>
          <p:cNvSpPr txBox="1">
            <a:spLocks/>
          </p:cNvSpPr>
          <p:nvPr/>
        </p:nvSpPr>
        <p:spPr>
          <a:xfrm>
            <a:off x="609598" y="6586756"/>
            <a:ext cx="3371388" cy="2207683"/>
          </a:xfrm>
          <a:prstGeom prst="rect">
            <a:avLst/>
          </a:prstGeom>
        </p:spPr>
        <p:txBody>
          <a:bodyPr vert="horz" lIns="91440" tIns="45720" rIns="91440" bIns="45720" rtlCol="0">
            <a:normAutofit/>
          </a:bodyPr>
          <a:lstStyle>
            <a:lvl1pPr marL="0" indent="0" algn="ctr" defTabSz="1219170" rtl="0" eaLnBrk="1" latinLnBrk="0" hangingPunct="1">
              <a:lnSpc>
                <a:spcPct val="90000"/>
              </a:lnSpc>
              <a:spcBef>
                <a:spcPts val="1333"/>
              </a:spcBef>
              <a:buFont typeface="Arial" panose="020B0604020202020204" pitchFamily="34" charset="0"/>
              <a:buNone/>
              <a:defRPr sz="3200" kern="1200">
                <a:solidFill>
                  <a:schemeClr val="bg1"/>
                </a:solidFill>
                <a:latin typeface="Abadi" panose="020B0604020104020204" pitchFamily="34" charset="0"/>
                <a:ea typeface="+mn-ea"/>
                <a:cs typeface="+mn-cs"/>
              </a:defRPr>
            </a:lvl1pPr>
            <a:lvl2pPr marL="609585" indent="0" algn="ctr" defTabSz="1219170" rtl="0" eaLnBrk="1" latinLnBrk="0" hangingPunct="1">
              <a:lnSpc>
                <a:spcPct val="90000"/>
              </a:lnSpc>
              <a:spcBef>
                <a:spcPts val="667"/>
              </a:spcBef>
              <a:buFont typeface="Arial" panose="020B0604020202020204" pitchFamily="34" charset="0"/>
              <a:buNone/>
              <a:defRPr sz="2667" kern="1200">
                <a:solidFill>
                  <a:schemeClr val="bg1"/>
                </a:solidFill>
                <a:latin typeface="Abadi" panose="020B0604020104020204" pitchFamily="34" charset="0"/>
                <a:ea typeface="+mn-ea"/>
                <a:cs typeface="+mn-cs"/>
              </a:defRPr>
            </a:lvl2pPr>
            <a:lvl3pPr marL="1219170" indent="0" algn="ctr" defTabSz="1219170" rtl="0" eaLnBrk="1" latinLnBrk="0" hangingPunct="1">
              <a:lnSpc>
                <a:spcPct val="90000"/>
              </a:lnSpc>
              <a:spcBef>
                <a:spcPts val="667"/>
              </a:spcBef>
              <a:buFont typeface="Arial" panose="020B0604020202020204" pitchFamily="34" charset="0"/>
              <a:buNone/>
              <a:defRPr sz="2400" kern="1200">
                <a:solidFill>
                  <a:schemeClr val="bg1"/>
                </a:solidFill>
                <a:latin typeface="Abadi" panose="020B0604020104020204" pitchFamily="34" charset="0"/>
                <a:ea typeface="+mn-ea"/>
                <a:cs typeface="+mn-cs"/>
              </a:defRPr>
            </a:lvl3pPr>
            <a:lvl4pPr marL="1828754" indent="0" algn="ctr" defTabSz="1219170" rtl="0" eaLnBrk="1" latinLnBrk="0" hangingPunct="1">
              <a:lnSpc>
                <a:spcPct val="90000"/>
              </a:lnSpc>
              <a:spcBef>
                <a:spcPts val="667"/>
              </a:spcBef>
              <a:buFont typeface="Arial" panose="020B0604020202020204" pitchFamily="34" charset="0"/>
              <a:buNone/>
              <a:defRPr sz="2133" kern="1200">
                <a:solidFill>
                  <a:schemeClr val="bg1"/>
                </a:solidFill>
                <a:latin typeface="Abadi" panose="020B0604020104020204" pitchFamily="34" charset="0"/>
                <a:ea typeface="+mn-ea"/>
                <a:cs typeface="+mn-cs"/>
              </a:defRPr>
            </a:lvl4pPr>
            <a:lvl5pPr marL="2438339" indent="0" algn="ctr" defTabSz="1219170" rtl="0" eaLnBrk="1" latinLnBrk="0" hangingPunct="1">
              <a:lnSpc>
                <a:spcPct val="90000"/>
              </a:lnSpc>
              <a:spcBef>
                <a:spcPts val="667"/>
              </a:spcBef>
              <a:buFont typeface="Arial" panose="020B0604020202020204" pitchFamily="34" charset="0"/>
              <a:buNone/>
              <a:defRPr sz="2133" kern="1200">
                <a:solidFill>
                  <a:schemeClr val="bg1"/>
                </a:solidFill>
                <a:latin typeface="Abadi" panose="020B0604020104020204" pitchFamily="34" charset="0"/>
                <a:ea typeface="+mn-ea"/>
                <a:cs typeface="+mn-cs"/>
              </a:defRPr>
            </a:lvl5pPr>
            <a:lvl6pPr marL="3047924"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6pPr>
            <a:lvl7pPr marL="3657509"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7pPr>
            <a:lvl8pPr marL="4267093"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8pPr>
            <a:lvl9pPr marL="4876678" indent="0" algn="ctr" defTabSz="1219170" rtl="0" eaLnBrk="1" latinLnBrk="0" hangingPunct="1">
              <a:lnSpc>
                <a:spcPct val="90000"/>
              </a:lnSpc>
              <a:spcBef>
                <a:spcPts val="667"/>
              </a:spcBef>
              <a:buFont typeface="Arial" panose="020B0604020202020204" pitchFamily="34" charset="0"/>
              <a:buNone/>
              <a:defRPr sz="2133" kern="1200">
                <a:solidFill>
                  <a:schemeClr val="tx1"/>
                </a:solidFill>
                <a:latin typeface="+mn-lt"/>
                <a:ea typeface="+mn-ea"/>
                <a:cs typeface="+mn-cs"/>
              </a:defRPr>
            </a:lvl9pPr>
          </a:lstStyle>
          <a:p>
            <a:pPr algn="l"/>
            <a:r>
              <a:rPr lang="es-ES" sz="1800" dirty="0"/>
              <a:t>Borrego Burón, José Manuel</a:t>
            </a:r>
          </a:p>
          <a:p>
            <a:pPr algn="l"/>
            <a:r>
              <a:rPr lang="es-ES" sz="1800" dirty="0"/>
              <a:t>Magre i Pont, Jaume</a:t>
            </a:r>
          </a:p>
          <a:p>
            <a:pPr algn="l"/>
            <a:r>
              <a:rPr lang="es-ES" sz="1800" dirty="0"/>
              <a:t>Roura i </a:t>
            </a:r>
            <a:r>
              <a:rPr lang="es-ES" sz="1800" dirty="0" err="1"/>
              <a:t>Cubí</a:t>
            </a:r>
            <a:r>
              <a:rPr lang="es-ES" sz="1800" dirty="0"/>
              <a:t>, Antonino</a:t>
            </a:r>
          </a:p>
          <a:p>
            <a:pPr algn="l"/>
            <a:r>
              <a:rPr lang="es-ES" sz="1800" dirty="0" err="1"/>
              <a:t>Sanginés</a:t>
            </a:r>
            <a:r>
              <a:rPr lang="es-ES" sz="1800" dirty="0"/>
              <a:t>-Uriarte </a:t>
            </a:r>
            <a:r>
              <a:rPr lang="es-ES" sz="1800" dirty="0" err="1"/>
              <a:t>Dooly</a:t>
            </a:r>
            <a:r>
              <a:rPr lang="es-ES" sz="1800" dirty="0"/>
              <a:t>, Joel</a:t>
            </a:r>
          </a:p>
        </p:txBody>
      </p:sp>
    </p:spTree>
    <p:extLst>
      <p:ext uri="{BB962C8B-B14F-4D97-AF65-F5344CB8AC3E}">
        <p14:creationId xmlns:p14="http://schemas.microsoft.com/office/powerpoint/2010/main" val="1319805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7018C-49E6-BE5B-A79C-C9D30B294E0B}"/>
              </a:ext>
            </a:extLst>
          </p:cNvPr>
          <p:cNvSpPr>
            <a:spLocks noGrp="1"/>
          </p:cNvSpPr>
          <p:nvPr>
            <p:ph type="title"/>
          </p:nvPr>
        </p:nvSpPr>
        <p:spPr/>
        <p:txBody>
          <a:bodyPr/>
          <a:lstStyle/>
          <a:p>
            <a:endParaRPr lang="es-ES"/>
          </a:p>
        </p:txBody>
      </p:sp>
      <p:sp>
        <p:nvSpPr>
          <p:cNvPr id="3" name="Content Placeholder 2">
            <a:extLst>
              <a:ext uri="{FF2B5EF4-FFF2-40B4-BE49-F238E27FC236}">
                <a16:creationId xmlns:a16="http://schemas.microsoft.com/office/drawing/2014/main" id="{E00E2434-539F-6CF3-336C-FBCBAF7621A8}"/>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93550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87F5-A834-C398-AB27-121A5E4B8C9B}"/>
              </a:ext>
            </a:extLst>
          </p:cNvPr>
          <p:cNvSpPr>
            <a:spLocks noGrp="1"/>
          </p:cNvSpPr>
          <p:nvPr>
            <p:ph type="title"/>
          </p:nvPr>
        </p:nvSpPr>
        <p:spPr/>
        <p:txBody>
          <a:bodyPr/>
          <a:lstStyle/>
          <a:p>
            <a:endParaRPr lang="es-ES"/>
          </a:p>
        </p:txBody>
      </p:sp>
      <p:sp>
        <p:nvSpPr>
          <p:cNvPr id="3" name="Content Placeholder 2">
            <a:extLst>
              <a:ext uri="{FF2B5EF4-FFF2-40B4-BE49-F238E27FC236}">
                <a16:creationId xmlns:a16="http://schemas.microsoft.com/office/drawing/2014/main" id="{77A40A27-01DA-FE15-53D0-72323A270AD8}"/>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976384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3EF1-3D90-6913-E9C1-32B42A24E5FA}"/>
              </a:ext>
            </a:extLst>
          </p:cNvPr>
          <p:cNvSpPr>
            <a:spLocks noGrp="1"/>
          </p:cNvSpPr>
          <p:nvPr>
            <p:ph type="title"/>
          </p:nvPr>
        </p:nvSpPr>
        <p:spPr/>
        <p:txBody>
          <a:bodyPr/>
          <a:lstStyle/>
          <a:p>
            <a:endParaRPr lang="es-ES"/>
          </a:p>
        </p:txBody>
      </p:sp>
      <p:sp>
        <p:nvSpPr>
          <p:cNvPr id="3" name="Content Placeholder 2">
            <a:extLst>
              <a:ext uri="{FF2B5EF4-FFF2-40B4-BE49-F238E27FC236}">
                <a16:creationId xmlns:a16="http://schemas.microsoft.com/office/drawing/2014/main" id="{2D18F4D1-E19B-F69C-FCED-0F0CBB9D062D}"/>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684926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FCE1-D362-F821-0DE2-F8A9FBF9E10A}"/>
              </a:ext>
            </a:extLst>
          </p:cNvPr>
          <p:cNvSpPr>
            <a:spLocks noGrp="1"/>
          </p:cNvSpPr>
          <p:nvPr>
            <p:ph type="title"/>
          </p:nvPr>
        </p:nvSpPr>
        <p:spPr/>
        <p:txBody>
          <a:bodyPr/>
          <a:lstStyle/>
          <a:p>
            <a:endParaRPr lang="es-ES"/>
          </a:p>
        </p:txBody>
      </p:sp>
      <p:sp>
        <p:nvSpPr>
          <p:cNvPr id="3" name="Content Placeholder 2">
            <a:extLst>
              <a:ext uri="{FF2B5EF4-FFF2-40B4-BE49-F238E27FC236}">
                <a16:creationId xmlns:a16="http://schemas.microsoft.com/office/drawing/2014/main" id="{D66852D5-BC0D-3BCD-EB7E-48A8389AC53A}"/>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247598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0E756D-E9B5-0397-688A-ECEFE39566BB}"/>
              </a:ext>
            </a:extLst>
          </p:cNvPr>
          <p:cNvPicPr>
            <a:picLocks noChangeAspect="1"/>
          </p:cNvPicPr>
          <p:nvPr/>
        </p:nvPicPr>
        <p:blipFill>
          <a:blip r:embed="rId2"/>
          <a:stretch>
            <a:fillRect/>
          </a:stretch>
        </p:blipFill>
        <p:spPr>
          <a:xfrm>
            <a:off x="353694" y="6467625"/>
            <a:ext cx="11523534" cy="2085123"/>
          </a:xfrm>
          <a:prstGeom prst="rect">
            <a:avLst/>
          </a:prstGeom>
        </p:spPr>
      </p:pic>
      <p:pic>
        <p:nvPicPr>
          <p:cNvPr id="1026" name="Picture 2">
            <a:extLst>
              <a:ext uri="{FF2B5EF4-FFF2-40B4-BE49-F238E27FC236}">
                <a16:creationId xmlns:a16="http://schemas.microsoft.com/office/drawing/2014/main" id="{8356BB93-CB82-7455-EFCF-2ED5971E7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5871" y="280233"/>
            <a:ext cx="1721357" cy="17213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37DD1CB-62CD-EA42-8300-280AC5D68A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3848" y="280233"/>
            <a:ext cx="879571" cy="587017"/>
          </a:xfrm>
          <a:prstGeom prst="rect">
            <a:avLst/>
          </a:prstGeom>
          <a:solidFill>
            <a:srgbClr val="1965AA"/>
          </a:solidFill>
          <a:ln w="12700">
            <a:solidFill>
              <a:srgbClr val="002060"/>
            </a:solidFill>
          </a:ln>
        </p:spPr>
      </p:pic>
      <p:grpSp>
        <p:nvGrpSpPr>
          <p:cNvPr id="6" name="Group 5">
            <a:extLst>
              <a:ext uri="{FF2B5EF4-FFF2-40B4-BE49-F238E27FC236}">
                <a16:creationId xmlns:a16="http://schemas.microsoft.com/office/drawing/2014/main" id="{F88C2466-356E-7D03-2019-2402529F59B6}"/>
              </a:ext>
            </a:extLst>
          </p:cNvPr>
          <p:cNvGrpSpPr/>
          <p:nvPr/>
        </p:nvGrpSpPr>
        <p:grpSpPr>
          <a:xfrm>
            <a:off x="6478517" y="2301439"/>
            <a:ext cx="4810806" cy="2984072"/>
            <a:chOff x="5810302" y="5753448"/>
            <a:chExt cx="3322833" cy="2061104"/>
          </a:xfrm>
        </p:grpSpPr>
        <p:graphicFrame>
          <p:nvGraphicFramePr>
            <p:cNvPr id="8" name="Chart 7">
              <a:extLst>
                <a:ext uri="{FF2B5EF4-FFF2-40B4-BE49-F238E27FC236}">
                  <a16:creationId xmlns:a16="http://schemas.microsoft.com/office/drawing/2014/main" id="{071164CE-C9B5-48C7-B497-FC72D4F118E0}"/>
                </a:ext>
              </a:extLst>
            </p:cNvPr>
            <p:cNvGraphicFramePr/>
            <p:nvPr>
              <p:extLst>
                <p:ext uri="{D42A27DB-BD31-4B8C-83A1-F6EECF244321}">
                  <p14:modId xmlns:p14="http://schemas.microsoft.com/office/powerpoint/2010/main" val="886941695"/>
                </p:ext>
              </p:extLst>
            </p:nvPr>
          </p:nvGraphicFramePr>
          <p:xfrm>
            <a:off x="5810302" y="5753448"/>
            <a:ext cx="3322833" cy="2061104"/>
          </p:xfrm>
          <a:graphic>
            <a:graphicData uri="http://schemas.openxmlformats.org/drawingml/2006/chart">
              <c:chart xmlns:c="http://schemas.openxmlformats.org/drawingml/2006/chart" xmlns:r="http://schemas.openxmlformats.org/officeDocument/2006/relationships" r:id="rId5"/>
            </a:graphicData>
          </a:graphic>
        </p:graphicFrame>
        <p:pic>
          <p:nvPicPr>
            <p:cNvPr id="10" name="Graphic 9" descr="Home with solid fill">
              <a:extLst>
                <a:ext uri="{FF2B5EF4-FFF2-40B4-BE49-F238E27FC236}">
                  <a16:creationId xmlns:a16="http://schemas.microsoft.com/office/drawing/2014/main" id="{30B3D6FA-36C9-DDFF-A0B3-798DE64D2A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58675" y="5804067"/>
              <a:ext cx="318522" cy="318522"/>
            </a:xfrm>
            <a:prstGeom prst="rect">
              <a:avLst/>
            </a:prstGeom>
          </p:spPr>
        </p:pic>
      </p:grpSp>
      <p:sp>
        <p:nvSpPr>
          <p:cNvPr id="2" name="Rectángulo 1">
            <a:extLst>
              <a:ext uri="{FF2B5EF4-FFF2-40B4-BE49-F238E27FC236}">
                <a16:creationId xmlns:a16="http://schemas.microsoft.com/office/drawing/2014/main" id="{54E01547-BC81-7AE0-BFC9-92506ECD38E0}"/>
              </a:ext>
            </a:extLst>
          </p:cNvPr>
          <p:cNvSpPr/>
          <p:nvPr/>
        </p:nvSpPr>
        <p:spPr>
          <a:xfrm>
            <a:off x="10932542" y="1084844"/>
            <a:ext cx="168011" cy="11213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cxnSp>
        <p:nvCxnSpPr>
          <p:cNvPr id="4" name="Conector recto 3">
            <a:extLst>
              <a:ext uri="{FF2B5EF4-FFF2-40B4-BE49-F238E27FC236}">
                <a16:creationId xmlns:a16="http://schemas.microsoft.com/office/drawing/2014/main" id="{D25A62D7-2001-E9D8-ED72-9377D92178F9}"/>
              </a:ext>
            </a:extLst>
          </p:cNvPr>
          <p:cNvCxnSpPr>
            <a:cxnSpLocks/>
          </p:cNvCxnSpPr>
          <p:nvPr/>
        </p:nvCxnSpPr>
        <p:spPr>
          <a:xfrm flipH="1" flipV="1">
            <a:off x="10016406" y="867250"/>
            <a:ext cx="916135" cy="32972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7F119542-BA74-F69E-B938-556ACD1198B4}"/>
              </a:ext>
            </a:extLst>
          </p:cNvPr>
          <p:cNvCxnSpPr>
            <a:cxnSpLocks/>
          </p:cNvCxnSpPr>
          <p:nvPr/>
        </p:nvCxnSpPr>
        <p:spPr>
          <a:xfrm flipH="1" flipV="1">
            <a:off x="10903419" y="280231"/>
            <a:ext cx="197136" cy="80461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5" name="TextBox 49">
            <a:extLst>
              <a:ext uri="{FF2B5EF4-FFF2-40B4-BE49-F238E27FC236}">
                <a16:creationId xmlns:a16="http://schemas.microsoft.com/office/drawing/2014/main" id="{1B0DA457-7E68-8D93-F147-5FD71E80DF7A}"/>
              </a:ext>
            </a:extLst>
          </p:cNvPr>
          <p:cNvSpPr txBox="1"/>
          <p:nvPr/>
        </p:nvSpPr>
        <p:spPr>
          <a:xfrm>
            <a:off x="1066701" y="582547"/>
            <a:ext cx="6623524" cy="569406"/>
          </a:xfrm>
          <a:prstGeom prst="rect">
            <a:avLst/>
          </a:prstGeom>
          <a:noFill/>
        </p:spPr>
        <p:txBody>
          <a:bodyPr wrap="square" rtlCol="0">
            <a:spAutoFit/>
          </a:bodyPr>
          <a:lstStyle/>
          <a:p>
            <a:r>
              <a:rPr lang="es-ES" sz="3200" dirty="0">
                <a:solidFill>
                  <a:schemeClr val="bg1"/>
                </a:solidFill>
                <a:latin typeface="Abadi" panose="020B0604020104020204" pitchFamily="34" charset="0"/>
              </a:rPr>
              <a:t>PROGRAMA </a:t>
            </a:r>
            <a:r>
              <a:rPr lang="es-ES" sz="3200" i="1" dirty="0">
                <a:solidFill>
                  <a:schemeClr val="bg1"/>
                </a:solidFill>
                <a:latin typeface="Abadi" panose="020B0604020104020204" pitchFamily="34" charset="0"/>
              </a:rPr>
              <a:t>ATENCIÓN A CRISIS</a:t>
            </a:r>
          </a:p>
        </p:txBody>
      </p:sp>
      <p:cxnSp>
        <p:nvCxnSpPr>
          <p:cNvPr id="26" name="Conector recto 25">
            <a:extLst>
              <a:ext uri="{FF2B5EF4-FFF2-40B4-BE49-F238E27FC236}">
                <a16:creationId xmlns:a16="http://schemas.microsoft.com/office/drawing/2014/main" id="{E49201CF-A65C-1D41-44B1-253FC16C5F1C}"/>
              </a:ext>
            </a:extLst>
          </p:cNvPr>
          <p:cNvCxnSpPr>
            <a:cxnSpLocks/>
          </p:cNvCxnSpPr>
          <p:nvPr/>
        </p:nvCxnSpPr>
        <p:spPr>
          <a:xfrm>
            <a:off x="1146676" y="1151952"/>
            <a:ext cx="5818433" cy="0"/>
          </a:xfrm>
          <a:prstGeom prst="line">
            <a:avLst/>
          </a:prstGeom>
          <a:ln w="19050">
            <a:solidFill>
              <a:srgbClr val="1965AA"/>
            </a:solidFill>
          </a:ln>
        </p:spPr>
        <p:style>
          <a:lnRef idx="1">
            <a:schemeClr val="accent1"/>
          </a:lnRef>
          <a:fillRef idx="0">
            <a:schemeClr val="accent1"/>
          </a:fillRef>
          <a:effectRef idx="0">
            <a:schemeClr val="accent1"/>
          </a:effectRef>
          <a:fontRef idx="minor">
            <a:schemeClr val="tx1"/>
          </a:fontRef>
        </p:style>
      </p:cxnSp>
      <p:sp>
        <p:nvSpPr>
          <p:cNvPr id="53" name="TextBox 49">
            <a:extLst>
              <a:ext uri="{FF2B5EF4-FFF2-40B4-BE49-F238E27FC236}">
                <a16:creationId xmlns:a16="http://schemas.microsoft.com/office/drawing/2014/main" id="{328D2A34-DCA5-1E27-6C3A-6D2B1CAE3005}"/>
              </a:ext>
            </a:extLst>
          </p:cNvPr>
          <p:cNvSpPr txBox="1"/>
          <p:nvPr/>
        </p:nvSpPr>
        <p:spPr>
          <a:xfrm>
            <a:off x="958112" y="5634831"/>
            <a:ext cx="4581529" cy="461665"/>
          </a:xfrm>
          <a:prstGeom prst="rect">
            <a:avLst/>
          </a:prstGeom>
          <a:noFill/>
        </p:spPr>
        <p:txBody>
          <a:bodyPr wrap="square" rtlCol="0">
            <a:spAutoFit/>
          </a:bodyPr>
          <a:lstStyle/>
          <a:p>
            <a:r>
              <a:rPr lang="es-ES" sz="2400" dirty="0">
                <a:solidFill>
                  <a:schemeClr val="bg1"/>
                </a:solidFill>
                <a:latin typeface="Abadi" panose="020B0604020104020204" pitchFamily="34" charset="0"/>
              </a:rPr>
              <a:t>TEMPORIZACIÓN</a:t>
            </a:r>
            <a:endParaRPr lang="es-ES" sz="2400" i="1" dirty="0">
              <a:solidFill>
                <a:schemeClr val="bg1"/>
              </a:solidFill>
              <a:latin typeface="Abadi" panose="020B0604020104020204" pitchFamily="34" charset="0"/>
            </a:endParaRPr>
          </a:p>
        </p:txBody>
      </p:sp>
      <p:pic>
        <p:nvPicPr>
          <p:cNvPr id="103" name="Gráfico 102" descr="Reloj con relleno sólido">
            <a:extLst>
              <a:ext uri="{FF2B5EF4-FFF2-40B4-BE49-F238E27FC236}">
                <a16:creationId xmlns:a16="http://schemas.microsoft.com/office/drawing/2014/main" id="{D5FB646F-2848-C2A0-544D-014FEF3D02B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8856" y="5615211"/>
            <a:ext cx="448594" cy="448594"/>
          </a:xfrm>
          <a:prstGeom prst="rect">
            <a:avLst/>
          </a:prstGeom>
        </p:spPr>
      </p:pic>
      <p:sp>
        <p:nvSpPr>
          <p:cNvPr id="54" name="TextBox 31">
            <a:extLst>
              <a:ext uri="{FF2B5EF4-FFF2-40B4-BE49-F238E27FC236}">
                <a16:creationId xmlns:a16="http://schemas.microsoft.com/office/drawing/2014/main" id="{BF688058-1243-98EB-870D-86CB441A8576}"/>
              </a:ext>
            </a:extLst>
          </p:cNvPr>
          <p:cNvSpPr txBox="1"/>
          <p:nvPr/>
        </p:nvSpPr>
        <p:spPr>
          <a:xfrm>
            <a:off x="773723" y="1885287"/>
            <a:ext cx="5197842" cy="3477875"/>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s-ES" sz="2000" dirty="0">
                <a:solidFill>
                  <a:schemeClr val="bg1"/>
                </a:solidFill>
                <a:latin typeface="Abadi" panose="020B0604020104020204" pitchFamily="34" charset="0"/>
              </a:rPr>
              <a:t>Promoción del desarrollo cognitivo en la primera infancia. </a:t>
            </a:r>
          </a:p>
          <a:p>
            <a:pPr marL="285750" indent="-285750" algn="just">
              <a:spcAft>
                <a:spcPts val="600"/>
              </a:spcAft>
              <a:buFont typeface="Arial" panose="020B0604020202020204" pitchFamily="34" charset="0"/>
              <a:buChar char="•"/>
            </a:pPr>
            <a:endParaRPr lang="es-ES" sz="2000" dirty="0">
              <a:solidFill>
                <a:schemeClr val="bg1"/>
              </a:solidFill>
              <a:latin typeface="Abadi" panose="020B0604020104020204" pitchFamily="34" charset="0"/>
            </a:endParaRPr>
          </a:p>
          <a:p>
            <a:pPr marL="285750" indent="-285750" algn="just">
              <a:spcAft>
                <a:spcPts val="600"/>
              </a:spcAft>
              <a:buFont typeface="Arial" panose="020B0604020202020204" pitchFamily="34" charset="0"/>
              <a:buChar char="•"/>
            </a:pPr>
            <a:r>
              <a:rPr lang="es-ES" sz="2000" dirty="0">
                <a:solidFill>
                  <a:schemeClr val="bg1"/>
                </a:solidFill>
                <a:latin typeface="Abadi" panose="020B0604020104020204" pitchFamily="34" charset="0"/>
              </a:rPr>
              <a:t>Ayudas económicas a hogares pobres en 2005-2006 en Nicaragua.</a:t>
            </a:r>
          </a:p>
          <a:p>
            <a:pPr algn="just">
              <a:spcAft>
                <a:spcPts val="600"/>
              </a:spcAft>
            </a:pPr>
            <a:endParaRPr lang="es-ES" sz="2000" dirty="0">
              <a:solidFill>
                <a:schemeClr val="bg1"/>
              </a:solidFill>
              <a:latin typeface="Abadi" panose="020B0604020104020204" pitchFamily="34" charset="0"/>
            </a:endParaRPr>
          </a:p>
          <a:p>
            <a:pPr marL="285750" indent="-285750" algn="just">
              <a:spcAft>
                <a:spcPts val="600"/>
              </a:spcAft>
              <a:buFont typeface="Arial" panose="020B0604020202020204" pitchFamily="34" charset="0"/>
              <a:buChar char="•"/>
            </a:pPr>
            <a:r>
              <a:rPr lang="es-ES" sz="2000" dirty="0">
                <a:solidFill>
                  <a:schemeClr val="bg1"/>
                </a:solidFill>
                <a:latin typeface="Abadi" panose="020B0604020104020204" pitchFamily="34" charset="0"/>
              </a:rPr>
              <a:t>Enmarcado dentro de un estudio de su impacto en las familias: datos económicos </a:t>
            </a:r>
            <a:r>
              <a:rPr lang="es-ES" sz="2000" dirty="0" err="1">
                <a:solidFill>
                  <a:schemeClr val="bg1"/>
                </a:solidFill>
                <a:latin typeface="Abadi" panose="020B0604020104020204" pitchFamily="34" charset="0"/>
              </a:rPr>
              <a:t>sociopersonales</a:t>
            </a:r>
            <a:r>
              <a:rPr lang="es-ES" sz="2000" dirty="0">
                <a:solidFill>
                  <a:schemeClr val="bg1"/>
                </a:solidFill>
                <a:latin typeface="Abadi" panose="020B0604020104020204" pitchFamily="34" charset="0"/>
              </a:rPr>
              <a:t>, de hábitos de vida y de desarrollo psicomotriz de los niños.</a:t>
            </a:r>
            <a:endParaRPr lang="es-ES" sz="2000" i="1" dirty="0">
              <a:solidFill>
                <a:schemeClr val="bg1"/>
              </a:solidFill>
              <a:latin typeface="Abadi" panose="020B0604020104020204" pitchFamily="34" charset="0"/>
            </a:endParaRPr>
          </a:p>
        </p:txBody>
      </p:sp>
      <p:pic>
        <p:nvPicPr>
          <p:cNvPr id="55" name="Graphic 1" descr="Philanthropy with solid fill">
            <a:extLst>
              <a:ext uri="{FF2B5EF4-FFF2-40B4-BE49-F238E27FC236}">
                <a16:creationId xmlns:a16="http://schemas.microsoft.com/office/drawing/2014/main" id="{08DC21EA-0FFB-DDE7-6B2A-E17C5F5E6EA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2014" y="352349"/>
            <a:ext cx="844625" cy="844625"/>
          </a:xfrm>
          <a:prstGeom prst="rect">
            <a:avLst/>
          </a:prstGeom>
        </p:spPr>
      </p:pic>
    </p:spTree>
    <p:extLst>
      <p:ext uri="{BB962C8B-B14F-4D97-AF65-F5344CB8AC3E}">
        <p14:creationId xmlns:p14="http://schemas.microsoft.com/office/powerpoint/2010/main" val="64220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356BB93-CB82-7455-EFCF-2ED5971E7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5871" y="280233"/>
            <a:ext cx="1721357" cy="17213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37DD1CB-62CD-EA42-8300-280AC5D68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3848" y="280233"/>
            <a:ext cx="879571" cy="587017"/>
          </a:xfrm>
          <a:prstGeom prst="rect">
            <a:avLst/>
          </a:prstGeom>
          <a:solidFill>
            <a:srgbClr val="1965AA"/>
          </a:solidFill>
          <a:ln w="12700">
            <a:solidFill>
              <a:srgbClr val="002060"/>
            </a:solidFill>
          </a:ln>
        </p:spPr>
      </p:pic>
      <p:pic>
        <p:nvPicPr>
          <p:cNvPr id="12" name="Graphic 11" descr="Family with two children with solid fill">
            <a:extLst>
              <a:ext uri="{FF2B5EF4-FFF2-40B4-BE49-F238E27FC236}">
                <a16:creationId xmlns:a16="http://schemas.microsoft.com/office/drawing/2014/main" id="{AFB6FFD3-728A-7CF4-BA89-A17F43BE37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633" y="879509"/>
            <a:ext cx="623816" cy="623816"/>
          </a:xfrm>
          <a:prstGeom prst="rect">
            <a:avLst/>
          </a:prstGeom>
        </p:spPr>
      </p:pic>
      <p:sp>
        <p:nvSpPr>
          <p:cNvPr id="50" name="TextBox 49">
            <a:extLst>
              <a:ext uri="{FF2B5EF4-FFF2-40B4-BE49-F238E27FC236}">
                <a16:creationId xmlns:a16="http://schemas.microsoft.com/office/drawing/2014/main" id="{FE7ABF18-76B5-F384-221F-FF5E45014658}"/>
              </a:ext>
            </a:extLst>
          </p:cNvPr>
          <p:cNvSpPr txBox="1"/>
          <p:nvPr/>
        </p:nvSpPr>
        <p:spPr>
          <a:xfrm>
            <a:off x="714992" y="1022826"/>
            <a:ext cx="5784550" cy="359626"/>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TRATAMIENTOS: AYUDAS A LA UNIDAD FAMILIAR</a:t>
            </a:r>
          </a:p>
        </p:txBody>
      </p:sp>
      <p:sp>
        <p:nvSpPr>
          <p:cNvPr id="2" name="Rectángulo 1">
            <a:extLst>
              <a:ext uri="{FF2B5EF4-FFF2-40B4-BE49-F238E27FC236}">
                <a16:creationId xmlns:a16="http://schemas.microsoft.com/office/drawing/2014/main" id="{54E01547-BC81-7AE0-BFC9-92506ECD38E0}"/>
              </a:ext>
            </a:extLst>
          </p:cNvPr>
          <p:cNvSpPr/>
          <p:nvPr/>
        </p:nvSpPr>
        <p:spPr>
          <a:xfrm>
            <a:off x="10932542" y="1084844"/>
            <a:ext cx="168011" cy="11213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bg1"/>
              </a:solidFill>
            </a:endParaRPr>
          </a:p>
        </p:txBody>
      </p:sp>
      <p:cxnSp>
        <p:nvCxnSpPr>
          <p:cNvPr id="4" name="Conector recto 3">
            <a:extLst>
              <a:ext uri="{FF2B5EF4-FFF2-40B4-BE49-F238E27FC236}">
                <a16:creationId xmlns:a16="http://schemas.microsoft.com/office/drawing/2014/main" id="{D25A62D7-2001-E9D8-ED72-9377D92178F9}"/>
              </a:ext>
            </a:extLst>
          </p:cNvPr>
          <p:cNvCxnSpPr>
            <a:cxnSpLocks/>
          </p:cNvCxnSpPr>
          <p:nvPr/>
        </p:nvCxnSpPr>
        <p:spPr>
          <a:xfrm flipH="1" flipV="1">
            <a:off x="10016406" y="867250"/>
            <a:ext cx="916135" cy="32972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7F119542-BA74-F69E-B938-556ACD1198B4}"/>
              </a:ext>
            </a:extLst>
          </p:cNvPr>
          <p:cNvCxnSpPr>
            <a:cxnSpLocks/>
          </p:cNvCxnSpPr>
          <p:nvPr/>
        </p:nvCxnSpPr>
        <p:spPr>
          <a:xfrm flipH="1" flipV="1">
            <a:off x="10903419" y="280231"/>
            <a:ext cx="197136" cy="80461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5" name="TextBox 49">
            <a:extLst>
              <a:ext uri="{FF2B5EF4-FFF2-40B4-BE49-F238E27FC236}">
                <a16:creationId xmlns:a16="http://schemas.microsoft.com/office/drawing/2014/main" id="{1B0DA457-7E68-8D93-F147-5FD71E80DF7A}"/>
              </a:ext>
            </a:extLst>
          </p:cNvPr>
          <p:cNvSpPr txBox="1"/>
          <p:nvPr/>
        </p:nvSpPr>
        <p:spPr>
          <a:xfrm>
            <a:off x="2385890" y="334091"/>
            <a:ext cx="6623524" cy="569406"/>
          </a:xfrm>
          <a:prstGeom prst="rect">
            <a:avLst/>
          </a:prstGeom>
          <a:noFill/>
        </p:spPr>
        <p:txBody>
          <a:bodyPr wrap="square" rtlCol="0">
            <a:spAutoFit/>
          </a:bodyPr>
          <a:lstStyle/>
          <a:p>
            <a:r>
              <a:rPr lang="es-ES" sz="3200" dirty="0">
                <a:solidFill>
                  <a:schemeClr val="bg1"/>
                </a:solidFill>
                <a:latin typeface="Abadi" panose="020B0604020104020204" pitchFamily="34" charset="0"/>
              </a:rPr>
              <a:t>PROGRAMA </a:t>
            </a:r>
            <a:r>
              <a:rPr lang="es-ES" sz="3200" i="1" dirty="0">
                <a:solidFill>
                  <a:schemeClr val="bg1"/>
                </a:solidFill>
                <a:latin typeface="Abadi" panose="020B0604020104020204" pitchFamily="34" charset="0"/>
              </a:rPr>
              <a:t>ATENCIÓN A CRISIS</a:t>
            </a:r>
          </a:p>
        </p:txBody>
      </p:sp>
      <p:cxnSp>
        <p:nvCxnSpPr>
          <p:cNvPr id="26" name="Conector recto 25">
            <a:extLst>
              <a:ext uri="{FF2B5EF4-FFF2-40B4-BE49-F238E27FC236}">
                <a16:creationId xmlns:a16="http://schemas.microsoft.com/office/drawing/2014/main" id="{E49201CF-A65C-1D41-44B1-253FC16C5F1C}"/>
              </a:ext>
            </a:extLst>
          </p:cNvPr>
          <p:cNvCxnSpPr>
            <a:cxnSpLocks/>
          </p:cNvCxnSpPr>
          <p:nvPr/>
        </p:nvCxnSpPr>
        <p:spPr>
          <a:xfrm>
            <a:off x="2465865" y="903496"/>
            <a:ext cx="5818433" cy="0"/>
          </a:xfrm>
          <a:prstGeom prst="line">
            <a:avLst/>
          </a:prstGeom>
          <a:ln w="19050">
            <a:solidFill>
              <a:srgbClr val="1965AA"/>
            </a:solidFill>
          </a:ln>
        </p:spPr>
        <p:style>
          <a:lnRef idx="1">
            <a:schemeClr val="accent1"/>
          </a:lnRef>
          <a:fillRef idx="0">
            <a:schemeClr val="accent1"/>
          </a:fillRef>
          <a:effectRef idx="0">
            <a:schemeClr val="accent1"/>
          </a:effectRef>
          <a:fontRef idx="minor">
            <a:schemeClr val="tx1"/>
          </a:fontRef>
        </p:style>
      </p:cxnSp>
      <p:sp>
        <p:nvSpPr>
          <p:cNvPr id="110" name="Forma libre: forma 109">
            <a:extLst>
              <a:ext uri="{FF2B5EF4-FFF2-40B4-BE49-F238E27FC236}">
                <a16:creationId xmlns:a16="http://schemas.microsoft.com/office/drawing/2014/main" id="{50A11B18-CD27-D9C5-A99D-18D15F3D5A43}"/>
              </a:ext>
            </a:extLst>
          </p:cNvPr>
          <p:cNvSpPr/>
          <p:nvPr/>
        </p:nvSpPr>
        <p:spPr>
          <a:xfrm>
            <a:off x="1002362" y="3467563"/>
            <a:ext cx="10874866" cy="1198410"/>
          </a:xfrm>
          <a:custGeom>
            <a:avLst/>
            <a:gdLst>
              <a:gd name="connsiteX0" fmla="*/ 8293889 w 11168383"/>
              <a:gd name="connsiteY0" fmla="*/ 0 h 1230756"/>
              <a:gd name="connsiteX1" fmla="*/ 10963253 w 11168383"/>
              <a:gd name="connsiteY1" fmla="*/ 0 h 1230756"/>
              <a:gd name="connsiteX2" fmla="*/ 11168383 w 11168383"/>
              <a:gd name="connsiteY2" fmla="*/ 205130 h 1230756"/>
              <a:gd name="connsiteX3" fmla="*/ 11168383 w 11168383"/>
              <a:gd name="connsiteY3" fmla="*/ 1025626 h 1230756"/>
              <a:gd name="connsiteX4" fmla="*/ 10963253 w 11168383"/>
              <a:gd name="connsiteY4" fmla="*/ 1230756 h 1230756"/>
              <a:gd name="connsiteX5" fmla="*/ 8293889 w 11168383"/>
              <a:gd name="connsiteY5" fmla="*/ 1230756 h 1230756"/>
              <a:gd name="connsiteX6" fmla="*/ 205130 w 11168383"/>
              <a:gd name="connsiteY6" fmla="*/ 0 h 1230756"/>
              <a:gd name="connsiteX7" fmla="*/ 7706746 w 11168383"/>
              <a:gd name="connsiteY7" fmla="*/ 0 h 1230756"/>
              <a:gd name="connsiteX8" fmla="*/ 7706746 w 11168383"/>
              <a:gd name="connsiteY8" fmla="*/ 1230756 h 1230756"/>
              <a:gd name="connsiteX9" fmla="*/ 205130 w 11168383"/>
              <a:gd name="connsiteY9" fmla="*/ 1230756 h 1230756"/>
              <a:gd name="connsiteX10" fmla="*/ 0 w 11168383"/>
              <a:gd name="connsiteY10" fmla="*/ 1025626 h 1230756"/>
              <a:gd name="connsiteX11" fmla="*/ 0 w 11168383"/>
              <a:gd name="connsiteY11" fmla="*/ 205130 h 1230756"/>
              <a:gd name="connsiteX12" fmla="*/ 205130 w 11168383"/>
              <a:gd name="connsiteY12" fmla="*/ 0 h 1230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8383" h="1230756">
                <a:moveTo>
                  <a:pt x="8293889" y="0"/>
                </a:moveTo>
                <a:lnTo>
                  <a:pt x="10963253" y="0"/>
                </a:lnTo>
                <a:cubicBezTo>
                  <a:pt x="11076543" y="0"/>
                  <a:pt x="11168383" y="91840"/>
                  <a:pt x="11168383" y="205130"/>
                </a:cubicBezTo>
                <a:lnTo>
                  <a:pt x="11168383" y="1025626"/>
                </a:lnTo>
                <a:cubicBezTo>
                  <a:pt x="11168383" y="1138916"/>
                  <a:pt x="11076543" y="1230756"/>
                  <a:pt x="10963253" y="1230756"/>
                </a:cubicBezTo>
                <a:lnTo>
                  <a:pt x="8293889" y="1230756"/>
                </a:lnTo>
                <a:close/>
                <a:moveTo>
                  <a:pt x="205130" y="0"/>
                </a:moveTo>
                <a:lnTo>
                  <a:pt x="7706746" y="0"/>
                </a:lnTo>
                <a:lnTo>
                  <a:pt x="7706746" y="1230756"/>
                </a:lnTo>
                <a:lnTo>
                  <a:pt x="205130" y="1230756"/>
                </a:lnTo>
                <a:cubicBezTo>
                  <a:pt x="91840" y="1230756"/>
                  <a:pt x="0" y="1138916"/>
                  <a:pt x="0" y="1025626"/>
                </a:cubicBezTo>
                <a:lnTo>
                  <a:pt x="0" y="205130"/>
                </a:lnTo>
                <a:cubicBezTo>
                  <a:pt x="0" y="91840"/>
                  <a:pt x="91840" y="0"/>
                  <a:pt x="205130"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5" name="Grupo 14">
            <a:extLst>
              <a:ext uri="{FF2B5EF4-FFF2-40B4-BE49-F238E27FC236}">
                <a16:creationId xmlns:a16="http://schemas.microsoft.com/office/drawing/2014/main" id="{907CF3CB-F88B-26DE-8007-872C4461CF0E}"/>
              </a:ext>
            </a:extLst>
          </p:cNvPr>
          <p:cNvGrpSpPr/>
          <p:nvPr/>
        </p:nvGrpSpPr>
        <p:grpSpPr>
          <a:xfrm>
            <a:off x="2226872" y="3576755"/>
            <a:ext cx="6124820" cy="980030"/>
            <a:chOff x="2421856" y="5524896"/>
            <a:chExt cx="6290132" cy="1006481"/>
          </a:xfrm>
        </p:grpSpPr>
        <p:sp>
          <p:nvSpPr>
            <p:cNvPr id="81" name="Rectángulo: esquinas redondeadas 80">
              <a:extLst>
                <a:ext uri="{FF2B5EF4-FFF2-40B4-BE49-F238E27FC236}">
                  <a16:creationId xmlns:a16="http://schemas.microsoft.com/office/drawing/2014/main" id="{6A72C6D0-5993-C827-25FF-C111BA9C6C68}"/>
                </a:ext>
              </a:extLst>
            </p:cNvPr>
            <p:cNvSpPr/>
            <p:nvPr/>
          </p:nvSpPr>
          <p:spPr>
            <a:xfrm rot="5400000">
              <a:off x="7214133" y="5033523"/>
              <a:ext cx="1006481" cy="1989228"/>
            </a:xfrm>
            <a:prstGeom prst="roundRect">
              <a:avLst>
                <a:gd name="adj" fmla="val 22277"/>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Rectángulo: esquinas redondeadas 81">
              <a:extLst>
                <a:ext uri="{FF2B5EF4-FFF2-40B4-BE49-F238E27FC236}">
                  <a16:creationId xmlns:a16="http://schemas.microsoft.com/office/drawing/2014/main" id="{99986DB9-4759-1311-51B9-ABAA34C67539}"/>
                </a:ext>
              </a:extLst>
            </p:cNvPr>
            <p:cNvSpPr/>
            <p:nvPr/>
          </p:nvSpPr>
          <p:spPr>
            <a:xfrm rot="5400000">
              <a:off x="5048246" y="5033524"/>
              <a:ext cx="1006479" cy="1989228"/>
            </a:xfrm>
            <a:prstGeom prst="roundRect">
              <a:avLst>
                <a:gd name="adj" fmla="val 18211"/>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Rectángulo: esquinas redondeadas 82">
              <a:extLst>
                <a:ext uri="{FF2B5EF4-FFF2-40B4-BE49-F238E27FC236}">
                  <a16:creationId xmlns:a16="http://schemas.microsoft.com/office/drawing/2014/main" id="{957F8805-D155-687C-B268-D7BCD7A74459}"/>
                </a:ext>
              </a:extLst>
            </p:cNvPr>
            <p:cNvSpPr/>
            <p:nvPr/>
          </p:nvSpPr>
          <p:spPr>
            <a:xfrm rot="5400000">
              <a:off x="2913230" y="5033523"/>
              <a:ext cx="1006480" cy="1989228"/>
            </a:xfrm>
            <a:prstGeom prst="roundRect">
              <a:avLst>
                <a:gd name="adj" fmla="val 20163"/>
              </a:avLst>
            </a:prstGeom>
            <a:solidFill>
              <a:srgbClr val="FFFFFF">
                <a:alpha val="7843"/>
              </a:srgbClr>
            </a:solidFill>
            <a:ln w="28575">
              <a:solidFill>
                <a:srgbClr val="FFFFFF">
                  <a:alpha val="2902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84" name="TextBox 31">
            <a:extLst>
              <a:ext uri="{FF2B5EF4-FFF2-40B4-BE49-F238E27FC236}">
                <a16:creationId xmlns:a16="http://schemas.microsoft.com/office/drawing/2014/main" id="{FC0A9606-821F-376C-0D4B-EBBC01DD3948}"/>
              </a:ext>
            </a:extLst>
          </p:cNvPr>
          <p:cNvSpPr txBox="1"/>
          <p:nvPr/>
        </p:nvSpPr>
        <p:spPr>
          <a:xfrm>
            <a:off x="6404468" y="4120515"/>
            <a:ext cx="1998055" cy="247243"/>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Con una frecuencia bimestral</a:t>
            </a:r>
          </a:p>
        </p:txBody>
      </p:sp>
      <p:sp>
        <p:nvSpPr>
          <p:cNvPr id="85" name="TextBox 36">
            <a:extLst>
              <a:ext uri="{FF2B5EF4-FFF2-40B4-BE49-F238E27FC236}">
                <a16:creationId xmlns:a16="http://schemas.microsoft.com/office/drawing/2014/main" id="{C4A2A1D1-44DD-2847-B96F-12302B9FF31C}"/>
              </a:ext>
            </a:extLst>
          </p:cNvPr>
          <p:cNvSpPr txBox="1"/>
          <p:nvPr/>
        </p:nvSpPr>
        <p:spPr>
          <a:xfrm>
            <a:off x="4264483" y="4035061"/>
            <a:ext cx="2019541" cy="561915"/>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Entregado al cuidador principal de los hijos (en su mayoría a la madre)</a:t>
            </a:r>
          </a:p>
        </p:txBody>
      </p:sp>
      <p:sp>
        <p:nvSpPr>
          <p:cNvPr id="86" name="TextBox 37">
            <a:extLst>
              <a:ext uri="{FF2B5EF4-FFF2-40B4-BE49-F238E27FC236}">
                <a16:creationId xmlns:a16="http://schemas.microsoft.com/office/drawing/2014/main" id="{12456CB9-32AD-7AF5-888E-ABDC449DBFB7}"/>
              </a:ext>
            </a:extLst>
          </p:cNvPr>
          <p:cNvSpPr txBox="1"/>
          <p:nvPr/>
        </p:nvSpPr>
        <p:spPr>
          <a:xfrm>
            <a:off x="2204593" y="4119345"/>
            <a:ext cx="1994531" cy="415498"/>
          </a:xfrm>
          <a:prstGeom prst="rect">
            <a:avLst/>
          </a:prstGeom>
          <a:noFill/>
        </p:spPr>
        <p:txBody>
          <a:bodyPr wrap="square" rtlCol="0">
            <a:spAutoFit/>
          </a:bodyPr>
          <a:lstStyle/>
          <a:p>
            <a:pPr algn="ctr"/>
            <a:r>
              <a:rPr lang="es-ES" sz="1050" dirty="0">
                <a:solidFill>
                  <a:schemeClr val="bg1"/>
                </a:solidFill>
                <a:latin typeface="Abadi" panose="020B0604020104020204" pitchFamily="34" charset="0"/>
              </a:rPr>
              <a:t>Pago por un valor de  ~15% del gasto anual </a:t>
            </a:r>
            <a:r>
              <a:rPr lang="es-ES" sz="1050" i="1" dirty="0">
                <a:solidFill>
                  <a:schemeClr val="bg1"/>
                </a:solidFill>
                <a:latin typeface="Abadi" panose="020B0604020104020204" pitchFamily="34" charset="0"/>
              </a:rPr>
              <a:t>per </a:t>
            </a:r>
            <a:r>
              <a:rPr lang="es-ES" sz="1050" i="1" dirty="0" err="1">
                <a:solidFill>
                  <a:schemeClr val="bg1"/>
                </a:solidFill>
                <a:latin typeface="Abadi" panose="020B0604020104020204" pitchFamily="34" charset="0"/>
              </a:rPr>
              <a:t>capita</a:t>
            </a:r>
            <a:endParaRPr lang="es-ES" sz="1050" i="1" dirty="0">
              <a:solidFill>
                <a:schemeClr val="bg1"/>
              </a:solidFill>
              <a:latin typeface="Abadi" panose="020B0604020104020204" pitchFamily="34" charset="0"/>
            </a:endParaRPr>
          </a:p>
        </p:txBody>
      </p:sp>
      <p:sp>
        <p:nvSpPr>
          <p:cNvPr id="60" name="Elipse 59">
            <a:extLst>
              <a:ext uri="{FF2B5EF4-FFF2-40B4-BE49-F238E27FC236}">
                <a16:creationId xmlns:a16="http://schemas.microsoft.com/office/drawing/2014/main" id="{ECD0B984-A7DA-5FB9-1BA9-5A69611CE2EF}"/>
              </a:ext>
            </a:extLst>
          </p:cNvPr>
          <p:cNvSpPr/>
          <p:nvPr/>
        </p:nvSpPr>
        <p:spPr>
          <a:xfrm>
            <a:off x="264043" y="3835648"/>
            <a:ext cx="468816" cy="462240"/>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pic>
        <p:nvPicPr>
          <p:cNvPr id="20" name="Graphic 1" descr="Philanthropy with solid fill">
            <a:extLst>
              <a:ext uri="{FF2B5EF4-FFF2-40B4-BE49-F238E27FC236}">
                <a16:creationId xmlns:a16="http://schemas.microsoft.com/office/drawing/2014/main" id="{D364BBDE-93AE-740D-C17A-7B988310F3E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68314" y="3644455"/>
            <a:ext cx="844625" cy="844625"/>
          </a:xfrm>
          <a:prstGeom prst="rect">
            <a:avLst/>
          </a:prstGeom>
        </p:spPr>
      </p:pic>
      <p:pic>
        <p:nvPicPr>
          <p:cNvPr id="22" name="Graphic 21" descr="Woman with solid fill">
            <a:extLst>
              <a:ext uri="{FF2B5EF4-FFF2-40B4-BE49-F238E27FC236}">
                <a16:creationId xmlns:a16="http://schemas.microsoft.com/office/drawing/2014/main" id="{40F65747-DB6D-485F-349E-3C3C3F171AD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64626" y="3656869"/>
            <a:ext cx="419253" cy="419253"/>
          </a:xfrm>
          <a:prstGeom prst="rect">
            <a:avLst/>
          </a:prstGeom>
        </p:spPr>
      </p:pic>
      <p:pic>
        <p:nvPicPr>
          <p:cNvPr id="24" name="Graphic 23" descr="Daily calendar with solid fill">
            <a:extLst>
              <a:ext uri="{FF2B5EF4-FFF2-40B4-BE49-F238E27FC236}">
                <a16:creationId xmlns:a16="http://schemas.microsoft.com/office/drawing/2014/main" id="{E025FFDA-3D30-C878-C3AB-40C894B77E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54934" y="3641750"/>
            <a:ext cx="449491" cy="449491"/>
          </a:xfrm>
          <a:prstGeom prst="rect">
            <a:avLst/>
          </a:prstGeom>
        </p:spPr>
      </p:pic>
      <p:grpSp>
        <p:nvGrpSpPr>
          <p:cNvPr id="31" name="Group 30">
            <a:extLst>
              <a:ext uri="{FF2B5EF4-FFF2-40B4-BE49-F238E27FC236}">
                <a16:creationId xmlns:a16="http://schemas.microsoft.com/office/drawing/2014/main" id="{1E988EAA-E2EC-B36A-24EA-F51ECFCB30AB}"/>
              </a:ext>
            </a:extLst>
          </p:cNvPr>
          <p:cNvGrpSpPr/>
          <p:nvPr/>
        </p:nvGrpSpPr>
        <p:grpSpPr>
          <a:xfrm>
            <a:off x="2973091" y="3664207"/>
            <a:ext cx="497750" cy="404577"/>
            <a:chOff x="4132813" y="5943600"/>
            <a:chExt cx="1124987" cy="914400"/>
          </a:xfrm>
          <a:solidFill>
            <a:srgbClr val="FFFFFF"/>
          </a:solidFill>
        </p:grpSpPr>
        <p:pic>
          <p:nvPicPr>
            <p:cNvPr id="27" name="Graphic 26" descr="Dollar with solid fill">
              <a:extLst>
                <a:ext uri="{FF2B5EF4-FFF2-40B4-BE49-F238E27FC236}">
                  <a16:creationId xmlns:a16="http://schemas.microsoft.com/office/drawing/2014/main" id="{8B66E77F-B1EE-A3CF-7C52-D313BA0F52F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343400" y="5943600"/>
              <a:ext cx="914400" cy="914400"/>
            </a:xfrm>
            <a:prstGeom prst="rect">
              <a:avLst/>
            </a:prstGeom>
          </p:spPr>
        </p:pic>
        <p:sp>
          <p:nvSpPr>
            <p:cNvPr id="34" name="TextBox 33">
              <a:extLst>
                <a:ext uri="{FF2B5EF4-FFF2-40B4-BE49-F238E27FC236}">
                  <a16:creationId xmlns:a16="http://schemas.microsoft.com/office/drawing/2014/main" id="{9A81CC55-2654-57DD-BE03-DDE8B52C9E9B}"/>
                </a:ext>
              </a:extLst>
            </p:cNvPr>
            <p:cNvSpPr txBox="1"/>
            <p:nvPr/>
          </p:nvSpPr>
          <p:spPr>
            <a:xfrm>
              <a:off x="4132813" y="6112397"/>
              <a:ext cx="438745" cy="590178"/>
            </a:xfrm>
            <a:custGeom>
              <a:avLst/>
              <a:gdLst/>
              <a:ahLst/>
              <a:cxnLst/>
              <a:rect l="l" t="t" r="r" b="b"/>
              <a:pathLst>
                <a:path w="438745" h="590178">
                  <a:moveTo>
                    <a:pt x="272579" y="0"/>
                  </a:moveTo>
                  <a:cubicBezTo>
                    <a:pt x="307504" y="0"/>
                    <a:pt x="337790" y="4843"/>
                    <a:pt x="363438" y="14529"/>
                  </a:cubicBezTo>
                  <a:cubicBezTo>
                    <a:pt x="389086" y="24215"/>
                    <a:pt x="414189" y="36425"/>
                    <a:pt x="438745" y="51159"/>
                  </a:cubicBezTo>
                  <a:lnTo>
                    <a:pt x="438745" y="145702"/>
                  </a:lnTo>
                  <a:cubicBezTo>
                    <a:pt x="416099" y="125784"/>
                    <a:pt x="391815" y="108799"/>
                    <a:pt x="365894" y="94747"/>
                  </a:cubicBezTo>
                  <a:cubicBezTo>
                    <a:pt x="339973" y="80696"/>
                    <a:pt x="309687" y="73670"/>
                    <a:pt x="275035" y="73670"/>
                  </a:cubicBezTo>
                  <a:cubicBezTo>
                    <a:pt x="237927" y="73670"/>
                    <a:pt x="204843" y="84311"/>
                    <a:pt x="175785" y="105593"/>
                  </a:cubicBezTo>
                  <a:cubicBezTo>
                    <a:pt x="146726" y="126876"/>
                    <a:pt x="124148" y="154843"/>
                    <a:pt x="108049" y="189495"/>
                  </a:cubicBezTo>
                  <a:cubicBezTo>
                    <a:pt x="91951" y="224147"/>
                    <a:pt x="83902" y="260709"/>
                    <a:pt x="83902" y="299181"/>
                  </a:cubicBezTo>
                  <a:cubicBezTo>
                    <a:pt x="83902" y="336835"/>
                    <a:pt x="91883" y="372374"/>
                    <a:pt x="107845" y="405798"/>
                  </a:cubicBezTo>
                  <a:cubicBezTo>
                    <a:pt x="123807" y="439222"/>
                    <a:pt x="145771" y="465553"/>
                    <a:pt x="173738" y="484789"/>
                  </a:cubicBezTo>
                  <a:cubicBezTo>
                    <a:pt x="201706" y="504025"/>
                    <a:pt x="231924" y="513643"/>
                    <a:pt x="264393" y="513643"/>
                  </a:cubicBezTo>
                  <a:cubicBezTo>
                    <a:pt x="301228" y="513643"/>
                    <a:pt x="333561" y="506344"/>
                    <a:pt x="361392" y="491746"/>
                  </a:cubicBezTo>
                  <a:cubicBezTo>
                    <a:pt x="389223" y="477149"/>
                    <a:pt x="415007" y="460437"/>
                    <a:pt x="438745" y="441610"/>
                  </a:cubicBezTo>
                  <a:lnTo>
                    <a:pt x="438745" y="536153"/>
                  </a:lnTo>
                  <a:cubicBezTo>
                    <a:pt x="405730" y="555525"/>
                    <a:pt x="375239" y="569373"/>
                    <a:pt x="347272" y="577695"/>
                  </a:cubicBezTo>
                  <a:cubicBezTo>
                    <a:pt x="319305" y="586017"/>
                    <a:pt x="290723" y="590178"/>
                    <a:pt x="261528" y="590178"/>
                  </a:cubicBezTo>
                  <a:cubicBezTo>
                    <a:pt x="213234" y="590178"/>
                    <a:pt x="168895" y="577490"/>
                    <a:pt x="128513" y="552115"/>
                  </a:cubicBezTo>
                  <a:cubicBezTo>
                    <a:pt x="88131" y="526740"/>
                    <a:pt x="56617" y="491815"/>
                    <a:pt x="33970" y="447340"/>
                  </a:cubicBezTo>
                  <a:cubicBezTo>
                    <a:pt x="11323" y="402865"/>
                    <a:pt x="0" y="353479"/>
                    <a:pt x="0" y="299181"/>
                  </a:cubicBezTo>
                  <a:cubicBezTo>
                    <a:pt x="0" y="242974"/>
                    <a:pt x="11664" y="192019"/>
                    <a:pt x="34993" y="146316"/>
                  </a:cubicBezTo>
                  <a:cubicBezTo>
                    <a:pt x="58322" y="100614"/>
                    <a:pt x="90928" y="64802"/>
                    <a:pt x="132811" y="38881"/>
                  </a:cubicBezTo>
                  <a:cubicBezTo>
                    <a:pt x="174693" y="12960"/>
                    <a:pt x="221283" y="0"/>
                    <a:pt x="272579" y="0"/>
                  </a:cubicBezTo>
                  <a:close/>
                </a:path>
              </a:pathLst>
            </a:custGeom>
            <a:grpFill/>
            <a:ln>
              <a:noFill/>
            </a:ln>
            <a:effec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endParaRPr lang="es-ES" sz="1050" dirty="0">
                <a:solidFill>
                  <a:schemeClr val="bg1"/>
                </a:solidFill>
                <a:latin typeface="Abadi" panose="020B0604020104020204" pitchFamily="34" charset="0"/>
              </a:endParaRPr>
            </a:p>
          </p:txBody>
        </p:sp>
      </p:grpSp>
      <p:pic>
        <p:nvPicPr>
          <p:cNvPr id="49" name="Graphic 48" descr="Books with solid fill">
            <a:extLst>
              <a:ext uri="{FF2B5EF4-FFF2-40B4-BE49-F238E27FC236}">
                <a16:creationId xmlns:a16="http://schemas.microsoft.com/office/drawing/2014/main" id="{70FB5206-DA7D-36F8-AF89-CDF7CDBE2EF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247707" y="3780914"/>
            <a:ext cx="571712" cy="571712"/>
          </a:xfrm>
          <a:prstGeom prst="rect">
            <a:avLst/>
          </a:prstGeom>
        </p:spPr>
      </p:pic>
      <p:sp>
        <p:nvSpPr>
          <p:cNvPr id="56" name="TextBox 55">
            <a:extLst>
              <a:ext uri="{FF2B5EF4-FFF2-40B4-BE49-F238E27FC236}">
                <a16:creationId xmlns:a16="http://schemas.microsoft.com/office/drawing/2014/main" id="{12627F68-2959-29D7-22CC-94CDEE167F36}"/>
              </a:ext>
            </a:extLst>
          </p:cNvPr>
          <p:cNvSpPr txBox="1"/>
          <p:nvPr/>
        </p:nvSpPr>
        <p:spPr>
          <a:xfrm>
            <a:off x="9829828" y="3602254"/>
            <a:ext cx="2201198" cy="929032"/>
          </a:xfrm>
          <a:prstGeom prst="rect">
            <a:avLst/>
          </a:prstGeom>
          <a:noFill/>
        </p:spPr>
        <p:txBody>
          <a:bodyPr wrap="square" rtlCol="0">
            <a:spAutoFit/>
          </a:bodyPr>
          <a:lstStyle/>
          <a:p>
            <a:r>
              <a:rPr lang="es-ES" sz="1400" dirty="0">
                <a:solidFill>
                  <a:schemeClr val="bg1"/>
                </a:solidFill>
                <a:latin typeface="Abadi" panose="020B0604020104020204" pitchFamily="34" charset="0"/>
              </a:rPr>
              <a:t>Formación/divulgación sobre la importancia de hábitos saludables educación etc.</a:t>
            </a:r>
          </a:p>
        </p:txBody>
      </p:sp>
      <p:sp>
        <p:nvSpPr>
          <p:cNvPr id="59" name="CuadroTexto 58">
            <a:extLst>
              <a:ext uri="{FF2B5EF4-FFF2-40B4-BE49-F238E27FC236}">
                <a16:creationId xmlns:a16="http://schemas.microsoft.com/office/drawing/2014/main" id="{719B4DD2-2786-406C-8E13-202C4BC20693}"/>
              </a:ext>
            </a:extLst>
          </p:cNvPr>
          <p:cNvSpPr txBox="1"/>
          <p:nvPr/>
        </p:nvSpPr>
        <p:spPr>
          <a:xfrm>
            <a:off x="8653097" y="3752098"/>
            <a:ext cx="305820" cy="629345"/>
          </a:xfrm>
          <a:prstGeom prst="rect">
            <a:avLst/>
          </a:prstGeom>
          <a:noFill/>
        </p:spPr>
        <p:txBody>
          <a:bodyPr wrap="square" rtlCol="0">
            <a:spAutoFit/>
          </a:bodyPr>
          <a:lstStyle/>
          <a:p>
            <a:pPr algn="ctr"/>
            <a:r>
              <a:rPr lang="es-ES" sz="3600" b="1" dirty="0">
                <a:solidFill>
                  <a:srgbClr val="32A505"/>
                </a:solidFill>
              </a:rPr>
              <a:t>+</a:t>
            </a:r>
          </a:p>
        </p:txBody>
      </p:sp>
      <p:grpSp>
        <p:nvGrpSpPr>
          <p:cNvPr id="11" name="Grupo 10">
            <a:extLst>
              <a:ext uri="{FF2B5EF4-FFF2-40B4-BE49-F238E27FC236}">
                <a16:creationId xmlns:a16="http://schemas.microsoft.com/office/drawing/2014/main" id="{6B740D7C-264C-7EEE-9BEE-A03B98C59D90}"/>
              </a:ext>
            </a:extLst>
          </p:cNvPr>
          <p:cNvGrpSpPr/>
          <p:nvPr/>
        </p:nvGrpSpPr>
        <p:grpSpPr>
          <a:xfrm>
            <a:off x="264045" y="5709185"/>
            <a:ext cx="11617219" cy="685770"/>
            <a:chOff x="406049" y="7332319"/>
            <a:chExt cx="11930773" cy="704279"/>
          </a:xfrm>
        </p:grpSpPr>
        <p:sp>
          <p:nvSpPr>
            <p:cNvPr id="111" name="Forma libre: forma 110">
              <a:extLst>
                <a:ext uri="{FF2B5EF4-FFF2-40B4-BE49-F238E27FC236}">
                  <a16:creationId xmlns:a16="http://schemas.microsoft.com/office/drawing/2014/main" id="{86CD45A7-2BF1-D0E0-D779-8B033938539E}"/>
                </a:ext>
              </a:extLst>
            </p:cNvPr>
            <p:cNvSpPr/>
            <p:nvPr/>
          </p:nvSpPr>
          <p:spPr>
            <a:xfrm>
              <a:off x="1160147" y="7332319"/>
              <a:ext cx="11176675" cy="704279"/>
            </a:xfrm>
            <a:custGeom>
              <a:avLst/>
              <a:gdLst>
                <a:gd name="connsiteX0" fmla="*/ 1887841 w 11176675"/>
                <a:gd name="connsiteY0" fmla="*/ 0 h 704279"/>
                <a:gd name="connsiteX1" fmla="*/ 11018100 w 11176675"/>
                <a:gd name="connsiteY1" fmla="*/ 0 h 704279"/>
                <a:gd name="connsiteX2" fmla="*/ 11176675 w 11176675"/>
                <a:gd name="connsiteY2" fmla="*/ 158575 h 704279"/>
                <a:gd name="connsiteX3" fmla="*/ 11176675 w 11176675"/>
                <a:gd name="connsiteY3" fmla="*/ 545704 h 704279"/>
                <a:gd name="connsiteX4" fmla="*/ 11018100 w 11176675"/>
                <a:gd name="connsiteY4" fmla="*/ 704279 h 704279"/>
                <a:gd name="connsiteX5" fmla="*/ 1887841 w 11176675"/>
                <a:gd name="connsiteY5" fmla="*/ 704279 h 704279"/>
                <a:gd name="connsiteX6" fmla="*/ 158575 w 11176675"/>
                <a:gd name="connsiteY6" fmla="*/ 0 h 704279"/>
                <a:gd name="connsiteX7" fmla="*/ 1300698 w 11176675"/>
                <a:gd name="connsiteY7" fmla="*/ 0 h 704279"/>
                <a:gd name="connsiteX8" fmla="*/ 1300698 w 11176675"/>
                <a:gd name="connsiteY8" fmla="*/ 704279 h 704279"/>
                <a:gd name="connsiteX9" fmla="*/ 158575 w 11176675"/>
                <a:gd name="connsiteY9" fmla="*/ 704279 h 704279"/>
                <a:gd name="connsiteX10" fmla="*/ 0 w 11176675"/>
                <a:gd name="connsiteY10" fmla="*/ 545704 h 704279"/>
                <a:gd name="connsiteX11" fmla="*/ 0 w 11176675"/>
                <a:gd name="connsiteY11" fmla="*/ 158575 h 704279"/>
                <a:gd name="connsiteX12" fmla="*/ 158575 w 11176675"/>
                <a:gd name="connsiteY12" fmla="*/ 0 h 7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6675" h="704279">
                  <a:moveTo>
                    <a:pt x="1887841" y="0"/>
                  </a:moveTo>
                  <a:lnTo>
                    <a:pt x="11018100" y="0"/>
                  </a:lnTo>
                  <a:cubicBezTo>
                    <a:pt x="11105679" y="0"/>
                    <a:pt x="11176675" y="70996"/>
                    <a:pt x="11176675" y="158575"/>
                  </a:cubicBezTo>
                  <a:lnTo>
                    <a:pt x="11176675" y="545704"/>
                  </a:lnTo>
                  <a:cubicBezTo>
                    <a:pt x="11176675" y="633283"/>
                    <a:pt x="11105679" y="704279"/>
                    <a:pt x="11018100" y="704279"/>
                  </a:cubicBezTo>
                  <a:lnTo>
                    <a:pt x="1887841" y="704279"/>
                  </a:lnTo>
                  <a:close/>
                  <a:moveTo>
                    <a:pt x="158575" y="0"/>
                  </a:moveTo>
                  <a:lnTo>
                    <a:pt x="1300698" y="0"/>
                  </a:lnTo>
                  <a:lnTo>
                    <a:pt x="1300698" y="704279"/>
                  </a:lnTo>
                  <a:lnTo>
                    <a:pt x="158575" y="704279"/>
                  </a:lnTo>
                  <a:cubicBezTo>
                    <a:pt x="70996" y="704279"/>
                    <a:pt x="0" y="633283"/>
                    <a:pt x="0" y="545704"/>
                  </a:cubicBezTo>
                  <a:lnTo>
                    <a:pt x="0" y="158575"/>
                  </a:lnTo>
                  <a:cubicBezTo>
                    <a:pt x="0" y="70996"/>
                    <a:pt x="70996" y="0"/>
                    <a:pt x="158575"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01" name="Grupo 100">
              <a:extLst>
                <a:ext uri="{FF2B5EF4-FFF2-40B4-BE49-F238E27FC236}">
                  <a16:creationId xmlns:a16="http://schemas.microsoft.com/office/drawing/2014/main" id="{E7267A7F-DA42-B04D-2837-8707E9CB1169}"/>
                </a:ext>
              </a:extLst>
            </p:cNvPr>
            <p:cNvGrpSpPr/>
            <p:nvPr/>
          </p:nvGrpSpPr>
          <p:grpSpPr>
            <a:xfrm>
              <a:off x="406049" y="7339355"/>
              <a:ext cx="10870280" cy="685800"/>
              <a:chOff x="3089555" y="8353144"/>
              <a:chExt cx="10870280" cy="685800"/>
            </a:xfrm>
          </p:grpSpPr>
          <p:pic>
            <p:nvPicPr>
              <p:cNvPr id="40" name="Graphic 39" descr="Coins with solid fill">
                <a:extLst>
                  <a:ext uri="{FF2B5EF4-FFF2-40B4-BE49-F238E27FC236}">
                    <a16:creationId xmlns:a16="http://schemas.microsoft.com/office/drawing/2014/main" id="{5ECBAC93-2C02-1568-26BF-A31D4D870CB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231162" y="8496967"/>
                <a:ext cx="398154" cy="398154"/>
              </a:xfrm>
              <a:prstGeom prst="rect">
                <a:avLst/>
              </a:prstGeom>
            </p:spPr>
          </p:pic>
          <p:pic>
            <p:nvPicPr>
              <p:cNvPr id="42" name="Graphic 41" descr="Store with solid fill">
                <a:extLst>
                  <a:ext uri="{FF2B5EF4-FFF2-40B4-BE49-F238E27FC236}">
                    <a16:creationId xmlns:a16="http://schemas.microsoft.com/office/drawing/2014/main" id="{C3F1A423-39D8-3DC9-7817-E3A1163CDF8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549374" y="8353144"/>
                <a:ext cx="685800" cy="685800"/>
              </a:xfrm>
              <a:prstGeom prst="rect">
                <a:avLst/>
              </a:prstGeom>
            </p:spPr>
          </p:pic>
          <p:sp>
            <p:nvSpPr>
              <p:cNvPr id="48" name="TextBox 47">
                <a:extLst>
                  <a:ext uri="{FF2B5EF4-FFF2-40B4-BE49-F238E27FC236}">
                    <a16:creationId xmlns:a16="http://schemas.microsoft.com/office/drawing/2014/main" id="{EBF0F9E6-FE4D-8FE0-25CC-D8C8D18FF1BE}"/>
                  </a:ext>
                </a:extLst>
              </p:cNvPr>
              <p:cNvSpPr txBox="1"/>
              <p:nvPr/>
            </p:nvSpPr>
            <p:spPr>
              <a:xfrm>
                <a:off x="7443827" y="8530486"/>
                <a:ext cx="6516008"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Beca para el desarrollo de una actividad económica no agrícola</a:t>
                </a:r>
              </a:p>
            </p:txBody>
          </p:sp>
          <p:sp>
            <p:nvSpPr>
              <p:cNvPr id="88" name="CuadroTexto 87">
                <a:extLst>
                  <a:ext uri="{FF2B5EF4-FFF2-40B4-BE49-F238E27FC236}">
                    <a16:creationId xmlns:a16="http://schemas.microsoft.com/office/drawing/2014/main" id="{E97598EE-62C6-213F-0BB3-335BA00C12A0}"/>
                  </a:ext>
                </a:extLst>
              </p:cNvPr>
              <p:cNvSpPr txBox="1"/>
              <p:nvPr/>
            </p:nvSpPr>
            <p:spPr>
              <a:xfrm>
                <a:off x="5280885" y="8372878"/>
                <a:ext cx="314074" cy="646331"/>
              </a:xfrm>
              <a:prstGeom prst="rect">
                <a:avLst/>
              </a:prstGeom>
              <a:noFill/>
            </p:spPr>
            <p:txBody>
              <a:bodyPr wrap="square" rtlCol="0">
                <a:spAutoFit/>
              </a:bodyPr>
              <a:lstStyle/>
              <a:p>
                <a:pPr algn="ctr"/>
                <a:r>
                  <a:rPr lang="es-ES" sz="3600" b="1" dirty="0">
                    <a:solidFill>
                      <a:srgbClr val="32A505"/>
                    </a:solidFill>
                  </a:rPr>
                  <a:t>+</a:t>
                </a:r>
              </a:p>
            </p:txBody>
          </p:sp>
          <p:sp>
            <p:nvSpPr>
              <p:cNvPr id="96" name="Elipse 95">
                <a:extLst>
                  <a:ext uri="{FF2B5EF4-FFF2-40B4-BE49-F238E27FC236}">
                    <a16:creationId xmlns:a16="http://schemas.microsoft.com/office/drawing/2014/main" id="{259ECDE7-DA6D-A153-F3C3-43A1A0907992}"/>
                  </a:ext>
                </a:extLst>
              </p:cNvPr>
              <p:cNvSpPr/>
              <p:nvPr/>
            </p:nvSpPr>
            <p:spPr>
              <a:xfrm>
                <a:off x="4257489" y="8458686"/>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sp>
            <p:nvSpPr>
              <p:cNvPr id="98" name="Elipse 97">
                <a:extLst>
                  <a:ext uri="{FF2B5EF4-FFF2-40B4-BE49-F238E27FC236}">
                    <a16:creationId xmlns:a16="http://schemas.microsoft.com/office/drawing/2014/main" id="{3E0515E6-202D-DD71-8CB2-5A6E61C672D2}"/>
                  </a:ext>
                </a:extLst>
              </p:cNvPr>
              <p:cNvSpPr/>
              <p:nvPr/>
            </p:nvSpPr>
            <p:spPr>
              <a:xfrm>
                <a:off x="3089555" y="8458686"/>
                <a:ext cx="481470" cy="474716"/>
              </a:xfrm>
              <a:prstGeom prst="ellipse">
                <a:avLst/>
              </a:prstGeom>
              <a:solidFill>
                <a:srgbClr val="1965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T3</a:t>
                </a:r>
              </a:p>
            </p:txBody>
          </p:sp>
        </p:grpSp>
      </p:grpSp>
      <p:grpSp>
        <p:nvGrpSpPr>
          <p:cNvPr id="13" name="Grupo 12">
            <a:extLst>
              <a:ext uri="{FF2B5EF4-FFF2-40B4-BE49-F238E27FC236}">
                <a16:creationId xmlns:a16="http://schemas.microsoft.com/office/drawing/2014/main" id="{32482ED2-5FA3-D7EC-CE1C-A8BD4FAA5EEA}"/>
              </a:ext>
            </a:extLst>
          </p:cNvPr>
          <p:cNvGrpSpPr/>
          <p:nvPr/>
        </p:nvGrpSpPr>
        <p:grpSpPr>
          <a:xfrm>
            <a:off x="264045" y="4837002"/>
            <a:ext cx="11617219" cy="701156"/>
            <a:chOff x="406049" y="6748981"/>
            <a:chExt cx="11930773" cy="720081"/>
          </a:xfrm>
        </p:grpSpPr>
        <p:grpSp>
          <p:nvGrpSpPr>
            <p:cNvPr id="119" name="Grupo 118">
              <a:extLst>
                <a:ext uri="{FF2B5EF4-FFF2-40B4-BE49-F238E27FC236}">
                  <a16:creationId xmlns:a16="http://schemas.microsoft.com/office/drawing/2014/main" id="{6C770ABE-D68B-EB88-609B-C641692CAA8C}"/>
                </a:ext>
              </a:extLst>
            </p:cNvPr>
            <p:cNvGrpSpPr/>
            <p:nvPr/>
          </p:nvGrpSpPr>
          <p:grpSpPr>
            <a:xfrm>
              <a:off x="406049" y="6748981"/>
              <a:ext cx="11930773" cy="704279"/>
              <a:chOff x="406049" y="7332319"/>
              <a:chExt cx="11930773" cy="704279"/>
            </a:xfrm>
          </p:grpSpPr>
          <p:sp>
            <p:nvSpPr>
              <p:cNvPr id="120" name="Forma libre: forma 119">
                <a:extLst>
                  <a:ext uri="{FF2B5EF4-FFF2-40B4-BE49-F238E27FC236}">
                    <a16:creationId xmlns:a16="http://schemas.microsoft.com/office/drawing/2014/main" id="{487545B9-8DF9-553B-50DA-F0853E0611FD}"/>
                  </a:ext>
                </a:extLst>
              </p:cNvPr>
              <p:cNvSpPr/>
              <p:nvPr/>
            </p:nvSpPr>
            <p:spPr>
              <a:xfrm>
                <a:off x="1160147" y="7332319"/>
                <a:ext cx="11176675" cy="704279"/>
              </a:xfrm>
              <a:custGeom>
                <a:avLst/>
                <a:gdLst>
                  <a:gd name="connsiteX0" fmla="*/ 1887841 w 11176675"/>
                  <a:gd name="connsiteY0" fmla="*/ 0 h 704279"/>
                  <a:gd name="connsiteX1" fmla="*/ 11018100 w 11176675"/>
                  <a:gd name="connsiteY1" fmla="*/ 0 h 704279"/>
                  <a:gd name="connsiteX2" fmla="*/ 11176675 w 11176675"/>
                  <a:gd name="connsiteY2" fmla="*/ 158575 h 704279"/>
                  <a:gd name="connsiteX3" fmla="*/ 11176675 w 11176675"/>
                  <a:gd name="connsiteY3" fmla="*/ 545704 h 704279"/>
                  <a:gd name="connsiteX4" fmla="*/ 11018100 w 11176675"/>
                  <a:gd name="connsiteY4" fmla="*/ 704279 h 704279"/>
                  <a:gd name="connsiteX5" fmla="*/ 1887841 w 11176675"/>
                  <a:gd name="connsiteY5" fmla="*/ 704279 h 704279"/>
                  <a:gd name="connsiteX6" fmla="*/ 158575 w 11176675"/>
                  <a:gd name="connsiteY6" fmla="*/ 0 h 704279"/>
                  <a:gd name="connsiteX7" fmla="*/ 1300698 w 11176675"/>
                  <a:gd name="connsiteY7" fmla="*/ 0 h 704279"/>
                  <a:gd name="connsiteX8" fmla="*/ 1300698 w 11176675"/>
                  <a:gd name="connsiteY8" fmla="*/ 704279 h 704279"/>
                  <a:gd name="connsiteX9" fmla="*/ 158575 w 11176675"/>
                  <a:gd name="connsiteY9" fmla="*/ 704279 h 704279"/>
                  <a:gd name="connsiteX10" fmla="*/ 0 w 11176675"/>
                  <a:gd name="connsiteY10" fmla="*/ 545704 h 704279"/>
                  <a:gd name="connsiteX11" fmla="*/ 0 w 11176675"/>
                  <a:gd name="connsiteY11" fmla="*/ 158575 h 704279"/>
                  <a:gd name="connsiteX12" fmla="*/ 158575 w 11176675"/>
                  <a:gd name="connsiteY12" fmla="*/ 0 h 70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76675" h="704279">
                    <a:moveTo>
                      <a:pt x="1887841" y="0"/>
                    </a:moveTo>
                    <a:lnTo>
                      <a:pt x="11018100" y="0"/>
                    </a:lnTo>
                    <a:cubicBezTo>
                      <a:pt x="11105679" y="0"/>
                      <a:pt x="11176675" y="70996"/>
                      <a:pt x="11176675" y="158575"/>
                    </a:cubicBezTo>
                    <a:lnTo>
                      <a:pt x="11176675" y="545704"/>
                    </a:lnTo>
                    <a:cubicBezTo>
                      <a:pt x="11176675" y="633283"/>
                      <a:pt x="11105679" y="704279"/>
                      <a:pt x="11018100" y="704279"/>
                    </a:cubicBezTo>
                    <a:lnTo>
                      <a:pt x="1887841" y="704279"/>
                    </a:lnTo>
                    <a:close/>
                    <a:moveTo>
                      <a:pt x="158575" y="0"/>
                    </a:moveTo>
                    <a:lnTo>
                      <a:pt x="1300698" y="0"/>
                    </a:lnTo>
                    <a:lnTo>
                      <a:pt x="1300698" y="704279"/>
                    </a:lnTo>
                    <a:lnTo>
                      <a:pt x="158575" y="704279"/>
                    </a:lnTo>
                    <a:cubicBezTo>
                      <a:pt x="70996" y="704279"/>
                      <a:pt x="0" y="633283"/>
                      <a:pt x="0" y="545704"/>
                    </a:cubicBezTo>
                    <a:lnTo>
                      <a:pt x="0" y="158575"/>
                    </a:lnTo>
                    <a:cubicBezTo>
                      <a:pt x="0" y="70996"/>
                      <a:pt x="70996" y="0"/>
                      <a:pt x="158575" y="0"/>
                    </a:cubicBezTo>
                    <a:close/>
                  </a:path>
                </a:pathLst>
              </a:custGeom>
              <a:solidFill>
                <a:srgbClr val="1965AA">
                  <a:alpha val="25098"/>
                </a:srgbClr>
              </a:solidFill>
              <a:ln w="38100">
                <a:solidFill>
                  <a:srgbClr val="1965A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grpSp>
            <p:nvGrpSpPr>
              <p:cNvPr id="121" name="Grupo 120">
                <a:extLst>
                  <a:ext uri="{FF2B5EF4-FFF2-40B4-BE49-F238E27FC236}">
                    <a16:creationId xmlns:a16="http://schemas.microsoft.com/office/drawing/2014/main" id="{CE99112E-0335-1B1A-4434-A137C0ABFD6F}"/>
                  </a:ext>
                </a:extLst>
              </p:cNvPr>
              <p:cNvGrpSpPr/>
              <p:nvPr/>
            </p:nvGrpSpPr>
            <p:grpSpPr>
              <a:xfrm>
                <a:off x="406049" y="7359089"/>
                <a:ext cx="10870280" cy="646331"/>
                <a:chOff x="3089555" y="8372878"/>
                <a:chExt cx="10870280" cy="646331"/>
              </a:xfrm>
            </p:grpSpPr>
            <p:sp>
              <p:nvSpPr>
                <p:cNvPr id="124" name="TextBox 47">
                  <a:extLst>
                    <a:ext uri="{FF2B5EF4-FFF2-40B4-BE49-F238E27FC236}">
                      <a16:creationId xmlns:a16="http://schemas.microsoft.com/office/drawing/2014/main" id="{AC77A2C9-2832-3D40-AB69-94CF739EB29F}"/>
                    </a:ext>
                  </a:extLst>
                </p:cNvPr>
                <p:cNvSpPr txBox="1"/>
                <p:nvPr/>
              </p:nvSpPr>
              <p:spPr>
                <a:xfrm>
                  <a:off x="7443827" y="8530486"/>
                  <a:ext cx="6516008"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Curso de formación vocacional/profesional</a:t>
                  </a:r>
                </a:p>
              </p:txBody>
            </p:sp>
            <p:sp>
              <p:nvSpPr>
                <p:cNvPr id="125" name="CuadroTexto 124">
                  <a:extLst>
                    <a:ext uri="{FF2B5EF4-FFF2-40B4-BE49-F238E27FC236}">
                      <a16:creationId xmlns:a16="http://schemas.microsoft.com/office/drawing/2014/main" id="{3BA2E10F-3D7C-33B5-CA84-45B8F9431340}"/>
                    </a:ext>
                  </a:extLst>
                </p:cNvPr>
                <p:cNvSpPr txBox="1"/>
                <p:nvPr/>
              </p:nvSpPr>
              <p:spPr>
                <a:xfrm>
                  <a:off x="5280885" y="8372878"/>
                  <a:ext cx="314074" cy="646331"/>
                </a:xfrm>
                <a:prstGeom prst="rect">
                  <a:avLst/>
                </a:prstGeom>
                <a:noFill/>
              </p:spPr>
              <p:txBody>
                <a:bodyPr wrap="square" rtlCol="0">
                  <a:spAutoFit/>
                </a:bodyPr>
                <a:lstStyle/>
                <a:p>
                  <a:pPr algn="ctr"/>
                  <a:r>
                    <a:rPr lang="es-ES" sz="3600" b="1" dirty="0">
                      <a:solidFill>
                        <a:srgbClr val="32A505"/>
                      </a:solidFill>
                    </a:rPr>
                    <a:t>+</a:t>
                  </a:r>
                </a:p>
              </p:txBody>
            </p:sp>
            <p:sp>
              <p:nvSpPr>
                <p:cNvPr id="126" name="Elipse 125">
                  <a:extLst>
                    <a:ext uri="{FF2B5EF4-FFF2-40B4-BE49-F238E27FC236}">
                      <a16:creationId xmlns:a16="http://schemas.microsoft.com/office/drawing/2014/main" id="{C4FDF098-71DD-8D20-B62B-573F20E62774}"/>
                    </a:ext>
                  </a:extLst>
                </p:cNvPr>
                <p:cNvSpPr/>
                <p:nvPr/>
              </p:nvSpPr>
              <p:spPr>
                <a:xfrm>
                  <a:off x="4257489" y="8458686"/>
                  <a:ext cx="481470" cy="474716"/>
                </a:xfrm>
                <a:prstGeom prst="ellipse">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T1</a:t>
                  </a:r>
                </a:p>
              </p:txBody>
            </p:sp>
            <p:sp>
              <p:nvSpPr>
                <p:cNvPr id="127" name="Elipse 126">
                  <a:extLst>
                    <a:ext uri="{FF2B5EF4-FFF2-40B4-BE49-F238E27FC236}">
                      <a16:creationId xmlns:a16="http://schemas.microsoft.com/office/drawing/2014/main" id="{10F20EBA-8AFC-FFC2-F154-DF47EAE5D862}"/>
                    </a:ext>
                  </a:extLst>
                </p:cNvPr>
                <p:cNvSpPr/>
                <p:nvPr/>
              </p:nvSpPr>
              <p:spPr>
                <a:xfrm>
                  <a:off x="3089555" y="8458686"/>
                  <a:ext cx="481470" cy="474716"/>
                </a:xfrm>
                <a:prstGeom prst="ellipse">
                  <a:avLst/>
                </a:prstGeom>
                <a:solidFill>
                  <a:srgbClr val="1965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dirty="0"/>
                    <a:t>T2</a:t>
                  </a:r>
                </a:p>
              </p:txBody>
            </p:sp>
          </p:grpSp>
        </p:grpSp>
        <p:pic>
          <p:nvPicPr>
            <p:cNvPr id="128" name="Graphic 35" descr="Classroom with solid fill">
              <a:extLst>
                <a:ext uri="{FF2B5EF4-FFF2-40B4-BE49-F238E27FC236}">
                  <a16:creationId xmlns:a16="http://schemas.microsoft.com/office/drawing/2014/main" id="{0632CF7E-71D7-2F3E-9DBA-791E1D72CF1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651162" y="6783262"/>
              <a:ext cx="685800" cy="685800"/>
            </a:xfrm>
            <a:prstGeom prst="rect">
              <a:avLst/>
            </a:prstGeom>
          </p:spPr>
        </p:pic>
      </p:grpSp>
    </p:spTree>
    <p:extLst>
      <p:ext uri="{BB962C8B-B14F-4D97-AF65-F5344CB8AC3E}">
        <p14:creationId xmlns:p14="http://schemas.microsoft.com/office/powerpoint/2010/main" val="175343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11" name="Graphic 10" descr="Bar chart with solid fill">
            <a:extLst>
              <a:ext uri="{FF2B5EF4-FFF2-40B4-BE49-F238E27FC236}">
                <a16:creationId xmlns:a16="http://schemas.microsoft.com/office/drawing/2014/main" id="{30A07BAE-8B72-45AF-24B0-5DF626132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537" y="223571"/>
            <a:ext cx="595023" cy="595023"/>
          </a:xfrm>
          <a:prstGeom prst="rect">
            <a:avLst/>
          </a:prstGeom>
        </p:spPr>
      </p:pic>
      <p:grpSp>
        <p:nvGrpSpPr>
          <p:cNvPr id="36" name="Graphic 44" descr="Family with two children with solid fill">
            <a:extLst>
              <a:ext uri="{FF2B5EF4-FFF2-40B4-BE49-F238E27FC236}">
                <a16:creationId xmlns:a16="http://schemas.microsoft.com/office/drawing/2014/main" id="{6AC072A6-736D-8377-F178-FF636DDC714F}"/>
              </a:ext>
            </a:extLst>
          </p:cNvPr>
          <p:cNvGrpSpPr/>
          <p:nvPr/>
        </p:nvGrpSpPr>
        <p:grpSpPr>
          <a:xfrm>
            <a:off x="5081745" y="3509608"/>
            <a:ext cx="2324254" cy="1585416"/>
            <a:chOff x="5351633" y="4009723"/>
            <a:chExt cx="2324254" cy="1585416"/>
          </a:xfrm>
          <a:solidFill>
            <a:srgbClr val="FFFFFF"/>
          </a:solidFill>
        </p:grpSpPr>
        <p:sp>
          <p:nvSpPr>
            <p:cNvPr id="37" name="Forma libre: forma 36">
              <a:extLst>
                <a:ext uri="{FF2B5EF4-FFF2-40B4-BE49-F238E27FC236}">
                  <a16:creationId xmlns:a16="http://schemas.microsoft.com/office/drawing/2014/main" id="{EF0B7288-0854-6726-B768-4C695D8BCA3C}"/>
                </a:ext>
              </a:extLst>
            </p:cNvPr>
            <p:cNvSpPr/>
            <p:nvPr/>
          </p:nvSpPr>
          <p:spPr>
            <a:xfrm>
              <a:off x="6672262"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4" name="Forma libre: forma 43">
              <a:extLst>
                <a:ext uri="{FF2B5EF4-FFF2-40B4-BE49-F238E27FC236}">
                  <a16:creationId xmlns:a16="http://schemas.microsoft.com/office/drawing/2014/main" id="{59967531-C88E-AA3D-461D-3048407497F1}"/>
                </a:ext>
              </a:extLst>
            </p:cNvPr>
            <p:cNvSpPr/>
            <p:nvPr/>
          </p:nvSpPr>
          <p:spPr>
            <a:xfrm>
              <a:off x="7280005"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6" name="Forma libre: forma 45">
              <a:extLst>
                <a:ext uri="{FF2B5EF4-FFF2-40B4-BE49-F238E27FC236}">
                  <a16:creationId xmlns:a16="http://schemas.microsoft.com/office/drawing/2014/main" id="{F71FE6C6-C138-BDAE-6712-BD71DEC0D3A3}"/>
                </a:ext>
              </a:extLst>
            </p:cNvPr>
            <p:cNvSpPr/>
            <p:nvPr/>
          </p:nvSpPr>
          <p:spPr>
            <a:xfrm>
              <a:off x="6090943" y="4009723"/>
              <a:ext cx="264236" cy="264236"/>
            </a:xfrm>
            <a:custGeom>
              <a:avLst/>
              <a:gdLst>
                <a:gd name="connsiteX0" fmla="*/ 264236 w 264236"/>
                <a:gd name="connsiteY0" fmla="*/ 132118 h 264236"/>
                <a:gd name="connsiteX1" fmla="*/ 132118 w 264236"/>
                <a:gd name="connsiteY1" fmla="*/ 264236 h 264236"/>
                <a:gd name="connsiteX2" fmla="*/ 0 w 264236"/>
                <a:gd name="connsiteY2" fmla="*/ 132118 h 264236"/>
                <a:gd name="connsiteX3" fmla="*/ 132118 w 264236"/>
                <a:gd name="connsiteY3" fmla="*/ 0 h 264236"/>
                <a:gd name="connsiteX4" fmla="*/ 264236 w 264236"/>
                <a:gd name="connsiteY4" fmla="*/ 132118 h 26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236" h="264236">
                  <a:moveTo>
                    <a:pt x="264236" y="132118"/>
                  </a:moveTo>
                  <a:cubicBezTo>
                    <a:pt x="264236" y="205085"/>
                    <a:pt x="205085" y="264236"/>
                    <a:pt x="132118" y="264236"/>
                  </a:cubicBezTo>
                  <a:cubicBezTo>
                    <a:pt x="59151" y="264236"/>
                    <a:pt x="0" y="205085"/>
                    <a:pt x="0" y="132118"/>
                  </a:cubicBezTo>
                  <a:cubicBezTo>
                    <a:pt x="0" y="59151"/>
                    <a:pt x="59151" y="0"/>
                    <a:pt x="132118" y="0"/>
                  </a:cubicBezTo>
                  <a:cubicBezTo>
                    <a:pt x="205085" y="0"/>
                    <a:pt x="264236" y="59151"/>
                    <a:pt x="264236" y="132118"/>
                  </a:cubicBezTo>
                  <a:close/>
                </a:path>
              </a:pathLst>
            </a:custGeom>
            <a:grpFill/>
            <a:ln w="26392" cap="flat">
              <a:noFill/>
              <a:prstDash val="solid"/>
              <a:miter/>
            </a:ln>
          </p:spPr>
          <p:txBody>
            <a:bodyPr rtlCol="0" anchor="ctr"/>
            <a:lstStyle/>
            <a:p>
              <a:endParaRPr lang="es-ES"/>
            </a:p>
          </p:txBody>
        </p:sp>
        <p:sp>
          <p:nvSpPr>
            <p:cNvPr id="47" name="Forma libre: forma 46">
              <a:extLst>
                <a:ext uri="{FF2B5EF4-FFF2-40B4-BE49-F238E27FC236}">
                  <a16:creationId xmlns:a16="http://schemas.microsoft.com/office/drawing/2014/main" id="{02E1D0C2-FD6B-3BA4-9C5F-37A9865EBEC6}"/>
                </a:ext>
              </a:extLst>
            </p:cNvPr>
            <p:cNvSpPr/>
            <p:nvPr/>
          </p:nvSpPr>
          <p:spPr>
            <a:xfrm>
              <a:off x="5536047" y="4670313"/>
              <a:ext cx="211388" cy="211388"/>
            </a:xfrm>
            <a:custGeom>
              <a:avLst/>
              <a:gdLst>
                <a:gd name="connsiteX0" fmla="*/ 211389 w 211388"/>
                <a:gd name="connsiteY0" fmla="*/ 105694 h 211388"/>
                <a:gd name="connsiteX1" fmla="*/ 105694 w 211388"/>
                <a:gd name="connsiteY1" fmla="*/ 211389 h 211388"/>
                <a:gd name="connsiteX2" fmla="*/ 0 w 211388"/>
                <a:gd name="connsiteY2" fmla="*/ 105694 h 211388"/>
                <a:gd name="connsiteX3" fmla="*/ 105694 w 211388"/>
                <a:gd name="connsiteY3" fmla="*/ 0 h 211388"/>
                <a:gd name="connsiteX4" fmla="*/ 211389 w 211388"/>
                <a:gd name="connsiteY4" fmla="*/ 105694 h 211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88" h="211388">
                  <a:moveTo>
                    <a:pt x="211389" y="105694"/>
                  </a:moveTo>
                  <a:cubicBezTo>
                    <a:pt x="211389" y="164068"/>
                    <a:pt x="164068" y="211389"/>
                    <a:pt x="105694" y="211389"/>
                  </a:cubicBezTo>
                  <a:cubicBezTo>
                    <a:pt x="47321" y="211389"/>
                    <a:pt x="0" y="164068"/>
                    <a:pt x="0" y="105694"/>
                  </a:cubicBezTo>
                  <a:cubicBezTo>
                    <a:pt x="0" y="47321"/>
                    <a:pt x="47321" y="0"/>
                    <a:pt x="105694" y="0"/>
                  </a:cubicBezTo>
                  <a:cubicBezTo>
                    <a:pt x="164068" y="0"/>
                    <a:pt x="211389" y="47321"/>
                    <a:pt x="211389" y="105694"/>
                  </a:cubicBezTo>
                  <a:close/>
                </a:path>
              </a:pathLst>
            </a:custGeom>
            <a:grpFill/>
            <a:ln w="26392" cap="flat">
              <a:noFill/>
              <a:prstDash val="solid"/>
              <a:miter/>
            </a:ln>
          </p:spPr>
          <p:txBody>
            <a:bodyPr rtlCol="0" anchor="ctr"/>
            <a:lstStyle/>
            <a:p>
              <a:endParaRPr lang="es-ES"/>
            </a:p>
          </p:txBody>
        </p:sp>
        <p:sp>
          <p:nvSpPr>
            <p:cNvPr id="48" name="Forma libre: forma 47">
              <a:extLst>
                <a:ext uri="{FF2B5EF4-FFF2-40B4-BE49-F238E27FC236}">
                  <a16:creationId xmlns:a16="http://schemas.microsoft.com/office/drawing/2014/main" id="{41B7B18B-3A4E-51F7-F23A-9240FE35747B}"/>
                </a:ext>
              </a:extLst>
            </p:cNvPr>
            <p:cNvSpPr/>
            <p:nvPr/>
          </p:nvSpPr>
          <p:spPr>
            <a:xfrm>
              <a:off x="5351633" y="4326807"/>
              <a:ext cx="2324254" cy="1268333"/>
            </a:xfrm>
            <a:custGeom>
              <a:avLst/>
              <a:gdLst>
                <a:gd name="connsiteX0" fmla="*/ 2319442 w 2324254"/>
                <a:gd name="connsiteY0" fmla="*/ 903687 h 1268333"/>
                <a:gd name="connsiteX1" fmla="*/ 2226959 w 2324254"/>
                <a:gd name="connsiteY1" fmla="*/ 684371 h 1268333"/>
                <a:gd name="connsiteX2" fmla="*/ 2089556 w 2324254"/>
                <a:gd name="connsiteY2" fmla="*/ 589246 h 1268333"/>
                <a:gd name="connsiteX3" fmla="*/ 2034067 w 2324254"/>
                <a:gd name="connsiteY3" fmla="*/ 581319 h 1268333"/>
                <a:gd name="connsiteX4" fmla="*/ 1931015 w 2324254"/>
                <a:gd name="connsiteY4" fmla="*/ 605101 h 1268333"/>
                <a:gd name="connsiteX5" fmla="*/ 1769831 w 2324254"/>
                <a:gd name="connsiteY5" fmla="*/ 491479 h 1268333"/>
                <a:gd name="connsiteX6" fmla="*/ 1674706 w 2324254"/>
                <a:gd name="connsiteY6" fmla="*/ 95125 h 1268333"/>
                <a:gd name="connsiteX7" fmla="*/ 1656209 w 2324254"/>
                <a:gd name="connsiteY7" fmla="*/ 66059 h 1268333"/>
                <a:gd name="connsiteX8" fmla="*/ 1547873 w 2324254"/>
                <a:gd name="connsiteY8" fmla="*/ 13212 h 1268333"/>
                <a:gd name="connsiteX9" fmla="*/ 1452748 w 2324254"/>
                <a:gd name="connsiteY9" fmla="*/ 0 h 1268333"/>
                <a:gd name="connsiteX10" fmla="*/ 1360265 w 2324254"/>
                <a:gd name="connsiteY10" fmla="*/ 13212 h 1268333"/>
                <a:gd name="connsiteX11" fmla="*/ 1251928 w 2324254"/>
                <a:gd name="connsiteY11" fmla="*/ 66059 h 1268333"/>
                <a:gd name="connsiteX12" fmla="*/ 1233432 w 2324254"/>
                <a:gd name="connsiteY12" fmla="*/ 95125 h 1268333"/>
                <a:gd name="connsiteX13" fmla="*/ 1162088 w 2324254"/>
                <a:gd name="connsiteY13" fmla="*/ 380500 h 1268333"/>
                <a:gd name="connsiteX14" fmla="*/ 1093387 w 2324254"/>
                <a:gd name="connsiteY14" fmla="*/ 95125 h 1268333"/>
                <a:gd name="connsiteX15" fmla="*/ 1074890 w 2324254"/>
                <a:gd name="connsiteY15" fmla="*/ 66059 h 1268333"/>
                <a:gd name="connsiteX16" fmla="*/ 966553 w 2324254"/>
                <a:gd name="connsiteY16" fmla="*/ 13212 h 1268333"/>
                <a:gd name="connsiteX17" fmla="*/ 871428 w 2324254"/>
                <a:gd name="connsiteY17" fmla="*/ 0 h 1268333"/>
                <a:gd name="connsiteX18" fmla="*/ 778946 w 2324254"/>
                <a:gd name="connsiteY18" fmla="*/ 13212 h 1268333"/>
                <a:gd name="connsiteX19" fmla="*/ 670609 w 2324254"/>
                <a:gd name="connsiteY19" fmla="*/ 66059 h 1268333"/>
                <a:gd name="connsiteX20" fmla="*/ 652112 w 2324254"/>
                <a:gd name="connsiteY20" fmla="*/ 95125 h 1268333"/>
                <a:gd name="connsiteX21" fmla="*/ 556987 w 2324254"/>
                <a:gd name="connsiteY21" fmla="*/ 491479 h 1268333"/>
                <a:gd name="connsiteX22" fmla="*/ 395803 w 2324254"/>
                <a:gd name="connsiteY22" fmla="*/ 605101 h 1268333"/>
                <a:gd name="connsiteX23" fmla="*/ 290109 w 2324254"/>
                <a:gd name="connsiteY23" fmla="*/ 581319 h 1268333"/>
                <a:gd name="connsiteX24" fmla="*/ 234619 w 2324254"/>
                <a:gd name="connsiteY24" fmla="*/ 589246 h 1268333"/>
                <a:gd name="connsiteX25" fmla="*/ 97217 w 2324254"/>
                <a:gd name="connsiteY25" fmla="*/ 684371 h 1268333"/>
                <a:gd name="connsiteX26" fmla="*/ 4734 w 2324254"/>
                <a:gd name="connsiteY26" fmla="*/ 903687 h 1268333"/>
                <a:gd name="connsiteX27" fmla="*/ 20588 w 2324254"/>
                <a:gd name="connsiteY27" fmla="*/ 969746 h 1268333"/>
                <a:gd name="connsiteX28" fmla="*/ 52297 w 2324254"/>
                <a:gd name="connsiteY28" fmla="*/ 977673 h 1268333"/>
                <a:gd name="connsiteX29" fmla="*/ 99859 w 2324254"/>
                <a:gd name="connsiteY29" fmla="*/ 945965 h 1268333"/>
                <a:gd name="connsiteX30" fmla="*/ 157991 w 2324254"/>
                <a:gd name="connsiteY30" fmla="*/ 808562 h 1268333"/>
                <a:gd name="connsiteX31" fmla="*/ 157991 w 2324254"/>
                <a:gd name="connsiteY31" fmla="*/ 951250 h 1268333"/>
                <a:gd name="connsiteX32" fmla="*/ 157991 w 2324254"/>
                <a:gd name="connsiteY32" fmla="*/ 1268333 h 1268333"/>
                <a:gd name="connsiteX33" fmla="*/ 263685 w 2324254"/>
                <a:gd name="connsiteY33" fmla="*/ 1268333 h 1268333"/>
                <a:gd name="connsiteX34" fmla="*/ 263685 w 2324254"/>
                <a:gd name="connsiteY34" fmla="*/ 951250 h 1268333"/>
                <a:gd name="connsiteX35" fmla="*/ 316533 w 2324254"/>
                <a:gd name="connsiteY35" fmla="*/ 951250 h 1268333"/>
                <a:gd name="connsiteX36" fmla="*/ 316533 w 2324254"/>
                <a:gd name="connsiteY36" fmla="*/ 1268333 h 1268333"/>
                <a:gd name="connsiteX37" fmla="*/ 422227 w 2324254"/>
                <a:gd name="connsiteY37" fmla="*/ 1268333 h 1268333"/>
                <a:gd name="connsiteX38" fmla="*/ 422227 w 2324254"/>
                <a:gd name="connsiteY38" fmla="*/ 713437 h 1268333"/>
                <a:gd name="connsiteX39" fmla="*/ 424869 w 2324254"/>
                <a:gd name="connsiteY39" fmla="*/ 713437 h 1268333"/>
                <a:gd name="connsiteX40" fmla="*/ 633616 w 2324254"/>
                <a:gd name="connsiteY40" fmla="*/ 568108 h 1268333"/>
                <a:gd name="connsiteX41" fmla="*/ 654755 w 2324254"/>
                <a:gd name="connsiteY41" fmla="*/ 536399 h 1268333"/>
                <a:gd name="connsiteX42" fmla="*/ 739310 w 2324254"/>
                <a:gd name="connsiteY42" fmla="*/ 184965 h 1268333"/>
                <a:gd name="connsiteX43" fmla="*/ 739310 w 2324254"/>
                <a:gd name="connsiteY43" fmla="*/ 1268333 h 1268333"/>
                <a:gd name="connsiteX44" fmla="*/ 845005 w 2324254"/>
                <a:gd name="connsiteY44" fmla="*/ 1268333 h 1268333"/>
                <a:gd name="connsiteX45" fmla="*/ 845005 w 2324254"/>
                <a:gd name="connsiteY45" fmla="*/ 660590 h 1268333"/>
                <a:gd name="connsiteX46" fmla="*/ 897852 w 2324254"/>
                <a:gd name="connsiteY46" fmla="*/ 660590 h 1268333"/>
                <a:gd name="connsiteX47" fmla="*/ 897852 w 2324254"/>
                <a:gd name="connsiteY47" fmla="*/ 1268333 h 1268333"/>
                <a:gd name="connsiteX48" fmla="*/ 1003546 w 2324254"/>
                <a:gd name="connsiteY48" fmla="*/ 1268333 h 1268333"/>
                <a:gd name="connsiteX49" fmla="*/ 1003546 w 2324254"/>
                <a:gd name="connsiteY49" fmla="*/ 184965 h 1268333"/>
                <a:gd name="connsiteX50" fmla="*/ 1111883 w 2324254"/>
                <a:gd name="connsiteY50" fmla="*/ 620955 h 1268333"/>
                <a:gd name="connsiteX51" fmla="*/ 1162088 w 2324254"/>
                <a:gd name="connsiteY51" fmla="*/ 660590 h 1268333"/>
                <a:gd name="connsiteX52" fmla="*/ 1212293 w 2324254"/>
                <a:gd name="connsiteY52" fmla="*/ 620955 h 1268333"/>
                <a:gd name="connsiteX53" fmla="*/ 1320630 w 2324254"/>
                <a:gd name="connsiteY53" fmla="*/ 184965 h 1268333"/>
                <a:gd name="connsiteX54" fmla="*/ 1320630 w 2324254"/>
                <a:gd name="connsiteY54" fmla="*/ 406924 h 1268333"/>
                <a:gd name="connsiteX55" fmla="*/ 1228147 w 2324254"/>
                <a:gd name="connsiteY55" fmla="*/ 792708 h 1268333"/>
                <a:gd name="connsiteX56" fmla="*/ 1320630 w 2324254"/>
                <a:gd name="connsiteY56" fmla="*/ 792708 h 1268333"/>
                <a:gd name="connsiteX57" fmla="*/ 1320630 w 2324254"/>
                <a:gd name="connsiteY57" fmla="*/ 1268333 h 1268333"/>
                <a:gd name="connsiteX58" fmla="*/ 1426324 w 2324254"/>
                <a:gd name="connsiteY58" fmla="*/ 1268333 h 1268333"/>
                <a:gd name="connsiteX59" fmla="*/ 1426324 w 2324254"/>
                <a:gd name="connsiteY59" fmla="*/ 792708 h 1268333"/>
                <a:gd name="connsiteX60" fmla="*/ 1479171 w 2324254"/>
                <a:gd name="connsiteY60" fmla="*/ 792708 h 1268333"/>
                <a:gd name="connsiteX61" fmla="*/ 1479171 w 2324254"/>
                <a:gd name="connsiteY61" fmla="*/ 1268333 h 1268333"/>
                <a:gd name="connsiteX62" fmla="*/ 1584866 w 2324254"/>
                <a:gd name="connsiteY62" fmla="*/ 1268333 h 1268333"/>
                <a:gd name="connsiteX63" fmla="*/ 1584866 w 2324254"/>
                <a:gd name="connsiteY63" fmla="*/ 792708 h 1268333"/>
                <a:gd name="connsiteX64" fmla="*/ 1677348 w 2324254"/>
                <a:gd name="connsiteY64" fmla="*/ 792708 h 1268333"/>
                <a:gd name="connsiteX65" fmla="*/ 1584866 w 2324254"/>
                <a:gd name="connsiteY65" fmla="*/ 406924 h 1268333"/>
                <a:gd name="connsiteX66" fmla="*/ 1584866 w 2324254"/>
                <a:gd name="connsiteY66" fmla="*/ 184965 h 1268333"/>
                <a:gd name="connsiteX67" fmla="*/ 1672064 w 2324254"/>
                <a:gd name="connsiteY67" fmla="*/ 536399 h 1268333"/>
                <a:gd name="connsiteX68" fmla="*/ 1693202 w 2324254"/>
                <a:gd name="connsiteY68" fmla="*/ 568108 h 1268333"/>
                <a:gd name="connsiteX69" fmla="*/ 1904591 w 2324254"/>
                <a:gd name="connsiteY69" fmla="*/ 716080 h 1268333"/>
                <a:gd name="connsiteX70" fmla="*/ 1904591 w 2324254"/>
                <a:gd name="connsiteY70" fmla="*/ 879906 h 1268333"/>
                <a:gd name="connsiteX71" fmla="*/ 1849102 w 2324254"/>
                <a:gd name="connsiteY71" fmla="*/ 1030521 h 1268333"/>
                <a:gd name="connsiteX72" fmla="*/ 1901949 w 2324254"/>
                <a:gd name="connsiteY72" fmla="*/ 1030521 h 1268333"/>
                <a:gd name="connsiteX73" fmla="*/ 1901949 w 2324254"/>
                <a:gd name="connsiteY73" fmla="*/ 1268333 h 1268333"/>
                <a:gd name="connsiteX74" fmla="*/ 2007643 w 2324254"/>
                <a:gd name="connsiteY74" fmla="*/ 1268333 h 1268333"/>
                <a:gd name="connsiteX75" fmla="*/ 2007643 w 2324254"/>
                <a:gd name="connsiteY75" fmla="*/ 1030521 h 1268333"/>
                <a:gd name="connsiteX76" fmla="*/ 2060491 w 2324254"/>
                <a:gd name="connsiteY76" fmla="*/ 1030521 h 1268333"/>
                <a:gd name="connsiteX77" fmla="*/ 2060491 w 2324254"/>
                <a:gd name="connsiteY77" fmla="*/ 1268333 h 1268333"/>
                <a:gd name="connsiteX78" fmla="*/ 2166185 w 2324254"/>
                <a:gd name="connsiteY78" fmla="*/ 1268333 h 1268333"/>
                <a:gd name="connsiteX79" fmla="*/ 2166185 w 2324254"/>
                <a:gd name="connsiteY79" fmla="*/ 1030521 h 1268333"/>
                <a:gd name="connsiteX80" fmla="*/ 2219032 w 2324254"/>
                <a:gd name="connsiteY80" fmla="*/ 1030521 h 1268333"/>
                <a:gd name="connsiteX81" fmla="*/ 2168827 w 2324254"/>
                <a:gd name="connsiteY81" fmla="*/ 890476 h 1268333"/>
                <a:gd name="connsiteX82" fmla="*/ 2168827 w 2324254"/>
                <a:gd name="connsiteY82" fmla="*/ 808562 h 1268333"/>
                <a:gd name="connsiteX83" fmla="*/ 2226959 w 2324254"/>
                <a:gd name="connsiteY83" fmla="*/ 945965 h 1268333"/>
                <a:gd name="connsiteX84" fmla="*/ 2274522 w 2324254"/>
                <a:gd name="connsiteY84" fmla="*/ 977673 h 1268333"/>
                <a:gd name="connsiteX85" fmla="*/ 2306230 w 2324254"/>
                <a:gd name="connsiteY85" fmla="*/ 967104 h 1268333"/>
                <a:gd name="connsiteX86" fmla="*/ 2319442 w 2324254"/>
                <a:gd name="connsiteY86" fmla="*/ 903687 h 1268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324254" h="1268333">
                  <a:moveTo>
                    <a:pt x="2319442" y="903687"/>
                  </a:moveTo>
                  <a:lnTo>
                    <a:pt x="2226959" y="684371"/>
                  </a:lnTo>
                  <a:cubicBezTo>
                    <a:pt x="2195251" y="639451"/>
                    <a:pt x="2145046" y="605101"/>
                    <a:pt x="2089556" y="589246"/>
                  </a:cubicBezTo>
                  <a:cubicBezTo>
                    <a:pt x="2073702" y="583962"/>
                    <a:pt x="2052563" y="581319"/>
                    <a:pt x="2034067" y="581319"/>
                  </a:cubicBezTo>
                  <a:cubicBezTo>
                    <a:pt x="1997074" y="581319"/>
                    <a:pt x="1962723" y="589246"/>
                    <a:pt x="1931015" y="605101"/>
                  </a:cubicBezTo>
                  <a:lnTo>
                    <a:pt x="1769831" y="491479"/>
                  </a:lnTo>
                  <a:lnTo>
                    <a:pt x="1674706" y="95125"/>
                  </a:lnTo>
                  <a:cubicBezTo>
                    <a:pt x="1672064" y="84556"/>
                    <a:pt x="1664136" y="71344"/>
                    <a:pt x="1656209" y="66059"/>
                  </a:cubicBezTo>
                  <a:cubicBezTo>
                    <a:pt x="1624501" y="42278"/>
                    <a:pt x="1587508" y="23781"/>
                    <a:pt x="1547873" y="13212"/>
                  </a:cubicBezTo>
                  <a:cubicBezTo>
                    <a:pt x="1516164" y="5285"/>
                    <a:pt x="1484456" y="0"/>
                    <a:pt x="1452748" y="0"/>
                  </a:cubicBezTo>
                  <a:cubicBezTo>
                    <a:pt x="1421039" y="0"/>
                    <a:pt x="1389331" y="5285"/>
                    <a:pt x="1360265" y="13212"/>
                  </a:cubicBezTo>
                  <a:cubicBezTo>
                    <a:pt x="1320630" y="23781"/>
                    <a:pt x="1283637" y="42278"/>
                    <a:pt x="1251928" y="66059"/>
                  </a:cubicBezTo>
                  <a:cubicBezTo>
                    <a:pt x="1241359" y="73986"/>
                    <a:pt x="1236074" y="84556"/>
                    <a:pt x="1233432" y="95125"/>
                  </a:cubicBezTo>
                  <a:lnTo>
                    <a:pt x="1162088" y="380500"/>
                  </a:lnTo>
                  <a:lnTo>
                    <a:pt x="1093387" y="95125"/>
                  </a:lnTo>
                  <a:cubicBezTo>
                    <a:pt x="1090744" y="84556"/>
                    <a:pt x="1082817" y="71344"/>
                    <a:pt x="1074890" y="66059"/>
                  </a:cubicBezTo>
                  <a:cubicBezTo>
                    <a:pt x="1043182" y="42278"/>
                    <a:pt x="1006189" y="23781"/>
                    <a:pt x="966553" y="13212"/>
                  </a:cubicBezTo>
                  <a:cubicBezTo>
                    <a:pt x="934845" y="5285"/>
                    <a:pt x="903137" y="0"/>
                    <a:pt x="871428" y="0"/>
                  </a:cubicBezTo>
                  <a:cubicBezTo>
                    <a:pt x="839720" y="0"/>
                    <a:pt x="808012" y="5285"/>
                    <a:pt x="778946" y="13212"/>
                  </a:cubicBezTo>
                  <a:cubicBezTo>
                    <a:pt x="739310" y="23781"/>
                    <a:pt x="702317" y="42278"/>
                    <a:pt x="670609" y="66059"/>
                  </a:cubicBezTo>
                  <a:cubicBezTo>
                    <a:pt x="660039" y="73986"/>
                    <a:pt x="654755" y="84556"/>
                    <a:pt x="652112" y="95125"/>
                  </a:cubicBezTo>
                  <a:lnTo>
                    <a:pt x="556987" y="491479"/>
                  </a:lnTo>
                  <a:lnTo>
                    <a:pt x="395803" y="605101"/>
                  </a:lnTo>
                  <a:cubicBezTo>
                    <a:pt x="361453" y="589246"/>
                    <a:pt x="327102" y="581319"/>
                    <a:pt x="290109" y="581319"/>
                  </a:cubicBezTo>
                  <a:cubicBezTo>
                    <a:pt x="271612" y="581319"/>
                    <a:pt x="250474" y="583962"/>
                    <a:pt x="234619" y="589246"/>
                  </a:cubicBezTo>
                  <a:cubicBezTo>
                    <a:pt x="179130" y="602458"/>
                    <a:pt x="128925" y="636809"/>
                    <a:pt x="97217" y="684371"/>
                  </a:cubicBezTo>
                  <a:lnTo>
                    <a:pt x="4734" y="903687"/>
                  </a:lnTo>
                  <a:cubicBezTo>
                    <a:pt x="-5835" y="927468"/>
                    <a:pt x="2092" y="953892"/>
                    <a:pt x="20588" y="969746"/>
                  </a:cubicBezTo>
                  <a:cubicBezTo>
                    <a:pt x="31158" y="975031"/>
                    <a:pt x="41727" y="977673"/>
                    <a:pt x="52297" y="977673"/>
                  </a:cubicBezTo>
                  <a:cubicBezTo>
                    <a:pt x="73435" y="977673"/>
                    <a:pt x="91932" y="964462"/>
                    <a:pt x="99859" y="945965"/>
                  </a:cubicBezTo>
                  <a:lnTo>
                    <a:pt x="157991" y="808562"/>
                  </a:lnTo>
                  <a:lnTo>
                    <a:pt x="157991" y="951250"/>
                  </a:lnTo>
                  <a:lnTo>
                    <a:pt x="157991" y="1268333"/>
                  </a:lnTo>
                  <a:lnTo>
                    <a:pt x="263685" y="1268333"/>
                  </a:lnTo>
                  <a:lnTo>
                    <a:pt x="263685" y="951250"/>
                  </a:lnTo>
                  <a:lnTo>
                    <a:pt x="316533" y="951250"/>
                  </a:lnTo>
                  <a:lnTo>
                    <a:pt x="316533" y="1268333"/>
                  </a:lnTo>
                  <a:lnTo>
                    <a:pt x="422227" y="1268333"/>
                  </a:lnTo>
                  <a:lnTo>
                    <a:pt x="422227" y="713437"/>
                  </a:lnTo>
                  <a:lnTo>
                    <a:pt x="424869" y="713437"/>
                  </a:lnTo>
                  <a:lnTo>
                    <a:pt x="633616" y="568108"/>
                  </a:lnTo>
                  <a:cubicBezTo>
                    <a:pt x="644185" y="560180"/>
                    <a:pt x="652112" y="549611"/>
                    <a:pt x="654755" y="536399"/>
                  </a:cubicBezTo>
                  <a:lnTo>
                    <a:pt x="739310" y="184965"/>
                  </a:lnTo>
                  <a:lnTo>
                    <a:pt x="739310" y="1268333"/>
                  </a:lnTo>
                  <a:lnTo>
                    <a:pt x="845005" y="1268333"/>
                  </a:lnTo>
                  <a:lnTo>
                    <a:pt x="845005" y="660590"/>
                  </a:lnTo>
                  <a:lnTo>
                    <a:pt x="897852" y="660590"/>
                  </a:lnTo>
                  <a:lnTo>
                    <a:pt x="897852" y="1268333"/>
                  </a:lnTo>
                  <a:lnTo>
                    <a:pt x="1003546" y="1268333"/>
                  </a:lnTo>
                  <a:lnTo>
                    <a:pt x="1003546" y="184965"/>
                  </a:lnTo>
                  <a:lnTo>
                    <a:pt x="1111883" y="620955"/>
                  </a:lnTo>
                  <a:cubicBezTo>
                    <a:pt x="1117168" y="644736"/>
                    <a:pt x="1138307" y="660590"/>
                    <a:pt x="1162088" y="660590"/>
                  </a:cubicBezTo>
                  <a:cubicBezTo>
                    <a:pt x="1185869" y="660590"/>
                    <a:pt x="1207008" y="644736"/>
                    <a:pt x="1212293" y="620955"/>
                  </a:cubicBezTo>
                  <a:lnTo>
                    <a:pt x="1320630" y="184965"/>
                  </a:lnTo>
                  <a:lnTo>
                    <a:pt x="1320630" y="406924"/>
                  </a:lnTo>
                  <a:lnTo>
                    <a:pt x="1228147" y="792708"/>
                  </a:lnTo>
                  <a:lnTo>
                    <a:pt x="1320630" y="792708"/>
                  </a:lnTo>
                  <a:lnTo>
                    <a:pt x="1320630" y="1268333"/>
                  </a:lnTo>
                  <a:lnTo>
                    <a:pt x="1426324" y="1268333"/>
                  </a:lnTo>
                  <a:lnTo>
                    <a:pt x="1426324" y="792708"/>
                  </a:lnTo>
                  <a:lnTo>
                    <a:pt x="1479171" y="792708"/>
                  </a:lnTo>
                  <a:lnTo>
                    <a:pt x="1479171" y="1268333"/>
                  </a:lnTo>
                  <a:lnTo>
                    <a:pt x="1584866" y="1268333"/>
                  </a:lnTo>
                  <a:lnTo>
                    <a:pt x="1584866" y="792708"/>
                  </a:lnTo>
                  <a:lnTo>
                    <a:pt x="1677348" y="792708"/>
                  </a:lnTo>
                  <a:lnTo>
                    <a:pt x="1584866" y="406924"/>
                  </a:lnTo>
                  <a:lnTo>
                    <a:pt x="1584866" y="184965"/>
                  </a:lnTo>
                  <a:lnTo>
                    <a:pt x="1672064" y="536399"/>
                  </a:lnTo>
                  <a:cubicBezTo>
                    <a:pt x="1674706" y="549611"/>
                    <a:pt x="1682633" y="560180"/>
                    <a:pt x="1693202" y="568108"/>
                  </a:cubicBezTo>
                  <a:lnTo>
                    <a:pt x="1904591" y="716080"/>
                  </a:lnTo>
                  <a:lnTo>
                    <a:pt x="1904591" y="879906"/>
                  </a:lnTo>
                  <a:lnTo>
                    <a:pt x="1849102" y="1030521"/>
                  </a:lnTo>
                  <a:lnTo>
                    <a:pt x="1901949" y="1030521"/>
                  </a:lnTo>
                  <a:lnTo>
                    <a:pt x="1901949" y="1268333"/>
                  </a:lnTo>
                  <a:lnTo>
                    <a:pt x="2007643" y="1268333"/>
                  </a:lnTo>
                  <a:lnTo>
                    <a:pt x="2007643" y="1030521"/>
                  </a:lnTo>
                  <a:lnTo>
                    <a:pt x="2060491" y="1030521"/>
                  </a:lnTo>
                  <a:lnTo>
                    <a:pt x="2060491" y="1268333"/>
                  </a:lnTo>
                  <a:lnTo>
                    <a:pt x="2166185" y="1268333"/>
                  </a:lnTo>
                  <a:lnTo>
                    <a:pt x="2166185" y="1030521"/>
                  </a:lnTo>
                  <a:lnTo>
                    <a:pt x="2219032" y="1030521"/>
                  </a:lnTo>
                  <a:lnTo>
                    <a:pt x="2168827" y="890476"/>
                  </a:lnTo>
                  <a:lnTo>
                    <a:pt x="2168827" y="808562"/>
                  </a:lnTo>
                  <a:lnTo>
                    <a:pt x="2226959" y="945965"/>
                  </a:lnTo>
                  <a:cubicBezTo>
                    <a:pt x="2234886" y="967104"/>
                    <a:pt x="2256025" y="977673"/>
                    <a:pt x="2274522" y="977673"/>
                  </a:cubicBezTo>
                  <a:cubicBezTo>
                    <a:pt x="2285091" y="977673"/>
                    <a:pt x="2295661" y="975031"/>
                    <a:pt x="2306230" y="967104"/>
                  </a:cubicBezTo>
                  <a:cubicBezTo>
                    <a:pt x="2322084" y="953892"/>
                    <a:pt x="2330011" y="924826"/>
                    <a:pt x="2319442" y="903687"/>
                  </a:cubicBezTo>
                  <a:close/>
                </a:path>
              </a:pathLst>
            </a:custGeom>
            <a:grpFill/>
            <a:ln w="26392" cap="flat">
              <a:noFill/>
              <a:prstDash val="solid"/>
              <a:miter/>
            </a:ln>
          </p:spPr>
          <p:txBody>
            <a:bodyPr rtlCol="0" anchor="ctr"/>
            <a:lstStyle/>
            <a:p>
              <a:endParaRPr lang="es-ES"/>
            </a:p>
          </p:txBody>
        </p:sp>
      </p:grpSp>
      <p:sp>
        <p:nvSpPr>
          <p:cNvPr id="39" name="TextBox 38">
            <a:extLst>
              <a:ext uri="{FF2B5EF4-FFF2-40B4-BE49-F238E27FC236}">
                <a16:creationId xmlns:a16="http://schemas.microsoft.com/office/drawing/2014/main" id="{53F0B16F-F899-4C61-F66B-F93731CAA977}"/>
              </a:ext>
            </a:extLst>
          </p:cNvPr>
          <p:cNvSpPr txBox="1"/>
          <p:nvPr/>
        </p:nvSpPr>
        <p:spPr>
          <a:xfrm>
            <a:off x="-246507" y="3850922"/>
            <a:ext cx="3080062" cy="1077218"/>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Salud y nutrición infantil incluidos el peso y la altura del niño y desarrollo cognitivo infantil (TVIP)</a:t>
            </a:r>
            <a:endParaRPr lang="es-ES" sz="1600" dirty="0">
              <a:solidFill>
                <a:srgbClr val="FFFFFF"/>
              </a:solidFill>
              <a:latin typeface="Abadi" panose="020B0604020104020204" pitchFamily="34" charset="0"/>
            </a:endParaRPr>
          </a:p>
        </p:txBody>
      </p:sp>
      <p:sp>
        <p:nvSpPr>
          <p:cNvPr id="24" name="CuadroTexto 23">
            <a:extLst>
              <a:ext uri="{FF2B5EF4-FFF2-40B4-BE49-F238E27FC236}">
                <a16:creationId xmlns:a16="http://schemas.microsoft.com/office/drawing/2014/main" id="{68E63609-E58A-89EB-5C0B-83CF6E32A4F2}"/>
              </a:ext>
            </a:extLst>
          </p:cNvPr>
          <p:cNvSpPr txBox="1"/>
          <p:nvPr/>
        </p:nvSpPr>
        <p:spPr>
          <a:xfrm>
            <a:off x="521704" y="1542354"/>
            <a:ext cx="3460622" cy="830997"/>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Información completa sobre el estado socioeconómico del hogar incluidos módulos de gastos detallados</a:t>
            </a:r>
            <a:endParaRPr lang="es-ES" sz="1600" dirty="0">
              <a:solidFill>
                <a:srgbClr val="FFFFFF"/>
              </a:solidFill>
              <a:latin typeface="Abadi" panose="020B0604020104020204" pitchFamily="34" charset="0"/>
            </a:endParaRPr>
          </a:p>
        </p:txBody>
      </p:sp>
      <p:sp>
        <p:nvSpPr>
          <p:cNvPr id="19" name="Forma libre: forma 18">
            <a:extLst>
              <a:ext uri="{FF2B5EF4-FFF2-40B4-BE49-F238E27FC236}">
                <a16:creationId xmlns:a16="http://schemas.microsoft.com/office/drawing/2014/main" id="{DD50BB1B-CE33-E62A-C818-B3D0C1C13035}"/>
              </a:ext>
            </a:extLst>
          </p:cNvPr>
          <p:cNvSpPr/>
          <p:nvPr/>
        </p:nvSpPr>
        <p:spPr>
          <a:xfrm>
            <a:off x="4253459" y="1662206"/>
            <a:ext cx="667757" cy="572376"/>
          </a:xfrm>
          <a:custGeom>
            <a:avLst/>
            <a:gdLst>
              <a:gd name="connsiteX0" fmla="*/ 470588 w 800081"/>
              <a:gd name="connsiteY0" fmla="*/ 504485 h 685800"/>
              <a:gd name="connsiteX1" fmla="*/ 482608 w 800081"/>
              <a:gd name="connsiteY1" fmla="*/ 512045 h 685800"/>
              <a:gd name="connsiteX2" fmla="*/ 486165 w 800081"/>
              <a:gd name="connsiteY2" fmla="*/ 537742 h 685800"/>
              <a:gd name="connsiteX3" fmla="*/ 482723 w 800081"/>
              <a:gd name="connsiteY3" fmla="*/ 564946 h 685800"/>
              <a:gd name="connsiteX4" fmla="*/ 470588 w 800081"/>
              <a:gd name="connsiteY4" fmla="*/ 573044 h 685800"/>
              <a:gd name="connsiteX5" fmla="*/ 458478 w 800081"/>
              <a:gd name="connsiteY5" fmla="*/ 565189 h 685800"/>
              <a:gd name="connsiteX6" fmla="*/ 454867 w 800081"/>
              <a:gd name="connsiteY6" fmla="*/ 538327 h 685800"/>
              <a:gd name="connsiteX7" fmla="*/ 456409 w 800081"/>
              <a:gd name="connsiteY7" fmla="*/ 518489 h 685800"/>
              <a:gd name="connsiteX8" fmla="*/ 461297 w 800081"/>
              <a:gd name="connsiteY8" fmla="*/ 507830 h 685800"/>
              <a:gd name="connsiteX9" fmla="*/ 470588 w 800081"/>
              <a:gd name="connsiteY9" fmla="*/ 504485 h 685800"/>
              <a:gd name="connsiteX10" fmla="*/ 469929 w 800081"/>
              <a:gd name="connsiteY10" fmla="*/ 480242 h 685800"/>
              <a:gd name="connsiteX11" fmla="*/ 433110 w 800081"/>
              <a:gd name="connsiteY11" fmla="*/ 495621 h 685800"/>
              <a:gd name="connsiteX12" fmla="*/ 421481 w 800081"/>
              <a:gd name="connsiteY12" fmla="*/ 540546 h 685800"/>
              <a:gd name="connsiteX13" fmla="*/ 427737 w 800081"/>
              <a:gd name="connsiteY13" fmla="*/ 571985 h 685800"/>
              <a:gd name="connsiteX14" fmla="*/ 445188 w 800081"/>
              <a:gd name="connsiteY14" fmla="*/ 591073 h 685800"/>
              <a:gd name="connsiteX15" fmla="*/ 470513 w 800081"/>
              <a:gd name="connsiteY15" fmla="*/ 597338 h 685800"/>
              <a:gd name="connsiteX16" fmla="*/ 506413 w 800081"/>
              <a:gd name="connsiteY16" fmla="*/ 582782 h 685800"/>
              <a:gd name="connsiteX17" fmla="*/ 519550 w 800081"/>
              <a:gd name="connsiteY17" fmla="*/ 539202 h 685800"/>
              <a:gd name="connsiteX18" fmla="*/ 516474 w 800081"/>
              <a:gd name="connsiteY18" fmla="*/ 513910 h 685800"/>
              <a:gd name="connsiteX19" fmla="*/ 506852 w 800081"/>
              <a:gd name="connsiteY19" fmla="*/ 495346 h 685800"/>
              <a:gd name="connsiteX20" fmla="*/ 491123 w 800081"/>
              <a:gd name="connsiteY20" fmla="*/ 484010 h 685800"/>
              <a:gd name="connsiteX21" fmla="*/ 469929 w 800081"/>
              <a:gd name="connsiteY21" fmla="*/ 480242 h 685800"/>
              <a:gd name="connsiteX22" fmla="*/ 320881 w 800081"/>
              <a:gd name="connsiteY22" fmla="*/ 398665 h 685800"/>
              <a:gd name="connsiteX23" fmla="*/ 332958 w 800081"/>
              <a:gd name="connsiteY23" fmla="*/ 406209 h 685800"/>
              <a:gd name="connsiteX24" fmla="*/ 336527 w 800081"/>
              <a:gd name="connsiteY24" fmla="*/ 432144 h 685800"/>
              <a:gd name="connsiteX25" fmla="*/ 333151 w 800081"/>
              <a:gd name="connsiteY25" fmla="*/ 459393 h 685800"/>
              <a:gd name="connsiteX26" fmla="*/ 320881 w 800081"/>
              <a:gd name="connsiteY26" fmla="*/ 467374 h 685800"/>
              <a:gd name="connsiteX27" fmla="*/ 311661 w 800081"/>
              <a:gd name="connsiteY27" fmla="*/ 464021 h 685800"/>
              <a:gd name="connsiteX28" fmla="*/ 306938 w 800081"/>
              <a:gd name="connsiteY28" fmla="*/ 453192 h 685800"/>
              <a:gd name="connsiteX29" fmla="*/ 305527 w 800081"/>
              <a:gd name="connsiteY29" fmla="*/ 432729 h 685800"/>
              <a:gd name="connsiteX30" fmla="*/ 306930 w 800081"/>
              <a:gd name="connsiteY30" fmla="*/ 412863 h 685800"/>
              <a:gd name="connsiteX31" fmla="*/ 311765 w 800081"/>
              <a:gd name="connsiteY31" fmla="*/ 402079 h 685800"/>
              <a:gd name="connsiteX32" fmla="*/ 320881 w 800081"/>
              <a:gd name="connsiteY32" fmla="*/ 398665 h 685800"/>
              <a:gd name="connsiteX33" fmla="*/ 320296 w 800081"/>
              <a:gd name="connsiteY33" fmla="*/ 374372 h 685800"/>
              <a:gd name="connsiteX34" fmla="*/ 292670 w 800081"/>
              <a:gd name="connsiteY34" fmla="*/ 381487 h 685800"/>
              <a:gd name="connsiteX35" fmla="*/ 276906 w 800081"/>
              <a:gd name="connsiteY35" fmla="*/ 401961 h 685800"/>
              <a:gd name="connsiteX36" fmla="*/ 272142 w 800081"/>
              <a:gd name="connsiteY36" fmla="*/ 434892 h 685800"/>
              <a:gd name="connsiteX37" fmla="*/ 278341 w 800081"/>
              <a:gd name="connsiteY37" fmla="*/ 466287 h 685800"/>
              <a:gd name="connsiteX38" fmla="*/ 295705 w 800081"/>
              <a:gd name="connsiteY38" fmla="*/ 485455 h 685800"/>
              <a:gd name="connsiteX39" fmla="*/ 320881 w 800081"/>
              <a:gd name="connsiteY39" fmla="*/ 491616 h 685800"/>
              <a:gd name="connsiteX40" fmla="*/ 356776 w 800081"/>
              <a:gd name="connsiteY40" fmla="*/ 477077 h 685800"/>
              <a:gd name="connsiteX41" fmla="*/ 369913 w 800081"/>
              <a:gd name="connsiteY41" fmla="*/ 433541 h 685800"/>
              <a:gd name="connsiteX42" fmla="*/ 366838 w 800081"/>
              <a:gd name="connsiteY42" fmla="*/ 408361 h 685800"/>
              <a:gd name="connsiteX43" fmla="*/ 357309 w 800081"/>
              <a:gd name="connsiteY43" fmla="*/ 389686 h 685800"/>
              <a:gd name="connsiteX44" fmla="*/ 341577 w 800081"/>
              <a:gd name="connsiteY44" fmla="*/ 378140 h 685800"/>
              <a:gd name="connsiteX45" fmla="*/ 320296 w 800081"/>
              <a:gd name="connsiteY45" fmla="*/ 374372 h 685800"/>
              <a:gd name="connsiteX46" fmla="*/ 459913 w 800081"/>
              <a:gd name="connsiteY46" fmla="*/ 372618 h 685800"/>
              <a:gd name="connsiteX47" fmla="*/ 451043 w 800081"/>
              <a:gd name="connsiteY47" fmla="*/ 376003 h 685800"/>
              <a:gd name="connsiteX48" fmla="*/ 444356 w 800081"/>
              <a:gd name="connsiteY48" fmla="*/ 385667 h 685800"/>
              <a:gd name="connsiteX49" fmla="*/ 322488 w 800081"/>
              <a:gd name="connsiteY49" fmla="*/ 582364 h 685800"/>
              <a:gd name="connsiteX50" fmla="*/ 318925 w 800081"/>
              <a:gd name="connsiteY50" fmla="*/ 591707 h 685800"/>
              <a:gd name="connsiteX51" fmla="*/ 323276 w 800081"/>
              <a:gd name="connsiteY51" fmla="*/ 600607 h 685800"/>
              <a:gd name="connsiteX52" fmla="*/ 332019 w 800081"/>
              <a:gd name="connsiteY52" fmla="*/ 603914 h 685800"/>
              <a:gd name="connsiteX53" fmla="*/ 345570 w 800081"/>
              <a:gd name="connsiteY53" fmla="*/ 593870 h 685800"/>
              <a:gd name="connsiteX54" fmla="*/ 466946 w 800081"/>
              <a:gd name="connsiteY54" fmla="*/ 398288 h 685800"/>
              <a:gd name="connsiteX55" fmla="*/ 472840 w 800081"/>
              <a:gd name="connsiteY55" fmla="*/ 384980 h 685800"/>
              <a:gd name="connsiteX56" fmla="*/ 469203 w 800081"/>
              <a:gd name="connsiteY56" fmla="*/ 376066 h 685800"/>
              <a:gd name="connsiteX57" fmla="*/ 459913 w 800081"/>
              <a:gd name="connsiteY57" fmla="*/ 372618 h 685800"/>
              <a:gd name="connsiteX58" fmla="*/ 400031 w 800081"/>
              <a:gd name="connsiteY58" fmla="*/ 131121 h 685800"/>
              <a:gd name="connsiteX59" fmla="*/ 685781 w 800081"/>
              <a:gd name="connsiteY59" fmla="*/ 402564 h 685800"/>
              <a:gd name="connsiteX60" fmla="*/ 685781 w 800081"/>
              <a:gd name="connsiteY60" fmla="*/ 685800 h 685800"/>
              <a:gd name="connsiteX61" fmla="*/ 114281 w 800081"/>
              <a:gd name="connsiteY61" fmla="*/ 685800 h 685800"/>
              <a:gd name="connsiteX62" fmla="*/ 114281 w 800081"/>
              <a:gd name="connsiteY62" fmla="*/ 402583 h 685800"/>
              <a:gd name="connsiteX63" fmla="*/ 400031 w 800081"/>
              <a:gd name="connsiteY63" fmla="*/ 0 h 685800"/>
              <a:gd name="connsiteX64" fmla="*/ 400050 w 800081"/>
              <a:gd name="connsiteY64" fmla="*/ 0 h 685800"/>
              <a:gd name="connsiteX65" fmla="*/ 800081 w 800081"/>
              <a:gd name="connsiteY65" fmla="*/ 380552 h 685800"/>
              <a:gd name="connsiteX66" fmla="*/ 756837 w 800081"/>
              <a:gd name="connsiteY66" fmla="*/ 417509 h 685800"/>
              <a:gd name="connsiteX67" fmla="*/ 400050 w 800081"/>
              <a:gd name="connsiteY67" fmla="*/ 78581 h 685800"/>
              <a:gd name="connsiteX68" fmla="*/ 400031 w 800081"/>
              <a:gd name="connsiteY68" fmla="*/ 78581 h 685800"/>
              <a:gd name="connsiteX69" fmla="*/ 43244 w 800081"/>
              <a:gd name="connsiteY69" fmla="*/ 417509 h 685800"/>
              <a:gd name="connsiteX70" fmla="*/ 0 w 800081"/>
              <a:gd name="connsiteY70" fmla="*/ 380552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800081" h="685800">
                <a:moveTo>
                  <a:pt x="470588" y="504485"/>
                </a:moveTo>
                <a:cubicBezTo>
                  <a:pt x="476230" y="504485"/>
                  <a:pt x="480237" y="507005"/>
                  <a:pt x="482608" y="512045"/>
                </a:cubicBezTo>
                <a:cubicBezTo>
                  <a:pt x="484979" y="517084"/>
                  <a:pt x="486165" y="525650"/>
                  <a:pt x="486165" y="537742"/>
                </a:cubicBezTo>
                <a:cubicBezTo>
                  <a:pt x="486165" y="550479"/>
                  <a:pt x="485018" y="559547"/>
                  <a:pt x="482723" y="564946"/>
                </a:cubicBezTo>
                <a:cubicBezTo>
                  <a:pt x="480429" y="570345"/>
                  <a:pt x="476384" y="573044"/>
                  <a:pt x="470588" y="573044"/>
                </a:cubicBezTo>
                <a:cubicBezTo>
                  <a:pt x="464923" y="573044"/>
                  <a:pt x="460886" y="570426"/>
                  <a:pt x="458478" y="565189"/>
                </a:cubicBezTo>
                <a:cubicBezTo>
                  <a:pt x="456070" y="559952"/>
                  <a:pt x="454867" y="550998"/>
                  <a:pt x="454867" y="538327"/>
                </a:cubicBezTo>
                <a:cubicBezTo>
                  <a:pt x="454867" y="529978"/>
                  <a:pt x="455381" y="523365"/>
                  <a:pt x="456409" y="518489"/>
                </a:cubicBezTo>
                <a:cubicBezTo>
                  <a:pt x="457438" y="513613"/>
                  <a:pt x="459067" y="510061"/>
                  <a:pt x="461297" y="507830"/>
                </a:cubicBezTo>
                <a:cubicBezTo>
                  <a:pt x="463527" y="505600"/>
                  <a:pt x="466625" y="504485"/>
                  <a:pt x="470588" y="504485"/>
                </a:cubicBezTo>
                <a:close/>
                <a:moveTo>
                  <a:pt x="469929" y="480242"/>
                </a:moveTo>
                <a:cubicBezTo>
                  <a:pt x="453135" y="480242"/>
                  <a:pt x="440863" y="485369"/>
                  <a:pt x="433110" y="495621"/>
                </a:cubicBezTo>
                <a:cubicBezTo>
                  <a:pt x="425358" y="505872"/>
                  <a:pt x="421481" y="520848"/>
                  <a:pt x="421481" y="540546"/>
                </a:cubicBezTo>
                <a:cubicBezTo>
                  <a:pt x="421481" y="552957"/>
                  <a:pt x="423566" y="563436"/>
                  <a:pt x="427737" y="571985"/>
                </a:cubicBezTo>
                <a:cubicBezTo>
                  <a:pt x="431906" y="580533"/>
                  <a:pt x="437724" y="586896"/>
                  <a:pt x="445188" y="591073"/>
                </a:cubicBezTo>
                <a:cubicBezTo>
                  <a:pt x="452653" y="595250"/>
                  <a:pt x="461094" y="597338"/>
                  <a:pt x="470513" y="597338"/>
                </a:cubicBezTo>
                <a:cubicBezTo>
                  <a:pt x="485687" y="597338"/>
                  <a:pt x="497654" y="592486"/>
                  <a:pt x="506413" y="582782"/>
                </a:cubicBezTo>
                <a:cubicBezTo>
                  <a:pt x="515171" y="573078"/>
                  <a:pt x="519550" y="558551"/>
                  <a:pt x="519550" y="539202"/>
                </a:cubicBezTo>
                <a:cubicBezTo>
                  <a:pt x="519550" y="529671"/>
                  <a:pt x="518525" y="521241"/>
                  <a:pt x="516474" y="513910"/>
                </a:cubicBezTo>
                <a:cubicBezTo>
                  <a:pt x="514423" y="506579"/>
                  <a:pt x="511216" y="500391"/>
                  <a:pt x="506852" y="495346"/>
                </a:cubicBezTo>
                <a:cubicBezTo>
                  <a:pt x="502489" y="490301"/>
                  <a:pt x="497246" y="486523"/>
                  <a:pt x="491123" y="484010"/>
                </a:cubicBezTo>
                <a:cubicBezTo>
                  <a:pt x="485000" y="481499"/>
                  <a:pt x="477935" y="480242"/>
                  <a:pt x="469929" y="480242"/>
                </a:cubicBezTo>
                <a:close/>
                <a:moveTo>
                  <a:pt x="320881" y="398665"/>
                </a:moveTo>
                <a:cubicBezTo>
                  <a:pt x="326552" y="398665"/>
                  <a:pt x="330577" y="401180"/>
                  <a:pt x="332958" y="406209"/>
                </a:cubicBezTo>
                <a:cubicBezTo>
                  <a:pt x="335337" y="411237"/>
                  <a:pt x="336527" y="419882"/>
                  <a:pt x="336527" y="432144"/>
                </a:cubicBezTo>
                <a:cubicBezTo>
                  <a:pt x="336527" y="444990"/>
                  <a:pt x="335402" y="454073"/>
                  <a:pt x="333151" y="459393"/>
                </a:cubicBezTo>
                <a:cubicBezTo>
                  <a:pt x="330900" y="464714"/>
                  <a:pt x="326809" y="467374"/>
                  <a:pt x="320881" y="467374"/>
                </a:cubicBezTo>
                <a:cubicBezTo>
                  <a:pt x="316942" y="467374"/>
                  <a:pt x="313869" y="466256"/>
                  <a:pt x="311661" y="464021"/>
                </a:cubicBezTo>
                <a:cubicBezTo>
                  <a:pt x="309453" y="461787"/>
                  <a:pt x="307879" y="458177"/>
                  <a:pt x="306938" y="453192"/>
                </a:cubicBezTo>
                <a:cubicBezTo>
                  <a:pt x="305997" y="448206"/>
                  <a:pt x="305527" y="441386"/>
                  <a:pt x="305527" y="432729"/>
                </a:cubicBezTo>
                <a:cubicBezTo>
                  <a:pt x="305527" y="424399"/>
                  <a:pt x="305994" y="417777"/>
                  <a:pt x="306930" y="412863"/>
                </a:cubicBezTo>
                <a:cubicBezTo>
                  <a:pt x="307866" y="407948"/>
                  <a:pt x="309477" y="404354"/>
                  <a:pt x="311765" y="402079"/>
                </a:cubicBezTo>
                <a:cubicBezTo>
                  <a:pt x="314052" y="399803"/>
                  <a:pt x="317091" y="398665"/>
                  <a:pt x="320881" y="398665"/>
                </a:cubicBezTo>
                <a:close/>
                <a:moveTo>
                  <a:pt x="320296" y="374372"/>
                </a:moveTo>
                <a:cubicBezTo>
                  <a:pt x="309211" y="374372"/>
                  <a:pt x="300003" y="376743"/>
                  <a:pt x="292670" y="381487"/>
                </a:cubicBezTo>
                <a:cubicBezTo>
                  <a:pt x="285337" y="386229"/>
                  <a:pt x="280083" y="393054"/>
                  <a:pt x="276906" y="401961"/>
                </a:cubicBezTo>
                <a:cubicBezTo>
                  <a:pt x="273730" y="410867"/>
                  <a:pt x="272142" y="421845"/>
                  <a:pt x="272142" y="434892"/>
                </a:cubicBezTo>
                <a:cubicBezTo>
                  <a:pt x="272142" y="447151"/>
                  <a:pt x="274208" y="457616"/>
                  <a:pt x="278341" y="466287"/>
                </a:cubicBezTo>
                <a:cubicBezTo>
                  <a:pt x="282473" y="474959"/>
                  <a:pt x="288262" y="481348"/>
                  <a:pt x="295705" y="485455"/>
                </a:cubicBezTo>
                <a:cubicBezTo>
                  <a:pt x="303149" y="489562"/>
                  <a:pt x="311541" y="491616"/>
                  <a:pt x="320881" y="491616"/>
                </a:cubicBezTo>
                <a:cubicBezTo>
                  <a:pt x="336053" y="491616"/>
                  <a:pt x="348018" y="486770"/>
                  <a:pt x="356776" y="477077"/>
                </a:cubicBezTo>
                <a:cubicBezTo>
                  <a:pt x="365534" y="467384"/>
                  <a:pt x="369913" y="452871"/>
                  <a:pt x="369913" y="433541"/>
                </a:cubicBezTo>
                <a:cubicBezTo>
                  <a:pt x="369913" y="424020"/>
                  <a:pt x="368888" y="415627"/>
                  <a:pt x="366838" y="408361"/>
                </a:cubicBezTo>
                <a:cubicBezTo>
                  <a:pt x="364787" y="401096"/>
                  <a:pt x="361612" y="394871"/>
                  <a:pt x="357309" y="389686"/>
                </a:cubicBezTo>
                <a:cubicBezTo>
                  <a:pt x="353008" y="384500"/>
                  <a:pt x="347764" y="380652"/>
                  <a:pt x="341577" y="378140"/>
                </a:cubicBezTo>
                <a:cubicBezTo>
                  <a:pt x="335392" y="375628"/>
                  <a:pt x="328298" y="374372"/>
                  <a:pt x="320296" y="374372"/>
                </a:cubicBezTo>
                <a:close/>
                <a:moveTo>
                  <a:pt x="459913" y="372618"/>
                </a:moveTo>
                <a:cubicBezTo>
                  <a:pt x="456007" y="372618"/>
                  <a:pt x="453050" y="373746"/>
                  <a:pt x="451043" y="376003"/>
                </a:cubicBezTo>
                <a:cubicBezTo>
                  <a:pt x="449035" y="378260"/>
                  <a:pt x="446807" y="381481"/>
                  <a:pt x="444356" y="385667"/>
                </a:cubicBezTo>
                <a:lnTo>
                  <a:pt x="322488" y="582364"/>
                </a:lnTo>
                <a:cubicBezTo>
                  <a:pt x="320112" y="585922"/>
                  <a:pt x="318925" y="589037"/>
                  <a:pt x="318925" y="591707"/>
                </a:cubicBezTo>
                <a:cubicBezTo>
                  <a:pt x="318925" y="595435"/>
                  <a:pt x="320375" y="598401"/>
                  <a:pt x="323276" y="600607"/>
                </a:cubicBezTo>
                <a:cubicBezTo>
                  <a:pt x="326177" y="602812"/>
                  <a:pt x="329091" y="603914"/>
                  <a:pt x="332019" y="603914"/>
                </a:cubicBezTo>
                <a:cubicBezTo>
                  <a:pt x="337161" y="603914"/>
                  <a:pt x="341678" y="600566"/>
                  <a:pt x="345570" y="593870"/>
                </a:cubicBezTo>
                <a:lnTo>
                  <a:pt x="466946" y="398288"/>
                </a:lnTo>
                <a:cubicBezTo>
                  <a:pt x="470875" y="392002"/>
                  <a:pt x="472840" y="387566"/>
                  <a:pt x="472840" y="384980"/>
                </a:cubicBezTo>
                <a:cubicBezTo>
                  <a:pt x="472840" y="381335"/>
                  <a:pt x="471627" y="378365"/>
                  <a:pt x="469203" y="376066"/>
                </a:cubicBezTo>
                <a:cubicBezTo>
                  <a:pt x="466780" y="373767"/>
                  <a:pt x="463682" y="372618"/>
                  <a:pt x="459913" y="372618"/>
                </a:cubicBezTo>
                <a:close/>
                <a:moveTo>
                  <a:pt x="400031" y="131121"/>
                </a:moveTo>
                <a:lnTo>
                  <a:pt x="685781" y="402564"/>
                </a:lnTo>
                <a:lnTo>
                  <a:pt x="685781" y="685800"/>
                </a:lnTo>
                <a:lnTo>
                  <a:pt x="114281" y="685800"/>
                </a:lnTo>
                <a:lnTo>
                  <a:pt x="114281" y="402583"/>
                </a:lnTo>
                <a:close/>
                <a:moveTo>
                  <a:pt x="400031" y="0"/>
                </a:moveTo>
                <a:lnTo>
                  <a:pt x="400050" y="0"/>
                </a:lnTo>
                <a:lnTo>
                  <a:pt x="800081" y="380552"/>
                </a:lnTo>
                <a:lnTo>
                  <a:pt x="756837" y="417509"/>
                </a:lnTo>
                <a:lnTo>
                  <a:pt x="400050" y="78581"/>
                </a:lnTo>
                <a:lnTo>
                  <a:pt x="400031" y="78581"/>
                </a:lnTo>
                <a:lnTo>
                  <a:pt x="43244" y="417509"/>
                </a:lnTo>
                <a:lnTo>
                  <a:pt x="0" y="380552"/>
                </a:lnTo>
                <a:close/>
              </a:path>
            </a:pathLst>
          </a:custGeom>
          <a:solidFill>
            <a:srgbClr val="32A505"/>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s-ES" sz="1350"/>
          </a:p>
        </p:txBody>
      </p:sp>
      <p:sp>
        <p:nvSpPr>
          <p:cNvPr id="28" name="Elipse 27">
            <a:extLst>
              <a:ext uri="{FF2B5EF4-FFF2-40B4-BE49-F238E27FC236}">
                <a16:creationId xmlns:a16="http://schemas.microsoft.com/office/drawing/2014/main" id="{AE842C5F-0F67-E375-900A-569E5879BACA}"/>
              </a:ext>
            </a:extLst>
          </p:cNvPr>
          <p:cNvSpPr/>
          <p:nvPr/>
        </p:nvSpPr>
        <p:spPr>
          <a:xfrm>
            <a:off x="4130135" y="1526363"/>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12" name="Gráfico 11" descr="Médico con relleno sólido">
            <a:extLst>
              <a:ext uri="{FF2B5EF4-FFF2-40B4-BE49-F238E27FC236}">
                <a16:creationId xmlns:a16="http://schemas.microsoft.com/office/drawing/2014/main" id="{B9D646C9-50DD-A17D-19F1-475B4877EA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05210" y="4024659"/>
            <a:ext cx="763168" cy="763168"/>
          </a:xfrm>
          <a:prstGeom prst="rect">
            <a:avLst/>
          </a:prstGeom>
        </p:spPr>
      </p:pic>
      <p:sp>
        <p:nvSpPr>
          <p:cNvPr id="29" name="Elipse 28">
            <a:extLst>
              <a:ext uri="{FF2B5EF4-FFF2-40B4-BE49-F238E27FC236}">
                <a16:creationId xmlns:a16="http://schemas.microsoft.com/office/drawing/2014/main" id="{80D35E9F-5CAF-74F4-B577-FFF337F93266}"/>
              </a:ext>
            </a:extLst>
          </p:cNvPr>
          <p:cNvSpPr/>
          <p:nvPr/>
        </p:nvSpPr>
        <p:spPr>
          <a:xfrm>
            <a:off x="2929594" y="3949043"/>
            <a:ext cx="914400" cy="914400"/>
          </a:xfrm>
          <a:prstGeom prst="ellipse">
            <a:avLst/>
          </a:prstGeom>
          <a:noFill/>
          <a:ln w="57150">
            <a:solidFill>
              <a:srgbClr val="32A5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nvGrpSpPr>
          <p:cNvPr id="52" name="Grupo 51">
            <a:extLst>
              <a:ext uri="{FF2B5EF4-FFF2-40B4-BE49-F238E27FC236}">
                <a16:creationId xmlns:a16="http://schemas.microsoft.com/office/drawing/2014/main" id="{BDB01EC2-189A-A0E3-DC95-45042DCD3089}"/>
              </a:ext>
            </a:extLst>
          </p:cNvPr>
          <p:cNvGrpSpPr/>
          <p:nvPr/>
        </p:nvGrpSpPr>
        <p:grpSpPr>
          <a:xfrm>
            <a:off x="7363440" y="1531387"/>
            <a:ext cx="914400" cy="914400"/>
            <a:chOff x="7587049" y="1662014"/>
            <a:chExt cx="914400" cy="914400"/>
          </a:xfrm>
        </p:grpSpPr>
        <p:pic>
          <p:nvPicPr>
            <p:cNvPr id="22" name="Gráfico 21" descr="Hombre y mujer con relleno sólido">
              <a:extLst>
                <a:ext uri="{FF2B5EF4-FFF2-40B4-BE49-F238E27FC236}">
                  <a16:creationId xmlns:a16="http://schemas.microsoft.com/office/drawing/2014/main" id="{346C1EB0-6569-96FF-E48B-4FC22AE1C9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59537" y="1734502"/>
              <a:ext cx="769425" cy="769425"/>
            </a:xfrm>
            <a:prstGeom prst="rect">
              <a:avLst/>
            </a:prstGeom>
          </p:spPr>
        </p:pic>
        <p:sp>
          <p:nvSpPr>
            <p:cNvPr id="30" name="Elipse 29">
              <a:extLst>
                <a:ext uri="{FF2B5EF4-FFF2-40B4-BE49-F238E27FC236}">
                  <a16:creationId xmlns:a16="http://schemas.microsoft.com/office/drawing/2014/main" id="{79D81034-F0C9-3040-FE75-41C4C3B7CCAA}"/>
                </a:ext>
              </a:extLst>
            </p:cNvPr>
            <p:cNvSpPr/>
            <p:nvPr/>
          </p:nvSpPr>
          <p:spPr>
            <a:xfrm>
              <a:off x="7587049" y="1662014"/>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grpSp>
        <p:nvGrpSpPr>
          <p:cNvPr id="53" name="Grupo 52">
            <a:extLst>
              <a:ext uri="{FF2B5EF4-FFF2-40B4-BE49-F238E27FC236}">
                <a16:creationId xmlns:a16="http://schemas.microsoft.com/office/drawing/2014/main" id="{ECC94CCE-4315-7571-03F5-A2AE38B17C03}"/>
              </a:ext>
            </a:extLst>
          </p:cNvPr>
          <p:cNvGrpSpPr/>
          <p:nvPr/>
        </p:nvGrpSpPr>
        <p:grpSpPr>
          <a:xfrm>
            <a:off x="8565705" y="3946337"/>
            <a:ext cx="914400" cy="914400"/>
            <a:chOff x="8637795" y="3405244"/>
            <a:chExt cx="914400" cy="914400"/>
          </a:xfrm>
        </p:grpSpPr>
        <p:pic>
          <p:nvPicPr>
            <p:cNvPr id="6" name="Graphic 5" descr="Mental Health with solid fill">
              <a:extLst>
                <a:ext uri="{FF2B5EF4-FFF2-40B4-BE49-F238E27FC236}">
                  <a16:creationId xmlns:a16="http://schemas.microsoft.com/office/drawing/2014/main" id="{A97D84AA-79F4-A54B-AA95-3018387AAC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13411" y="3480860"/>
              <a:ext cx="763168" cy="763168"/>
            </a:xfrm>
            <a:prstGeom prst="rect">
              <a:avLst/>
            </a:prstGeom>
          </p:spPr>
        </p:pic>
        <p:sp>
          <p:nvSpPr>
            <p:cNvPr id="31" name="Elipse 30">
              <a:extLst>
                <a:ext uri="{FF2B5EF4-FFF2-40B4-BE49-F238E27FC236}">
                  <a16:creationId xmlns:a16="http://schemas.microsoft.com/office/drawing/2014/main" id="{C11B1B37-9384-6F7E-FE34-71315BEA7A6F}"/>
                </a:ext>
              </a:extLst>
            </p:cNvPr>
            <p:cNvSpPr/>
            <p:nvPr/>
          </p:nvSpPr>
          <p:spPr>
            <a:xfrm>
              <a:off x="8637795" y="3405244"/>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dirty="0"/>
            </a:p>
          </p:txBody>
        </p:sp>
      </p:grpSp>
      <p:sp>
        <p:nvSpPr>
          <p:cNvPr id="32" name="Elipse 31">
            <a:extLst>
              <a:ext uri="{FF2B5EF4-FFF2-40B4-BE49-F238E27FC236}">
                <a16:creationId xmlns:a16="http://schemas.microsoft.com/office/drawing/2014/main" id="{8F8677E8-6C80-7ABD-882A-FC538623BD3E}"/>
              </a:ext>
            </a:extLst>
          </p:cNvPr>
          <p:cNvSpPr/>
          <p:nvPr/>
        </p:nvSpPr>
        <p:spPr>
          <a:xfrm>
            <a:off x="4141858" y="6332289"/>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grpSp>
        <p:nvGrpSpPr>
          <p:cNvPr id="54" name="Grupo 53">
            <a:extLst>
              <a:ext uri="{FF2B5EF4-FFF2-40B4-BE49-F238E27FC236}">
                <a16:creationId xmlns:a16="http://schemas.microsoft.com/office/drawing/2014/main" id="{F80A2F52-5735-314E-6948-6EBFED81643E}"/>
              </a:ext>
            </a:extLst>
          </p:cNvPr>
          <p:cNvGrpSpPr/>
          <p:nvPr/>
        </p:nvGrpSpPr>
        <p:grpSpPr>
          <a:xfrm>
            <a:off x="7369660" y="6327426"/>
            <a:ext cx="914400" cy="914400"/>
            <a:chOff x="8104979" y="5962078"/>
            <a:chExt cx="914400" cy="914400"/>
          </a:xfrm>
        </p:grpSpPr>
        <p:sp>
          <p:nvSpPr>
            <p:cNvPr id="34" name="Elipse 33">
              <a:extLst>
                <a:ext uri="{FF2B5EF4-FFF2-40B4-BE49-F238E27FC236}">
                  <a16:creationId xmlns:a16="http://schemas.microsoft.com/office/drawing/2014/main" id="{CAAE1F63-21C6-A6A6-8CA7-2016B8BD48E1}"/>
                </a:ext>
              </a:extLst>
            </p:cNvPr>
            <p:cNvSpPr/>
            <p:nvPr/>
          </p:nvSpPr>
          <p:spPr>
            <a:xfrm>
              <a:off x="8104979" y="5962078"/>
              <a:ext cx="914400" cy="914400"/>
            </a:xfrm>
            <a:prstGeom prst="ellipse">
              <a:avLst/>
            </a:prstGeom>
            <a:noFill/>
            <a:ln w="57150">
              <a:solidFill>
                <a:srgbClr val="2C8A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25" name="Gráfico 24" descr="Niño con un globo con relleno sólido">
              <a:extLst>
                <a:ext uri="{FF2B5EF4-FFF2-40B4-BE49-F238E27FC236}">
                  <a16:creationId xmlns:a16="http://schemas.microsoft.com/office/drawing/2014/main" id="{297F3472-AFD7-0B72-70AC-3117A7E15F0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94011" y="6051110"/>
              <a:ext cx="736336" cy="736336"/>
            </a:xfrm>
            <a:prstGeom prst="rect">
              <a:avLst/>
            </a:prstGeom>
          </p:spPr>
        </p:pic>
      </p:grpSp>
      <p:sp>
        <p:nvSpPr>
          <p:cNvPr id="38" name="TextBox 38">
            <a:extLst>
              <a:ext uri="{FF2B5EF4-FFF2-40B4-BE49-F238E27FC236}">
                <a16:creationId xmlns:a16="http://schemas.microsoft.com/office/drawing/2014/main" id="{051CE3BC-4AF4-1A19-DD09-5C63512BF087}"/>
              </a:ext>
            </a:extLst>
          </p:cNvPr>
          <p:cNvSpPr txBox="1"/>
          <p:nvPr/>
        </p:nvSpPr>
        <p:spPr>
          <a:xfrm>
            <a:off x="8332995" y="1526365"/>
            <a:ext cx="3952790" cy="830997"/>
          </a:xfrm>
          <a:prstGeom prst="rect">
            <a:avLst/>
          </a:prstGeom>
          <a:noFill/>
        </p:spPr>
        <p:txBody>
          <a:bodyPr wrap="square">
            <a:spAutoFit/>
          </a:bodyPr>
          <a:lstStyle/>
          <a:p>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Salud mental de los cuidadores educación y comportamiento parental (versión abreviada de la puntuación HOME)</a:t>
            </a:r>
            <a:endParaRPr lang="es-ES" sz="1600" dirty="0">
              <a:solidFill>
                <a:srgbClr val="FFFFFF"/>
              </a:solidFill>
              <a:latin typeface="Abadi" panose="020B0604020104020204" pitchFamily="34" charset="0"/>
            </a:endParaRPr>
          </a:p>
        </p:txBody>
      </p:sp>
      <p:sp>
        <p:nvSpPr>
          <p:cNvPr id="40" name="TextBox 38">
            <a:extLst>
              <a:ext uri="{FF2B5EF4-FFF2-40B4-BE49-F238E27FC236}">
                <a16:creationId xmlns:a16="http://schemas.microsoft.com/office/drawing/2014/main" id="{C051987E-84D2-646D-FD0F-86EA3E0A71E8}"/>
              </a:ext>
            </a:extLst>
          </p:cNvPr>
          <p:cNvSpPr txBox="1"/>
          <p:nvPr/>
        </p:nvSpPr>
        <p:spPr>
          <a:xfrm>
            <a:off x="9555721" y="3834949"/>
            <a:ext cx="2730064" cy="1397306"/>
          </a:xfrm>
          <a:prstGeom prst="rect">
            <a:avLst/>
          </a:prstGeom>
          <a:noFill/>
        </p:spPr>
        <p:txBody>
          <a:bodyPr wrap="square">
            <a:spAutoFit/>
          </a:bodyPr>
          <a:lstStyle/>
          <a:p>
            <a:pPr>
              <a:lnSpc>
                <a:spcPct val="107000"/>
              </a:lnSpc>
              <a:spcAft>
                <a:spcPts val="600"/>
              </a:spcAft>
            </a:pP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Habilidades </a:t>
            </a:r>
            <a:r>
              <a:rPr lang="es-ES" sz="1600" dirty="0" err="1">
                <a:solidFill>
                  <a:srgbClr val="FFFFFF"/>
                </a:solidFill>
                <a:latin typeface="Abadi" panose="020B0604020104020204" pitchFamily="34" charset="0"/>
                <a:ea typeface="DengXian" panose="02010600030101010101" pitchFamily="2" charset="-122"/>
                <a:cs typeface="Times New Roman" panose="02020603050405020304" pitchFamily="18" charset="0"/>
              </a:rPr>
              <a:t>sociopersonales</a:t>
            </a: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 lingüísticas motrices finas y motrices gruesas (Prueba de detección del desarrollo de Denver)</a:t>
            </a:r>
            <a:endParaRPr lang="en-GB" sz="1600" dirty="0">
              <a:solidFill>
                <a:srgbClr val="FFFFFF"/>
              </a:solidFill>
              <a:latin typeface="Abadi" panose="020B0604020104020204" pitchFamily="34" charset="0"/>
              <a:ea typeface="DengXian" panose="02010600030101010101" pitchFamily="2" charset="-122"/>
              <a:cs typeface="Times New Roman" panose="02020603050405020304" pitchFamily="18" charset="0"/>
            </a:endParaRPr>
          </a:p>
        </p:txBody>
      </p:sp>
      <p:sp>
        <p:nvSpPr>
          <p:cNvPr id="42" name="TextBox 38">
            <a:extLst>
              <a:ext uri="{FF2B5EF4-FFF2-40B4-BE49-F238E27FC236}">
                <a16:creationId xmlns:a16="http://schemas.microsoft.com/office/drawing/2014/main" id="{09190D69-ECD1-E997-1EA2-D1CC6430C572}"/>
              </a:ext>
            </a:extLst>
          </p:cNvPr>
          <p:cNvSpPr txBox="1"/>
          <p:nvPr/>
        </p:nvSpPr>
        <p:spPr>
          <a:xfrm>
            <a:off x="8394365" y="6183930"/>
            <a:ext cx="3891421" cy="1888337"/>
          </a:xfrm>
          <a:prstGeom prst="rect">
            <a:avLst/>
          </a:prstGeom>
          <a:noFill/>
        </p:spPr>
        <p:txBody>
          <a:bodyPr wrap="square">
            <a:spAutoFit/>
          </a:bodyPr>
          <a:lstStyle/>
          <a:p>
            <a:pPr>
              <a:lnSpc>
                <a:spcPct val="107000"/>
              </a:lnSpc>
              <a:spcAft>
                <a:spcPts val="600"/>
              </a:spcAft>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Para mayores de 36 meses:</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Test de Vocabulario en Imágenes </a:t>
            </a:r>
            <a:r>
              <a:rPr lang="es-ES" sz="1300" dirty="0" err="1">
                <a:solidFill>
                  <a:srgbClr val="FFFFFF"/>
                </a:solidFill>
                <a:latin typeface="Abadi" panose="020B0604020104020204" pitchFamily="34" charset="0"/>
                <a:ea typeface="DengXian" panose="02010600030101010101" pitchFamily="2" charset="-122"/>
                <a:cs typeface="Times New Roman" panose="02020603050405020304" pitchFamily="18" charset="0"/>
              </a:rPr>
              <a:t>Peabody</a:t>
            </a: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 (TVIP)</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Prueba de memoria a corto plazo (batería de McCarthy)</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Prueba de desarrollo motor de las piernas (batería de McCarthy)</a:t>
            </a:r>
          </a:p>
          <a:p>
            <a:pPr marL="171450" indent="-171450">
              <a:lnSpc>
                <a:spcPct val="107000"/>
              </a:lnSpc>
              <a:spcAft>
                <a:spcPts val="600"/>
              </a:spcAft>
              <a:buFontTx/>
              <a:buChar char="-"/>
            </a:pPr>
            <a:r>
              <a:rPr lang="es-ES" sz="1300" dirty="0">
                <a:solidFill>
                  <a:srgbClr val="FFFFFF"/>
                </a:solidFill>
                <a:latin typeface="Abadi" panose="020B0604020104020204" pitchFamily="34" charset="0"/>
                <a:ea typeface="DengXian" panose="02010600030101010101" pitchFamily="2" charset="-122"/>
                <a:cs typeface="Times New Roman" panose="02020603050405020304" pitchFamily="18" charset="0"/>
              </a:rPr>
              <a:t>Índice de problemas de comportamiento (BPI)</a:t>
            </a:r>
            <a:endParaRPr lang="en-GB" sz="1300" dirty="0">
              <a:solidFill>
                <a:srgbClr val="FFFFFF"/>
              </a:solidFill>
              <a:latin typeface="Abadi" panose="020B0604020104020204" pitchFamily="34" charset="0"/>
              <a:ea typeface="DengXian" panose="02010600030101010101" pitchFamily="2" charset="-122"/>
              <a:cs typeface="Times New Roman" panose="02020603050405020304" pitchFamily="18" charset="0"/>
            </a:endParaRPr>
          </a:p>
        </p:txBody>
      </p:sp>
      <p:sp>
        <p:nvSpPr>
          <p:cNvPr id="43" name="TextBox 38">
            <a:extLst>
              <a:ext uri="{FF2B5EF4-FFF2-40B4-BE49-F238E27FC236}">
                <a16:creationId xmlns:a16="http://schemas.microsoft.com/office/drawing/2014/main" id="{D53CEE71-ABB3-2923-B65E-E75C53E86B9D}"/>
              </a:ext>
            </a:extLst>
          </p:cNvPr>
          <p:cNvSpPr txBox="1"/>
          <p:nvPr/>
        </p:nvSpPr>
        <p:spPr>
          <a:xfrm>
            <a:off x="715386" y="6439141"/>
            <a:ext cx="3281867" cy="830997"/>
          </a:xfrm>
          <a:prstGeom prst="rect">
            <a:avLst/>
          </a:prstGeom>
          <a:noFill/>
        </p:spPr>
        <p:txBody>
          <a:bodyPr wrap="square">
            <a:spAutoFit/>
          </a:bodyPr>
          <a:lstStyle/>
          <a:p>
            <a:pPr algn="r"/>
            <a:r>
              <a:rPr lang="es-ES" sz="1600" dirty="0">
                <a:solidFill>
                  <a:srgbClr val="FFFFFF"/>
                </a:solidFill>
                <a:latin typeface="Abadi" panose="020B0604020104020204" pitchFamily="34" charset="0"/>
                <a:ea typeface="DengXian" panose="02010600030101010101" pitchFamily="2" charset="-122"/>
                <a:cs typeface="Times New Roman" panose="02020603050405020304" pitchFamily="18" charset="0"/>
              </a:rPr>
              <a:t>Información sobre estimulación, peso al nacer, atención médica preventiva etc.</a:t>
            </a:r>
            <a:endParaRPr lang="es-ES" sz="1600" dirty="0">
              <a:solidFill>
                <a:srgbClr val="FFFFFF"/>
              </a:solidFill>
              <a:latin typeface="Abadi" panose="020B0604020104020204" pitchFamily="34" charset="0"/>
            </a:endParaRPr>
          </a:p>
        </p:txBody>
      </p:sp>
      <p:sp>
        <p:nvSpPr>
          <p:cNvPr id="15" name="Elipse 14">
            <a:extLst>
              <a:ext uri="{FF2B5EF4-FFF2-40B4-BE49-F238E27FC236}">
                <a16:creationId xmlns:a16="http://schemas.microsoft.com/office/drawing/2014/main" id="{EBB6ED3E-0DD5-C88D-DFD7-BC1D1E7A9C47}"/>
              </a:ext>
            </a:extLst>
          </p:cNvPr>
          <p:cNvSpPr/>
          <p:nvPr/>
        </p:nvSpPr>
        <p:spPr>
          <a:xfrm>
            <a:off x="4833136" y="3033984"/>
            <a:ext cx="2744518" cy="2744518"/>
          </a:xfrm>
          <a:prstGeom prst="ellipse">
            <a:avLst/>
          </a:prstGeom>
          <a:no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cxnSp>
        <p:nvCxnSpPr>
          <p:cNvPr id="59" name="Conector recto 58">
            <a:extLst>
              <a:ext uri="{FF2B5EF4-FFF2-40B4-BE49-F238E27FC236}">
                <a16:creationId xmlns:a16="http://schemas.microsoft.com/office/drawing/2014/main" id="{7DBC5A8C-8E38-09C2-A015-F60E3ECA1812}"/>
              </a:ext>
            </a:extLst>
          </p:cNvPr>
          <p:cNvCxnSpPr>
            <a:cxnSpLocks/>
          </p:cNvCxnSpPr>
          <p:nvPr/>
        </p:nvCxnSpPr>
        <p:spPr>
          <a:xfrm>
            <a:off x="4821415" y="2417319"/>
            <a:ext cx="416677" cy="600679"/>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D2245E14-C86C-FF22-D01A-16CF2C0470AE}"/>
              </a:ext>
            </a:extLst>
          </p:cNvPr>
          <p:cNvCxnSpPr>
            <a:cxnSpLocks/>
          </p:cNvCxnSpPr>
          <p:nvPr/>
        </p:nvCxnSpPr>
        <p:spPr>
          <a:xfrm rot="4192146">
            <a:off x="7169583" y="2415956"/>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EE2FEEB9-D26B-5DAF-8BB6-F6F1E6101989}"/>
              </a:ext>
            </a:extLst>
          </p:cNvPr>
          <p:cNvCxnSpPr>
            <a:cxnSpLocks/>
          </p:cNvCxnSpPr>
          <p:nvPr/>
        </p:nvCxnSpPr>
        <p:spPr>
          <a:xfrm flipV="1">
            <a:off x="4821415" y="5775780"/>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74AC5DC3-ECB9-69F6-9752-8F178009C5D1}"/>
              </a:ext>
            </a:extLst>
          </p:cNvPr>
          <p:cNvCxnSpPr>
            <a:cxnSpLocks/>
          </p:cNvCxnSpPr>
          <p:nvPr/>
        </p:nvCxnSpPr>
        <p:spPr>
          <a:xfrm rot="17407854" flipV="1">
            <a:off x="7169583" y="5777143"/>
            <a:ext cx="416677" cy="600679"/>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6F3FFC09-9FD0-D00B-4409-5B2BBE525D04}"/>
              </a:ext>
            </a:extLst>
          </p:cNvPr>
          <p:cNvCxnSpPr>
            <a:cxnSpLocks/>
          </p:cNvCxnSpPr>
          <p:nvPr/>
        </p:nvCxnSpPr>
        <p:spPr>
          <a:xfrm flipH="1">
            <a:off x="7876218" y="4416239"/>
            <a:ext cx="658273" cy="0"/>
          </a:xfrm>
          <a:prstGeom prst="line">
            <a:avLst/>
          </a:prstGeom>
          <a:ln w="38100">
            <a:solidFill>
              <a:srgbClr val="2C8AE0"/>
            </a:solidFill>
            <a:tailEnd type="oval"/>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2A0719E9-D97A-680A-96B2-55B5F5A1DF07}"/>
              </a:ext>
            </a:extLst>
          </p:cNvPr>
          <p:cNvCxnSpPr>
            <a:cxnSpLocks/>
          </p:cNvCxnSpPr>
          <p:nvPr/>
        </p:nvCxnSpPr>
        <p:spPr>
          <a:xfrm>
            <a:off x="3857595" y="4362273"/>
            <a:ext cx="658273" cy="0"/>
          </a:xfrm>
          <a:prstGeom prst="line">
            <a:avLst/>
          </a:prstGeom>
          <a:ln w="38100">
            <a:solidFill>
              <a:srgbClr val="32A505"/>
            </a:solidFill>
            <a:tailEnd type="ova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24FDF92-7BBF-5770-110C-FF1FA13A85F7}"/>
              </a:ext>
            </a:extLst>
          </p:cNvPr>
          <p:cNvSpPr txBox="1"/>
          <p:nvPr/>
        </p:nvSpPr>
        <p:spPr>
          <a:xfrm>
            <a:off x="896560" y="270292"/>
            <a:ext cx="5940678" cy="523220"/>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sz="2800" dirty="0"/>
              <a:t>DATASET</a:t>
            </a:r>
          </a:p>
        </p:txBody>
      </p:sp>
      <p:sp>
        <p:nvSpPr>
          <p:cNvPr id="4" name="Graphic 2">
            <a:extLst>
              <a:ext uri="{FF2B5EF4-FFF2-40B4-BE49-F238E27FC236}">
                <a16:creationId xmlns:a16="http://schemas.microsoft.com/office/drawing/2014/main" id="{A6C73867-BB1F-C863-7233-8ABBD6016B96}"/>
              </a:ext>
            </a:extLst>
          </p:cNvPr>
          <p:cNvSpPr/>
          <p:nvPr/>
        </p:nvSpPr>
        <p:spPr>
          <a:xfrm>
            <a:off x="4442486" y="6399113"/>
            <a:ext cx="295493" cy="801509"/>
          </a:xfrm>
          <a:custGeom>
            <a:avLst/>
            <a:gdLst>
              <a:gd name="connsiteX0" fmla="*/ 1120660 w 2251707"/>
              <a:gd name="connsiteY0" fmla="*/ 5989224 h 6107644"/>
              <a:gd name="connsiteX1" fmla="*/ 1096440 w 2251707"/>
              <a:gd name="connsiteY1" fmla="*/ 5218355 h 6107644"/>
              <a:gd name="connsiteX2" fmla="*/ 1145206 w 2251707"/>
              <a:gd name="connsiteY2" fmla="*/ 4755821 h 6107644"/>
              <a:gd name="connsiteX3" fmla="*/ 1169426 w 2251707"/>
              <a:gd name="connsiteY3" fmla="*/ 5526691 h 6107644"/>
              <a:gd name="connsiteX4" fmla="*/ 1120660 w 2251707"/>
              <a:gd name="connsiteY4" fmla="*/ 5989224 h 6107644"/>
              <a:gd name="connsiteX5" fmla="*/ 1406268 w 2251707"/>
              <a:gd name="connsiteY5" fmla="*/ 5230839 h 6107644"/>
              <a:gd name="connsiteX6" fmla="*/ 873322 w 2251707"/>
              <a:gd name="connsiteY6" fmla="*/ 4512401 h 6107644"/>
              <a:gd name="connsiteX7" fmla="*/ 372670 w 2251707"/>
              <a:gd name="connsiteY7" fmla="*/ 4073550 h 6107644"/>
              <a:gd name="connsiteX8" fmla="*/ 767561 w 2251707"/>
              <a:gd name="connsiteY8" fmla="*/ 3606624 h 6107644"/>
              <a:gd name="connsiteX9" fmla="*/ 965034 w 2251707"/>
              <a:gd name="connsiteY9" fmla="*/ 3583339 h 6107644"/>
              <a:gd name="connsiteX10" fmla="*/ 965034 w 2251707"/>
              <a:gd name="connsiteY10" fmla="*/ 3704523 h 6107644"/>
              <a:gd name="connsiteX11" fmla="*/ 839172 w 2251707"/>
              <a:gd name="connsiteY11" fmla="*/ 3845833 h 6107644"/>
              <a:gd name="connsiteX12" fmla="*/ 618417 w 2251707"/>
              <a:gd name="connsiteY12" fmla="*/ 4058780 h 6107644"/>
              <a:gd name="connsiteX13" fmla="*/ 977204 w 2251707"/>
              <a:gd name="connsiteY13" fmla="*/ 4295274 h 6107644"/>
              <a:gd name="connsiteX14" fmla="*/ 1589208 w 2251707"/>
              <a:gd name="connsiteY14" fmla="*/ 5005851 h 6107644"/>
              <a:gd name="connsiteX15" fmla="*/ 1450933 w 2251707"/>
              <a:gd name="connsiteY15" fmla="*/ 5345337 h 6107644"/>
              <a:gd name="connsiteX16" fmla="*/ 1406268 w 2251707"/>
              <a:gd name="connsiteY16" fmla="*/ 5230839 h 6107644"/>
              <a:gd name="connsiteX17" fmla="*/ 1121077 w 2251707"/>
              <a:gd name="connsiteY17" fmla="*/ 4257386 h 6107644"/>
              <a:gd name="connsiteX18" fmla="*/ 1063588 w 2251707"/>
              <a:gd name="connsiteY18" fmla="*/ 3633069 h 6107644"/>
              <a:gd name="connsiteX19" fmla="*/ 1063588 w 2251707"/>
              <a:gd name="connsiteY19" fmla="*/ 3041065 h 6107644"/>
              <a:gd name="connsiteX20" fmla="*/ 1137504 w 2251707"/>
              <a:gd name="connsiteY20" fmla="*/ 3051557 h 6107644"/>
              <a:gd name="connsiteX21" fmla="*/ 1220274 w 2251707"/>
              <a:gd name="connsiteY21" fmla="*/ 3292024 h 6107644"/>
              <a:gd name="connsiteX22" fmla="*/ 1203849 w 2251707"/>
              <a:gd name="connsiteY22" fmla="*/ 3905843 h 6107644"/>
              <a:gd name="connsiteX23" fmla="*/ 1121077 w 2251707"/>
              <a:gd name="connsiteY23" fmla="*/ 4257380 h 6107644"/>
              <a:gd name="connsiteX24" fmla="*/ 1318185 w 2251707"/>
              <a:gd name="connsiteY24" fmla="*/ 3880747 h 6107644"/>
              <a:gd name="connsiteX25" fmla="*/ 1293547 w 2251707"/>
              <a:gd name="connsiteY25" fmla="*/ 3733184 h 6107644"/>
              <a:gd name="connsiteX26" fmla="*/ 1293547 w 2251707"/>
              <a:gd name="connsiteY26" fmla="*/ 3610364 h 6107644"/>
              <a:gd name="connsiteX27" fmla="*/ 1487723 w 2251707"/>
              <a:gd name="connsiteY27" fmla="*/ 3627971 h 6107644"/>
              <a:gd name="connsiteX28" fmla="*/ 1950571 w 2251707"/>
              <a:gd name="connsiteY28" fmla="*/ 3408072 h 6107644"/>
              <a:gd name="connsiteX29" fmla="*/ 1472523 w 2251707"/>
              <a:gd name="connsiteY29" fmla="*/ 3050682 h 6107644"/>
              <a:gd name="connsiteX30" fmla="*/ 414704 w 2251707"/>
              <a:gd name="connsiteY30" fmla="*/ 2661146 h 6107644"/>
              <a:gd name="connsiteX31" fmla="*/ 115368 w 2251707"/>
              <a:gd name="connsiteY31" fmla="*/ 1510750 h 6107644"/>
              <a:gd name="connsiteX32" fmla="*/ 841843 w 2251707"/>
              <a:gd name="connsiteY32" fmla="*/ 1042330 h 6107644"/>
              <a:gd name="connsiteX33" fmla="*/ 932183 w 2251707"/>
              <a:gd name="connsiteY33" fmla="*/ 1235603 h 6107644"/>
              <a:gd name="connsiteX34" fmla="*/ 932183 w 2251707"/>
              <a:gd name="connsiteY34" fmla="*/ 1429598 h 6107644"/>
              <a:gd name="connsiteX35" fmla="*/ 786500 w 2251707"/>
              <a:gd name="connsiteY35" fmla="*/ 1514979 h 6107644"/>
              <a:gd name="connsiteX36" fmla="*/ 496158 w 2251707"/>
              <a:gd name="connsiteY36" fmla="*/ 1934376 h 6107644"/>
              <a:gd name="connsiteX37" fmla="*/ 1150449 w 2251707"/>
              <a:gd name="connsiteY37" fmla="*/ 2536787 h 6107644"/>
              <a:gd name="connsiteX38" fmla="*/ 2251707 w 2251707"/>
              <a:gd name="connsiteY38" fmla="*/ 3390589 h 6107644"/>
              <a:gd name="connsiteX39" fmla="*/ 2041408 w 2251707"/>
              <a:gd name="connsiteY39" fmla="*/ 3806873 h 6107644"/>
              <a:gd name="connsiteX40" fmla="*/ 1638484 w 2251707"/>
              <a:gd name="connsiteY40" fmla="*/ 3894436 h 6107644"/>
              <a:gd name="connsiteX41" fmla="*/ 1318185 w 2251707"/>
              <a:gd name="connsiteY41" fmla="*/ 3880747 h 6107644"/>
              <a:gd name="connsiteX42" fmla="*/ 1125603 w 2251707"/>
              <a:gd name="connsiteY42" fmla="*/ 2443795 h 6107644"/>
              <a:gd name="connsiteX43" fmla="*/ 1039787 w 2251707"/>
              <a:gd name="connsiteY43" fmla="*/ 2411928 h 6107644"/>
              <a:gd name="connsiteX44" fmla="*/ 1015892 w 2251707"/>
              <a:gd name="connsiteY44" fmla="*/ 1556702 h 6107644"/>
              <a:gd name="connsiteX45" fmla="*/ 917260 w 2251707"/>
              <a:gd name="connsiteY45" fmla="*/ 642686 h 6107644"/>
              <a:gd name="connsiteX46" fmla="*/ 1178568 w 2251707"/>
              <a:gd name="connsiteY46" fmla="*/ 2988 h 6107644"/>
              <a:gd name="connsiteX47" fmla="*/ 1490655 w 2251707"/>
              <a:gd name="connsiteY47" fmla="*/ 351072 h 6107644"/>
              <a:gd name="connsiteX48" fmla="*/ 1383888 w 2251707"/>
              <a:gd name="connsiteY48" fmla="*/ 602374 h 6107644"/>
              <a:gd name="connsiteX49" fmla="*/ 1277122 w 2251707"/>
              <a:gd name="connsiteY49" fmla="*/ 723926 h 6107644"/>
              <a:gd name="connsiteX50" fmla="*/ 1260695 w 2251707"/>
              <a:gd name="connsiteY50" fmla="*/ 1586371 h 6107644"/>
              <a:gd name="connsiteX51" fmla="*/ 1227844 w 2251707"/>
              <a:gd name="connsiteY51" fmla="*/ 2462239 h 6107644"/>
              <a:gd name="connsiteX52" fmla="*/ 1125603 w 2251707"/>
              <a:gd name="connsiteY52" fmla="*/ 2443795 h 6107644"/>
              <a:gd name="connsiteX53" fmla="*/ 1572783 w 2251707"/>
              <a:gd name="connsiteY53" fmla="*/ 2457322 h 6107644"/>
              <a:gd name="connsiteX54" fmla="*/ 1347422 w 2251707"/>
              <a:gd name="connsiteY54" fmla="*/ 2124178 h 6107644"/>
              <a:gd name="connsiteX55" fmla="*/ 1609704 w 2251707"/>
              <a:gd name="connsiteY55" fmla="*/ 1729971 h 6107644"/>
              <a:gd name="connsiteX56" fmla="*/ 1485306 w 2251707"/>
              <a:gd name="connsiteY56" fmla="*/ 1430358 h 6107644"/>
              <a:gd name="connsiteX57" fmla="*/ 1359249 w 2251707"/>
              <a:gd name="connsiteY57" fmla="*/ 1216472 h 6107644"/>
              <a:gd name="connsiteX58" fmla="*/ 1449590 w 2251707"/>
              <a:gd name="connsiteY58" fmla="*/ 1061371 h 6107644"/>
              <a:gd name="connsiteX59" fmla="*/ 2171377 w 2251707"/>
              <a:gd name="connsiteY59" fmla="*/ 1816593 h 6107644"/>
              <a:gd name="connsiteX60" fmla="*/ 2102034 w 2251707"/>
              <a:gd name="connsiteY60" fmla="*/ 2170551 h 6107644"/>
              <a:gd name="connsiteX61" fmla="*/ 1930657 w 2251707"/>
              <a:gd name="connsiteY61" fmla="*/ 2404268 h 6107644"/>
              <a:gd name="connsiteX62" fmla="*/ 1572783 w 2251707"/>
              <a:gd name="connsiteY62" fmla="*/ 2457322 h 610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251707" h="6107644">
                <a:moveTo>
                  <a:pt x="1120660" y="5989224"/>
                </a:moveTo>
                <a:cubicBezTo>
                  <a:pt x="1107339" y="5846463"/>
                  <a:pt x="1096440" y="5499571"/>
                  <a:pt x="1096440" y="5218355"/>
                </a:cubicBezTo>
                <a:cubicBezTo>
                  <a:pt x="1096440" y="4766244"/>
                  <a:pt x="1102089" y="4712697"/>
                  <a:pt x="1145206" y="4755821"/>
                </a:cubicBezTo>
                <a:cubicBezTo>
                  <a:pt x="1186906" y="4797523"/>
                  <a:pt x="1190414" y="4909225"/>
                  <a:pt x="1169426" y="5526691"/>
                </a:cubicBezTo>
                <a:cubicBezTo>
                  <a:pt x="1148218" y="6150607"/>
                  <a:pt x="1141586" y="6213498"/>
                  <a:pt x="1120660" y="5989224"/>
                </a:cubicBezTo>
                <a:close/>
                <a:moveTo>
                  <a:pt x="1406268" y="5230839"/>
                </a:moveTo>
                <a:cubicBezTo>
                  <a:pt x="1462421" y="4931494"/>
                  <a:pt x="1265482" y="4666010"/>
                  <a:pt x="873322" y="4512401"/>
                </a:cubicBezTo>
                <a:cubicBezTo>
                  <a:pt x="588329" y="4400770"/>
                  <a:pt x="428812" y="4260943"/>
                  <a:pt x="372670" y="4073550"/>
                </a:cubicBezTo>
                <a:cubicBezTo>
                  <a:pt x="292694" y="3806599"/>
                  <a:pt x="427950" y="3646670"/>
                  <a:pt x="767561" y="3606624"/>
                </a:cubicBezTo>
                <a:lnTo>
                  <a:pt x="965034" y="3583339"/>
                </a:lnTo>
                <a:lnTo>
                  <a:pt x="965034" y="3704523"/>
                </a:lnTo>
                <a:cubicBezTo>
                  <a:pt x="965034" y="3819609"/>
                  <a:pt x="958702" y="3826718"/>
                  <a:pt x="839172" y="3845833"/>
                </a:cubicBezTo>
                <a:cubicBezTo>
                  <a:pt x="688788" y="3869881"/>
                  <a:pt x="589012" y="3966130"/>
                  <a:pt x="618417" y="4058780"/>
                </a:cubicBezTo>
                <a:cubicBezTo>
                  <a:pt x="644444" y="4140788"/>
                  <a:pt x="749634" y="4210124"/>
                  <a:pt x="977204" y="4295274"/>
                </a:cubicBezTo>
                <a:cubicBezTo>
                  <a:pt x="1349881" y="4434716"/>
                  <a:pt x="1589208" y="4712592"/>
                  <a:pt x="1589208" y="5005851"/>
                </a:cubicBezTo>
                <a:cubicBezTo>
                  <a:pt x="1589208" y="5200958"/>
                  <a:pt x="1530401" y="5345337"/>
                  <a:pt x="1450933" y="5345337"/>
                </a:cubicBezTo>
                <a:cubicBezTo>
                  <a:pt x="1393185" y="5345337"/>
                  <a:pt x="1387515" y="5330803"/>
                  <a:pt x="1406268" y="5230839"/>
                </a:cubicBezTo>
                <a:close/>
                <a:moveTo>
                  <a:pt x="1121077" y="4257386"/>
                </a:moveTo>
                <a:cubicBezTo>
                  <a:pt x="1069648" y="4228479"/>
                  <a:pt x="1063588" y="4162671"/>
                  <a:pt x="1063588" y="3633069"/>
                </a:cubicBezTo>
                <a:lnTo>
                  <a:pt x="1063588" y="3041065"/>
                </a:lnTo>
                <a:lnTo>
                  <a:pt x="1137504" y="3051557"/>
                </a:lnTo>
                <a:cubicBezTo>
                  <a:pt x="1205104" y="3061155"/>
                  <a:pt x="1212175" y="3081700"/>
                  <a:pt x="1220274" y="3292024"/>
                </a:cubicBezTo>
                <a:cubicBezTo>
                  <a:pt x="1225141" y="3418508"/>
                  <a:pt x="1217753" y="3694727"/>
                  <a:pt x="1203849" y="3905843"/>
                </a:cubicBezTo>
                <a:cubicBezTo>
                  <a:pt x="1180649" y="4258095"/>
                  <a:pt x="1173835" y="4287031"/>
                  <a:pt x="1121077" y="4257380"/>
                </a:cubicBezTo>
                <a:close/>
                <a:moveTo>
                  <a:pt x="1318185" y="3880747"/>
                </a:moveTo>
                <a:cubicBezTo>
                  <a:pt x="1304634" y="3867140"/>
                  <a:pt x="1293547" y="3800735"/>
                  <a:pt x="1293547" y="3733184"/>
                </a:cubicBezTo>
                <a:lnTo>
                  <a:pt x="1293547" y="3610364"/>
                </a:lnTo>
                <a:lnTo>
                  <a:pt x="1487723" y="3627971"/>
                </a:lnTo>
                <a:cubicBezTo>
                  <a:pt x="1805738" y="3656810"/>
                  <a:pt x="1950571" y="3588001"/>
                  <a:pt x="1950571" y="3408072"/>
                </a:cubicBezTo>
                <a:cubicBezTo>
                  <a:pt x="1950571" y="3265181"/>
                  <a:pt x="1780589" y="3138101"/>
                  <a:pt x="1472523" y="3050682"/>
                </a:cubicBezTo>
                <a:cubicBezTo>
                  <a:pt x="769202" y="2851099"/>
                  <a:pt x="574553" y="2779422"/>
                  <a:pt x="414704" y="2661146"/>
                </a:cubicBezTo>
                <a:cubicBezTo>
                  <a:pt x="8273" y="2360422"/>
                  <a:pt x="-115577" y="1884445"/>
                  <a:pt x="115368" y="1510750"/>
                </a:cubicBezTo>
                <a:cubicBezTo>
                  <a:pt x="248583" y="1295192"/>
                  <a:pt x="638227" y="1043955"/>
                  <a:pt x="841843" y="1042330"/>
                </a:cubicBezTo>
                <a:cubicBezTo>
                  <a:pt x="930279" y="1041584"/>
                  <a:pt x="932183" y="1045694"/>
                  <a:pt x="932183" y="1235603"/>
                </a:cubicBezTo>
                <a:lnTo>
                  <a:pt x="932183" y="1429598"/>
                </a:lnTo>
                <a:lnTo>
                  <a:pt x="786500" y="1514979"/>
                </a:lnTo>
                <a:cubicBezTo>
                  <a:pt x="593787" y="1627923"/>
                  <a:pt x="496158" y="1768947"/>
                  <a:pt x="496158" y="1934376"/>
                </a:cubicBezTo>
                <a:cubicBezTo>
                  <a:pt x="496158" y="2170683"/>
                  <a:pt x="732466" y="2388253"/>
                  <a:pt x="1150449" y="2536787"/>
                </a:cubicBezTo>
                <a:cubicBezTo>
                  <a:pt x="2017759" y="2844993"/>
                  <a:pt x="2251707" y="3026373"/>
                  <a:pt x="2251707" y="3390589"/>
                </a:cubicBezTo>
                <a:cubicBezTo>
                  <a:pt x="2251707" y="3566235"/>
                  <a:pt x="2180128" y="3707926"/>
                  <a:pt x="2041408" y="3806873"/>
                </a:cubicBezTo>
                <a:cubicBezTo>
                  <a:pt x="1952148" y="3870542"/>
                  <a:pt x="1884525" y="3885237"/>
                  <a:pt x="1638484" y="3894436"/>
                </a:cubicBezTo>
                <a:cubicBezTo>
                  <a:pt x="1475871" y="3900520"/>
                  <a:pt x="1331737" y="3894371"/>
                  <a:pt x="1318185" y="3880747"/>
                </a:cubicBezTo>
                <a:close/>
                <a:moveTo>
                  <a:pt x="1125603" y="2443795"/>
                </a:moveTo>
                <a:lnTo>
                  <a:pt x="1039787" y="2411928"/>
                </a:lnTo>
                <a:lnTo>
                  <a:pt x="1015892" y="1556702"/>
                </a:lnTo>
                <a:cubicBezTo>
                  <a:pt x="992510" y="719814"/>
                  <a:pt x="990395" y="700217"/>
                  <a:pt x="917260" y="642686"/>
                </a:cubicBezTo>
                <a:cubicBezTo>
                  <a:pt x="630620" y="417202"/>
                  <a:pt x="817897" y="-41267"/>
                  <a:pt x="1178568" y="2988"/>
                </a:cubicBezTo>
                <a:cubicBezTo>
                  <a:pt x="1358596" y="25077"/>
                  <a:pt x="1490655" y="172368"/>
                  <a:pt x="1490655" y="351072"/>
                </a:cubicBezTo>
                <a:cubicBezTo>
                  <a:pt x="1490655" y="450621"/>
                  <a:pt x="1465804" y="509114"/>
                  <a:pt x="1383888" y="602374"/>
                </a:cubicBezTo>
                <a:lnTo>
                  <a:pt x="1277122" y="723926"/>
                </a:lnTo>
                <a:lnTo>
                  <a:pt x="1260695" y="1586371"/>
                </a:lnTo>
                <a:cubicBezTo>
                  <a:pt x="1251656" y="2060715"/>
                  <a:pt x="1236878" y="2454857"/>
                  <a:pt x="1227844" y="2462239"/>
                </a:cubicBezTo>
                <a:cubicBezTo>
                  <a:pt x="1218805" y="2469627"/>
                  <a:pt x="1172802" y="2461369"/>
                  <a:pt x="1125603" y="2443795"/>
                </a:cubicBezTo>
                <a:close/>
                <a:moveTo>
                  <a:pt x="1572783" y="2457322"/>
                </a:moveTo>
                <a:cubicBezTo>
                  <a:pt x="1437408" y="2398173"/>
                  <a:pt x="1343865" y="2259890"/>
                  <a:pt x="1347422" y="2124178"/>
                </a:cubicBezTo>
                <a:cubicBezTo>
                  <a:pt x="1351309" y="1976008"/>
                  <a:pt x="1482937" y="1778170"/>
                  <a:pt x="1609704" y="1729971"/>
                </a:cubicBezTo>
                <a:cubicBezTo>
                  <a:pt x="1786071" y="1662913"/>
                  <a:pt x="1718529" y="1500238"/>
                  <a:pt x="1485306" y="1430358"/>
                </a:cubicBezTo>
                <a:cubicBezTo>
                  <a:pt x="1359505" y="1392666"/>
                  <a:pt x="1359249" y="1392233"/>
                  <a:pt x="1359249" y="1216472"/>
                </a:cubicBezTo>
                <a:cubicBezTo>
                  <a:pt x="1359249" y="1041152"/>
                  <a:pt x="1359621" y="1040451"/>
                  <a:pt x="1449590" y="1061371"/>
                </a:cubicBezTo>
                <a:cubicBezTo>
                  <a:pt x="1870361" y="1159251"/>
                  <a:pt x="2131764" y="1432763"/>
                  <a:pt x="2171377" y="1816593"/>
                </a:cubicBezTo>
                <a:cubicBezTo>
                  <a:pt x="2186456" y="1962692"/>
                  <a:pt x="2174916" y="2021564"/>
                  <a:pt x="2102034" y="2170551"/>
                </a:cubicBezTo>
                <a:cubicBezTo>
                  <a:pt x="2053947" y="2268842"/>
                  <a:pt x="1976827" y="2374015"/>
                  <a:pt x="1930657" y="2404268"/>
                </a:cubicBezTo>
                <a:cubicBezTo>
                  <a:pt x="1828265" y="2471361"/>
                  <a:pt x="1661497" y="2496085"/>
                  <a:pt x="1572783" y="2457322"/>
                </a:cubicBezTo>
                <a:close/>
              </a:path>
            </a:pathLst>
          </a:custGeom>
          <a:solidFill>
            <a:srgbClr val="2C8AE0"/>
          </a:solidFill>
          <a:ln w="3281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s-ES"/>
          </a:p>
        </p:txBody>
      </p:sp>
      <p:sp>
        <p:nvSpPr>
          <p:cNvPr id="5" name="Rectangle 4">
            <a:extLst>
              <a:ext uri="{FF2B5EF4-FFF2-40B4-BE49-F238E27FC236}">
                <a16:creationId xmlns:a16="http://schemas.microsoft.com/office/drawing/2014/main" id="{585DB407-76C1-BC41-2355-95BCE1ACC074}"/>
              </a:ext>
            </a:extLst>
          </p:cNvPr>
          <p:cNvSpPr/>
          <p:nvPr/>
        </p:nvSpPr>
        <p:spPr>
          <a:xfrm>
            <a:off x="9555721" y="472703"/>
            <a:ext cx="249041" cy="249041"/>
          </a:xfrm>
          <a:prstGeom prst="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7" name="TextBox 6">
            <a:extLst>
              <a:ext uri="{FF2B5EF4-FFF2-40B4-BE49-F238E27FC236}">
                <a16:creationId xmlns:a16="http://schemas.microsoft.com/office/drawing/2014/main" id="{8E3ABE4C-6808-0727-C93E-22DB16BF7F1E}"/>
              </a:ext>
            </a:extLst>
          </p:cNvPr>
          <p:cNvSpPr txBox="1"/>
          <p:nvPr/>
        </p:nvSpPr>
        <p:spPr>
          <a:xfrm>
            <a:off x="9399018" y="184349"/>
            <a:ext cx="2628640"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Información principal en:</a:t>
            </a:r>
          </a:p>
        </p:txBody>
      </p:sp>
      <p:sp>
        <p:nvSpPr>
          <p:cNvPr id="49" name="Rectangle 48">
            <a:extLst>
              <a:ext uri="{FF2B5EF4-FFF2-40B4-BE49-F238E27FC236}">
                <a16:creationId xmlns:a16="http://schemas.microsoft.com/office/drawing/2014/main" id="{D1296EE1-0D73-93F1-423D-03848695213B}"/>
              </a:ext>
            </a:extLst>
          </p:cNvPr>
          <p:cNvSpPr/>
          <p:nvPr/>
        </p:nvSpPr>
        <p:spPr>
          <a:xfrm>
            <a:off x="9555721" y="794380"/>
            <a:ext cx="249041" cy="249041"/>
          </a:xfrm>
          <a:prstGeom prst="rect">
            <a:avLst/>
          </a:prstGeom>
          <a:solidFill>
            <a:srgbClr val="2C8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a:p>
        </p:txBody>
      </p:sp>
      <p:sp>
        <p:nvSpPr>
          <p:cNvPr id="50" name="TextBox 49">
            <a:extLst>
              <a:ext uri="{FF2B5EF4-FFF2-40B4-BE49-F238E27FC236}">
                <a16:creationId xmlns:a16="http://schemas.microsoft.com/office/drawing/2014/main" id="{5F2FAA25-7C3A-D3E6-A19E-D33F3605A0B8}"/>
              </a:ext>
            </a:extLst>
          </p:cNvPr>
          <p:cNvSpPr txBox="1"/>
          <p:nvPr/>
        </p:nvSpPr>
        <p:spPr>
          <a:xfrm>
            <a:off x="9902136" y="443335"/>
            <a:ext cx="2628640"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Encuesta preliminar</a:t>
            </a:r>
          </a:p>
        </p:txBody>
      </p:sp>
      <p:sp>
        <p:nvSpPr>
          <p:cNvPr id="51" name="TextBox 50">
            <a:extLst>
              <a:ext uri="{FF2B5EF4-FFF2-40B4-BE49-F238E27FC236}">
                <a16:creationId xmlns:a16="http://schemas.microsoft.com/office/drawing/2014/main" id="{522EB276-47F0-15CE-C941-F78B31947F9A}"/>
              </a:ext>
            </a:extLst>
          </p:cNvPr>
          <p:cNvSpPr txBox="1"/>
          <p:nvPr/>
        </p:nvSpPr>
        <p:spPr>
          <a:xfrm>
            <a:off x="9902138" y="765012"/>
            <a:ext cx="3382195" cy="307777"/>
          </a:xfrm>
          <a:prstGeom prst="rect">
            <a:avLst/>
          </a:prstGeom>
          <a:noFill/>
        </p:spPr>
        <p:txBody>
          <a:bodyPr wrap="square" rtlCol="0">
            <a:spAutoFit/>
          </a:bodyPr>
          <a:lstStyle/>
          <a:p>
            <a:r>
              <a:rPr lang="es-ES" sz="1400" dirty="0">
                <a:solidFill>
                  <a:srgbClr val="FFFFFF"/>
                </a:solidFill>
                <a:latin typeface="Abadi" panose="020B0604020104020204" pitchFamily="34" charset="0"/>
              </a:rPr>
              <a:t>Encuestas de seguimiento</a:t>
            </a:r>
          </a:p>
        </p:txBody>
      </p:sp>
      <p:sp>
        <p:nvSpPr>
          <p:cNvPr id="69" name="Freeform: Shape 68">
            <a:extLst>
              <a:ext uri="{FF2B5EF4-FFF2-40B4-BE49-F238E27FC236}">
                <a16:creationId xmlns:a16="http://schemas.microsoft.com/office/drawing/2014/main" id="{1471F08E-94AE-4E5C-0097-4116FDEA3BA0}"/>
              </a:ext>
            </a:extLst>
          </p:cNvPr>
          <p:cNvSpPr/>
          <p:nvPr/>
        </p:nvSpPr>
        <p:spPr>
          <a:xfrm>
            <a:off x="6311656" y="3309033"/>
            <a:ext cx="6083860" cy="5069494"/>
          </a:xfrm>
          <a:custGeom>
            <a:avLst/>
            <a:gdLst>
              <a:gd name="connsiteX0" fmla="*/ 2665177 w 6083860"/>
              <a:gd name="connsiteY0" fmla="*/ 0 h 5069494"/>
              <a:gd name="connsiteX1" fmla="*/ 5400107 w 6083860"/>
              <a:gd name="connsiteY1" fmla="*/ 0 h 5069494"/>
              <a:gd name="connsiteX2" fmla="*/ 6083860 w 6083860"/>
              <a:gd name="connsiteY2" fmla="*/ 683753 h 5069494"/>
              <a:gd name="connsiteX3" fmla="*/ 6083860 w 6083860"/>
              <a:gd name="connsiteY3" fmla="*/ 4113162 h 5069494"/>
              <a:gd name="connsiteX4" fmla="*/ 6083860 w 6083860"/>
              <a:gd name="connsiteY4" fmla="*/ 4160496 h 5069494"/>
              <a:gd name="connsiteX5" fmla="*/ 6083860 w 6083860"/>
              <a:gd name="connsiteY5" fmla="*/ 4385741 h 5069494"/>
              <a:gd name="connsiteX6" fmla="*/ 6083859 w 6083860"/>
              <a:gd name="connsiteY6" fmla="*/ 4385751 h 5069494"/>
              <a:gd name="connsiteX7" fmla="*/ 6083859 w 6083860"/>
              <a:gd name="connsiteY7" fmla="*/ 4438859 h 5069494"/>
              <a:gd name="connsiteX8" fmla="*/ 5453225 w 6083860"/>
              <a:gd name="connsiteY8" fmla="*/ 5069493 h 5069494"/>
              <a:gd name="connsiteX9" fmla="*/ 5400117 w 6083860"/>
              <a:gd name="connsiteY9" fmla="*/ 5069493 h 5069494"/>
              <a:gd name="connsiteX10" fmla="*/ 5400107 w 6083860"/>
              <a:gd name="connsiteY10" fmla="*/ 5069494 h 5069494"/>
              <a:gd name="connsiteX11" fmla="*/ 2665177 w 6083860"/>
              <a:gd name="connsiteY11" fmla="*/ 5069494 h 5069494"/>
              <a:gd name="connsiteX12" fmla="*/ 2665164 w 6083860"/>
              <a:gd name="connsiteY12" fmla="*/ 5069493 h 5069494"/>
              <a:gd name="connsiteX13" fmla="*/ 630634 w 6083860"/>
              <a:gd name="connsiteY13" fmla="*/ 5069493 h 5069494"/>
              <a:gd name="connsiteX14" fmla="*/ 0 w 6083860"/>
              <a:gd name="connsiteY14" fmla="*/ 4438859 h 5069494"/>
              <a:gd name="connsiteX15" fmla="*/ 0 w 6083860"/>
              <a:gd name="connsiteY15" fmla="*/ 4160496 h 5069494"/>
              <a:gd name="connsiteX16" fmla="*/ 0 w 6083860"/>
              <a:gd name="connsiteY16" fmla="*/ 4113162 h 5069494"/>
              <a:gd name="connsiteX17" fmla="*/ 0 w 6083860"/>
              <a:gd name="connsiteY17" fmla="*/ 3750426 h 5069494"/>
              <a:gd name="connsiteX18" fmla="*/ 503539 w 6083860"/>
              <a:gd name="connsiteY18" fmla="*/ 3132604 h 5069494"/>
              <a:gd name="connsiteX19" fmla="*/ 540220 w 6083860"/>
              <a:gd name="connsiteY19" fmla="*/ 3128907 h 5069494"/>
              <a:gd name="connsiteX20" fmla="*/ 653628 w 6083860"/>
              <a:gd name="connsiteY20" fmla="*/ 3089216 h 5069494"/>
              <a:gd name="connsiteX21" fmla="*/ 1963233 w 6083860"/>
              <a:gd name="connsiteY21" fmla="*/ 1477159 h 5069494"/>
              <a:gd name="connsiteX22" fmla="*/ 1981424 w 6083860"/>
              <a:gd name="connsiteY22" fmla="*/ 1330210 h 5069494"/>
              <a:gd name="connsiteX23" fmla="*/ 1981424 w 6083860"/>
              <a:gd name="connsiteY23" fmla="*/ 683753 h 5069494"/>
              <a:gd name="connsiteX24" fmla="*/ 2665177 w 6083860"/>
              <a:gd name="connsiteY24" fmla="*/ 0 h 5069494"/>
              <a:gd name="connsiteX0" fmla="*/ 2665177 w 6083860"/>
              <a:gd name="connsiteY0" fmla="*/ 0 h 5069494"/>
              <a:gd name="connsiteX1" fmla="*/ 5400107 w 6083860"/>
              <a:gd name="connsiteY1" fmla="*/ 0 h 5069494"/>
              <a:gd name="connsiteX2" fmla="*/ 6083860 w 6083860"/>
              <a:gd name="connsiteY2" fmla="*/ 683753 h 5069494"/>
              <a:gd name="connsiteX3" fmla="*/ 6083860 w 6083860"/>
              <a:gd name="connsiteY3" fmla="*/ 4113162 h 5069494"/>
              <a:gd name="connsiteX4" fmla="*/ 6083860 w 6083860"/>
              <a:gd name="connsiteY4" fmla="*/ 4160496 h 5069494"/>
              <a:gd name="connsiteX5" fmla="*/ 6083860 w 6083860"/>
              <a:gd name="connsiteY5" fmla="*/ 4385741 h 5069494"/>
              <a:gd name="connsiteX6" fmla="*/ 6083859 w 6083860"/>
              <a:gd name="connsiteY6" fmla="*/ 4385751 h 5069494"/>
              <a:gd name="connsiteX7" fmla="*/ 6083859 w 6083860"/>
              <a:gd name="connsiteY7" fmla="*/ 4438859 h 5069494"/>
              <a:gd name="connsiteX8" fmla="*/ 5453225 w 6083860"/>
              <a:gd name="connsiteY8" fmla="*/ 5069493 h 5069494"/>
              <a:gd name="connsiteX9" fmla="*/ 5400117 w 6083860"/>
              <a:gd name="connsiteY9" fmla="*/ 5069493 h 5069494"/>
              <a:gd name="connsiteX10" fmla="*/ 5400107 w 6083860"/>
              <a:gd name="connsiteY10" fmla="*/ 5069494 h 5069494"/>
              <a:gd name="connsiteX11" fmla="*/ 2665177 w 6083860"/>
              <a:gd name="connsiteY11" fmla="*/ 5069494 h 5069494"/>
              <a:gd name="connsiteX12" fmla="*/ 2665164 w 6083860"/>
              <a:gd name="connsiteY12" fmla="*/ 5069493 h 5069494"/>
              <a:gd name="connsiteX13" fmla="*/ 630634 w 6083860"/>
              <a:gd name="connsiteY13" fmla="*/ 5069493 h 5069494"/>
              <a:gd name="connsiteX14" fmla="*/ 0 w 6083860"/>
              <a:gd name="connsiteY14" fmla="*/ 4438859 h 5069494"/>
              <a:gd name="connsiteX15" fmla="*/ 0 w 6083860"/>
              <a:gd name="connsiteY15" fmla="*/ 4160496 h 5069494"/>
              <a:gd name="connsiteX16" fmla="*/ 0 w 6083860"/>
              <a:gd name="connsiteY16" fmla="*/ 4113162 h 5069494"/>
              <a:gd name="connsiteX17" fmla="*/ 0 w 6083860"/>
              <a:gd name="connsiteY17" fmla="*/ 3750426 h 5069494"/>
              <a:gd name="connsiteX18" fmla="*/ 503539 w 6083860"/>
              <a:gd name="connsiteY18" fmla="*/ 3132604 h 5069494"/>
              <a:gd name="connsiteX19" fmla="*/ 653628 w 6083860"/>
              <a:gd name="connsiteY19" fmla="*/ 3089216 h 5069494"/>
              <a:gd name="connsiteX20" fmla="*/ 1963233 w 6083860"/>
              <a:gd name="connsiteY20" fmla="*/ 1477159 h 5069494"/>
              <a:gd name="connsiteX21" fmla="*/ 1981424 w 6083860"/>
              <a:gd name="connsiteY21" fmla="*/ 1330210 h 5069494"/>
              <a:gd name="connsiteX22" fmla="*/ 1981424 w 6083860"/>
              <a:gd name="connsiteY22" fmla="*/ 683753 h 5069494"/>
              <a:gd name="connsiteX23" fmla="*/ 2665177 w 6083860"/>
              <a:gd name="connsiteY23" fmla="*/ 0 h 506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83860" h="5069494">
                <a:moveTo>
                  <a:pt x="2665177" y="0"/>
                </a:moveTo>
                <a:lnTo>
                  <a:pt x="5400107" y="0"/>
                </a:lnTo>
                <a:cubicBezTo>
                  <a:pt x="5777733" y="0"/>
                  <a:pt x="6083860" y="306127"/>
                  <a:pt x="6083860" y="683753"/>
                </a:cubicBezTo>
                <a:lnTo>
                  <a:pt x="6083860" y="4113162"/>
                </a:lnTo>
                <a:lnTo>
                  <a:pt x="6083860" y="4160496"/>
                </a:lnTo>
                <a:lnTo>
                  <a:pt x="6083860" y="4385741"/>
                </a:lnTo>
                <a:cubicBezTo>
                  <a:pt x="6083860" y="4385744"/>
                  <a:pt x="6083859" y="4385748"/>
                  <a:pt x="6083859" y="4385751"/>
                </a:cubicBezTo>
                <a:lnTo>
                  <a:pt x="6083859" y="4438859"/>
                </a:lnTo>
                <a:cubicBezTo>
                  <a:pt x="6083859" y="4787149"/>
                  <a:pt x="5801515" y="5069493"/>
                  <a:pt x="5453225" y="5069493"/>
                </a:cubicBezTo>
                <a:lnTo>
                  <a:pt x="5400117" y="5069493"/>
                </a:lnTo>
                <a:cubicBezTo>
                  <a:pt x="5400114" y="5069493"/>
                  <a:pt x="5400110" y="5069494"/>
                  <a:pt x="5400107" y="5069494"/>
                </a:cubicBezTo>
                <a:lnTo>
                  <a:pt x="2665177" y="5069494"/>
                </a:lnTo>
                <a:cubicBezTo>
                  <a:pt x="2665173" y="5069494"/>
                  <a:pt x="2665168" y="5069493"/>
                  <a:pt x="2665164" y="5069493"/>
                </a:cubicBezTo>
                <a:lnTo>
                  <a:pt x="630634" y="5069493"/>
                </a:lnTo>
                <a:cubicBezTo>
                  <a:pt x="282344" y="5069493"/>
                  <a:pt x="0" y="4787149"/>
                  <a:pt x="0" y="4438859"/>
                </a:cubicBezTo>
                <a:lnTo>
                  <a:pt x="0" y="4160496"/>
                </a:lnTo>
                <a:lnTo>
                  <a:pt x="0" y="4113162"/>
                </a:lnTo>
                <a:lnTo>
                  <a:pt x="0" y="3750426"/>
                </a:lnTo>
                <a:cubicBezTo>
                  <a:pt x="0" y="3445673"/>
                  <a:pt x="216169" y="3191409"/>
                  <a:pt x="503539" y="3132604"/>
                </a:cubicBezTo>
                <a:lnTo>
                  <a:pt x="653628" y="3089216"/>
                </a:lnTo>
                <a:cubicBezTo>
                  <a:pt x="1333171" y="2824268"/>
                  <a:pt x="1840852" y="2215770"/>
                  <a:pt x="1963233" y="1477159"/>
                </a:cubicBezTo>
                <a:lnTo>
                  <a:pt x="1981424" y="1330210"/>
                </a:lnTo>
                <a:lnTo>
                  <a:pt x="1981424" y="683753"/>
                </a:lnTo>
                <a:cubicBezTo>
                  <a:pt x="1981424" y="306127"/>
                  <a:pt x="2287551" y="0"/>
                  <a:pt x="2665177" y="0"/>
                </a:cubicBezTo>
                <a:close/>
              </a:path>
            </a:pathLst>
          </a:custGeom>
          <a:noFill/>
          <a:ln w="38100">
            <a:solidFill>
              <a:schemeClr val="bg1">
                <a:lumMod val="85000"/>
                <a:alpha val="25098"/>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dirty="0"/>
          </a:p>
        </p:txBody>
      </p:sp>
      <p:sp>
        <p:nvSpPr>
          <p:cNvPr id="70" name="Freeform: Shape 69">
            <a:extLst>
              <a:ext uri="{FF2B5EF4-FFF2-40B4-BE49-F238E27FC236}">
                <a16:creationId xmlns:a16="http://schemas.microsoft.com/office/drawing/2014/main" id="{1B7CF748-568F-2E88-0CF2-853F7D87851A}"/>
              </a:ext>
            </a:extLst>
          </p:cNvPr>
          <p:cNvSpPr/>
          <p:nvPr/>
        </p:nvSpPr>
        <p:spPr>
          <a:xfrm>
            <a:off x="-151774" y="1253153"/>
            <a:ext cx="12547290" cy="7125374"/>
          </a:xfrm>
          <a:custGeom>
            <a:avLst/>
            <a:gdLst>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65176 w 12547290"/>
              <a:gd name="connsiteY28" fmla="*/ 5177364 h 7125374"/>
              <a:gd name="connsiteX29" fmla="*/ 5765176 w 12547290"/>
              <a:gd name="connsiteY29" fmla="*/ 5202474 h 7125374"/>
              <a:gd name="connsiteX30" fmla="*/ 5791497 w 12547290"/>
              <a:gd name="connsiteY30" fmla="*/ 5210645 h 7125374"/>
              <a:gd name="connsiteX31" fmla="*/ 6181734 w 12547290"/>
              <a:gd name="connsiteY31" fmla="*/ 5799376 h 7125374"/>
              <a:gd name="connsiteX32" fmla="*/ 6181734 w 12547290"/>
              <a:gd name="connsiteY32" fmla="*/ 6169042 h 7125374"/>
              <a:gd name="connsiteX33" fmla="*/ 6181734 w 12547290"/>
              <a:gd name="connsiteY33" fmla="*/ 6216377 h 7125374"/>
              <a:gd name="connsiteX34" fmla="*/ 6181734 w 12547290"/>
              <a:gd name="connsiteY34" fmla="*/ 6486431 h 7125374"/>
              <a:gd name="connsiteX35" fmla="*/ 5542791 w 12547290"/>
              <a:gd name="connsiteY35" fmla="*/ 7125374 h 7125374"/>
              <a:gd name="connsiteX36" fmla="*/ 4337864 w 12547290"/>
              <a:gd name="connsiteY36" fmla="*/ 7125374 h 7125374"/>
              <a:gd name="connsiteX37" fmla="*/ 672548 w 12547290"/>
              <a:gd name="connsiteY37" fmla="*/ 7125374 h 7125374"/>
              <a:gd name="connsiteX38" fmla="*/ 638943 w 12547290"/>
              <a:gd name="connsiteY38" fmla="*/ 7125374 h 7125374"/>
              <a:gd name="connsiteX39" fmla="*/ 0 w 12547290"/>
              <a:gd name="connsiteY39" fmla="*/ 6486431 h 7125374"/>
              <a:gd name="connsiteX40" fmla="*/ 0 w 12547290"/>
              <a:gd name="connsiteY40" fmla="*/ 6216377 h 7125374"/>
              <a:gd name="connsiteX41" fmla="*/ 0 w 12547290"/>
              <a:gd name="connsiteY41" fmla="*/ 6169042 h 7125374"/>
              <a:gd name="connsiteX42" fmla="*/ 0 w 12547290"/>
              <a:gd name="connsiteY42" fmla="*/ 5799376 h 7125374"/>
              <a:gd name="connsiteX43" fmla="*/ 1 w 12547290"/>
              <a:gd name="connsiteY43" fmla="*/ 5799373 h 7125374"/>
              <a:gd name="connsiteX44" fmla="*/ 1 w 12547290"/>
              <a:gd name="connsiteY44" fmla="*/ 1169859 h 7125374"/>
              <a:gd name="connsiteX45" fmla="*/ 1 w 12547290"/>
              <a:gd name="connsiteY45" fmla="*/ 672547 h 7125374"/>
              <a:gd name="connsiteX46" fmla="*/ 1 w 12547290"/>
              <a:gd name="connsiteY46" fmla="*/ 647934 h 7125374"/>
              <a:gd name="connsiteX47" fmla="*/ 647935 w 12547290"/>
              <a:gd name="connsiteY47"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65176 w 12547290"/>
              <a:gd name="connsiteY28" fmla="*/ 5177364 h 7125374"/>
              <a:gd name="connsiteX29" fmla="*/ 5791497 w 12547290"/>
              <a:gd name="connsiteY29" fmla="*/ 5210645 h 7125374"/>
              <a:gd name="connsiteX30" fmla="*/ 6181734 w 12547290"/>
              <a:gd name="connsiteY30" fmla="*/ 5799376 h 7125374"/>
              <a:gd name="connsiteX31" fmla="*/ 6181734 w 12547290"/>
              <a:gd name="connsiteY31" fmla="*/ 6169042 h 7125374"/>
              <a:gd name="connsiteX32" fmla="*/ 6181734 w 12547290"/>
              <a:gd name="connsiteY32" fmla="*/ 6216377 h 7125374"/>
              <a:gd name="connsiteX33" fmla="*/ 6181734 w 12547290"/>
              <a:gd name="connsiteY33" fmla="*/ 6486431 h 7125374"/>
              <a:gd name="connsiteX34" fmla="*/ 5542791 w 12547290"/>
              <a:gd name="connsiteY34" fmla="*/ 7125374 h 7125374"/>
              <a:gd name="connsiteX35" fmla="*/ 4337864 w 12547290"/>
              <a:gd name="connsiteY35" fmla="*/ 7125374 h 7125374"/>
              <a:gd name="connsiteX36" fmla="*/ 672548 w 12547290"/>
              <a:gd name="connsiteY36" fmla="*/ 7125374 h 7125374"/>
              <a:gd name="connsiteX37" fmla="*/ 638943 w 12547290"/>
              <a:gd name="connsiteY37" fmla="*/ 7125374 h 7125374"/>
              <a:gd name="connsiteX38" fmla="*/ 0 w 12547290"/>
              <a:gd name="connsiteY38" fmla="*/ 6486431 h 7125374"/>
              <a:gd name="connsiteX39" fmla="*/ 0 w 12547290"/>
              <a:gd name="connsiteY39" fmla="*/ 6216377 h 7125374"/>
              <a:gd name="connsiteX40" fmla="*/ 0 w 12547290"/>
              <a:gd name="connsiteY40" fmla="*/ 6169042 h 7125374"/>
              <a:gd name="connsiteX41" fmla="*/ 0 w 12547290"/>
              <a:gd name="connsiteY41" fmla="*/ 5799376 h 7125374"/>
              <a:gd name="connsiteX42" fmla="*/ 1 w 12547290"/>
              <a:gd name="connsiteY42" fmla="*/ 5799373 h 7125374"/>
              <a:gd name="connsiteX43" fmla="*/ 1 w 12547290"/>
              <a:gd name="connsiteY43" fmla="*/ 1169859 h 7125374"/>
              <a:gd name="connsiteX44" fmla="*/ 1 w 12547290"/>
              <a:gd name="connsiteY44" fmla="*/ 672547 h 7125374"/>
              <a:gd name="connsiteX45" fmla="*/ 1 w 12547290"/>
              <a:gd name="connsiteY45" fmla="*/ 647934 h 7125374"/>
              <a:gd name="connsiteX46" fmla="*/ 647935 w 12547290"/>
              <a:gd name="connsiteY46"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210645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210645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 name="connsiteX0" fmla="*/ 647935 w 12547290"/>
              <a:gd name="connsiteY0" fmla="*/ 0 h 7125374"/>
              <a:gd name="connsiteX1" fmla="*/ 672548 w 12547290"/>
              <a:gd name="connsiteY1" fmla="*/ 0 h 7125374"/>
              <a:gd name="connsiteX2" fmla="*/ 4337864 w 12547290"/>
              <a:gd name="connsiteY2" fmla="*/ 0 h 7125374"/>
              <a:gd name="connsiteX3" fmla="*/ 11899356 w 12547290"/>
              <a:gd name="connsiteY3" fmla="*/ 0 h 7125374"/>
              <a:gd name="connsiteX4" fmla="*/ 12547290 w 12547290"/>
              <a:gd name="connsiteY4" fmla="*/ 647934 h 7125374"/>
              <a:gd name="connsiteX5" fmla="*/ 12547290 w 12547290"/>
              <a:gd name="connsiteY5" fmla="*/ 1169859 h 7125374"/>
              <a:gd name="connsiteX6" fmla="*/ 11899356 w 12547290"/>
              <a:gd name="connsiteY6" fmla="*/ 1817793 h 7125374"/>
              <a:gd name="connsiteX7" fmla="*/ 8238854 w 12547290"/>
              <a:gd name="connsiteY7" fmla="*/ 1817793 h 7125374"/>
              <a:gd name="connsiteX8" fmla="*/ 8116656 w 12547290"/>
              <a:gd name="connsiteY8" fmla="*/ 1805474 h 7125374"/>
              <a:gd name="connsiteX9" fmla="*/ 7944449 w 12547290"/>
              <a:gd name="connsiteY9" fmla="*/ 1763554 h 7125374"/>
              <a:gd name="connsiteX10" fmla="*/ 7828393 w 12547290"/>
              <a:gd name="connsiteY10" fmla="*/ 1679654 h 7125374"/>
              <a:gd name="connsiteX11" fmla="*/ 7819389 w 12547290"/>
              <a:gd name="connsiteY11" fmla="*/ 1671114 h 7125374"/>
              <a:gd name="connsiteX12" fmla="*/ 7819382 w 12547290"/>
              <a:gd name="connsiteY12" fmla="*/ 1671106 h 7125374"/>
              <a:gd name="connsiteX13" fmla="*/ 7819336 w 12547290"/>
              <a:gd name="connsiteY13" fmla="*/ 1671064 h 7125374"/>
              <a:gd name="connsiteX14" fmla="*/ 7708709 w 12547290"/>
              <a:gd name="connsiteY14" fmla="*/ 1568082 h 7125374"/>
              <a:gd name="connsiteX15" fmla="*/ 7685163 w 12547290"/>
              <a:gd name="connsiteY15" fmla="*/ 1549119 h 7125374"/>
              <a:gd name="connsiteX16" fmla="*/ 7670195 w 12547290"/>
              <a:gd name="connsiteY16" fmla="*/ 1535516 h 7125374"/>
              <a:gd name="connsiteX17" fmla="*/ 7643283 w 12547290"/>
              <a:gd name="connsiteY17" fmla="*/ 1515391 h 7125374"/>
              <a:gd name="connsiteX18" fmla="*/ 7590834 w 12547290"/>
              <a:gd name="connsiteY18" fmla="*/ 1473151 h 7125374"/>
              <a:gd name="connsiteX19" fmla="*/ 7535546 w 12547290"/>
              <a:gd name="connsiteY19" fmla="*/ 1434827 h 7125374"/>
              <a:gd name="connsiteX20" fmla="*/ 7508468 w 12547290"/>
              <a:gd name="connsiteY20" fmla="*/ 1414578 h 7125374"/>
              <a:gd name="connsiteX21" fmla="*/ 7491206 w 12547290"/>
              <a:gd name="connsiteY21" fmla="*/ 1404091 h 7125374"/>
              <a:gd name="connsiteX22" fmla="*/ 7466201 w 12547290"/>
              <a:gd name="connsiteY22" fmla="*/ 1386758 h 7125374"/>
              <a:gd name="connsiteX23" fmla="*/ 7335291 w 12547290"/>
              <a:gd name="connsiteY23" fmla="*/ 1309371 h 7125374"/>
              <a:gd name="connsiteX24" fmla="*/ 7335256 w 12547290"/>
              <a:gd name="connsiteY24" fmla="*/ 1309350 h 7125374"/>
              <a:gd name="connsiteX25" fmla="*/ 6333885 w 12547290"/>
              <a:gd name="connsiteY25" fmla="*/ 1055793 h 7125374"/>
              <a:gd name="connsiteX26" fmla="*/ 4233076 w 12547290"/>
              <a:gd name="connsiteY26" fmla="*/ 3156602 h 7125374"/>
              <a:gd name="connsiteX27" fmla="*/ 5709169 w 12547290"/>
              <a:gd name="connsiteY27" fmla="*/ 5162963 h 7125374"/>
              <a:gd name="connsiteX28" fmla="*/ 5791497 w 12547290"/>
              <a:gd name="connsiteY28" fmla="*/ 5197310 h 7125374"/>
              <a:gd name="connsiteX29" fmla="*/ 6181734 w 12547290"/>
              <a:gd name="connsiteY29" fmla="*/ 5799376 h 7125374"/>
              <a:gd name="connsiteX30" fmla="*/ 6181734 w 12547290"/>
              <a:gd name="connsiteY30" fmla="*/ 6169042 h 7125374"/>
              <a:gd name="connsiteX31" fmla="*/ 6181734 w 12547290"/>
              <a:gd name="connsiteY31" fmla="*/ 6216377 h 7125374"/>
              <a:gd name="connsiteX32" fmla="*/ 6181734 w 12547290"/>
              <a:gd name="connsiteY32" fmla="*/ 6486431 h 7125374"/>
              <a:gd name="connsiteX33" fmla="*/ 5542791 w 12547290"/>
              <a:gd name="connsiteY33" fmla="*/ 7125374 h 7125374"/>
              <a:gd name="connsiteX34" fmla="*/ 4337864 w 12547290"/>
              <a:gd name="connsiteY34" fmla="*/ 7125374 h 7125374"/>
              <a:gd name="connsiteX35" fmla="*/ 672548 w 12547290"/>
              <a:gd name="connsiteY35" fmla="*/ 7125374 h 7125374"/>
              <a:gd name="connsiteX36" fmla="*/ 638943 w 12547290"/>
              <a:gd name="connsiteY36" fmla="*/ 7125374 h 7125374"/>
              <a:gd name="connsiteX37" fmla="*/ 0 w 12547290"/>
              <a:gd name="connsiteY37" fmla="*/ 6486431 h 7125374"/>
              <a:gd name="connsiteX38" fmla="*/ 0 w 12547290"/>
              <a:gd name="connsiteY38" fmla="*/ 6216377 h 7125374"/>
              <a:gd name="connsiteX39" fmla="*/ 0 w 12547290"/>
              <a:gd name="connsiteY39" fmla="*/ 6169042 h 7125374"/>
              <a:gd name="connsiteX40" fmla="*/ 0 w 12547290"/>
              <a:gd name="connsiteY40" fmla="*/ 5799376 h 7125374"/>
              <a:gd name="connsiteX41" fmla="*/ 1 w 12547290"/>
              <a:gd name="connsiteY41" fmla="*/ 5799373 h 7125374"/>
              <a:gd name="connsiteX42" fmla="*/ 1 w 12547290"/>
              <a:gd name="connsiteY42" fmla="*/ 1169859 h 7125374"/>
              <a:gd name="connsiteX43" fmla="*/ 1 w 12547290"/>
              <a:gd name="connsiteY43" fmla="*/ 672547 h 7125374"/>
              <a:gd name="connsiteX44" fmla="*/ 1 w 12547290"/>
              <a:gd name="connsiteY44" fmla="*/ 647934 h 7125374"/>
              <a:gd name="connsiteX45" fmla="*/ 647935 w 12547290"/>
              <a:gd name="connsiteY45" fmla="*/ 0 h 712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547290" h="7125374">
                <a:moveTo>
                  <a:pt x="647935" y="0"/>
                </a:moveTo>
                <a:lnTo>
                  <a:pt x="672548" y="0"/>
                </a:lnTo>
                <a:lnTo>
                  <a:pt x="4337864" y="0"/>
                </a:lnTo>
                <a:lnTo>
                  <a:pt x="11899356" y="0"/>
                </a:lnTo>
                <a:cubicBezTo>
                  <a:pt x="12257200" y="0"/>
                  <a:pt x="12547290" y="290090"/>
                  <a:pt x="12547290" y="647934"/>
                </a:cubicBezTo>
                <a:lnTo>
                  <a:pt x="12547290" y="1169859"/>
                </a:lnTo>
                <a:cubicBezTo>
                  <a:pt x="12547290" y="1527703"/>
                  <a:pt x="12257200" y="1817793"/>
                  <a:pt x="11899356" y="1817793"/>
                </a:cubicBezTo>
                <a:lnTo>
                  <a:pt x="8238854" y="1817793"/>
                </a:lnTo>
                <a:lnTo>
                  <a:pt x="8116656" y="1805474"/>
                </a:lnTo>
                <a:cubicBezTo>
                  <a:pt x="8055481" y="1799322"/>
                  <a:pt x="7993174" y="1787815"/>
                  <a:pt x="7944449" y="1763554"/>
                </a:cubicBezTo>
                <a:cubicBezTo>
                  <a:pt x="7874968" y="1728958"/>
                  <a:pt x="7842687" y="1695040"/>
                  <a:pt x="7828393" y="1679654"/>
                </a:cubicBezTo>
                <a:lnTo>
                  <a:pt x="7819389" y="1671114"/>
                </a:lnTo>
                <a:cubicBezTo>
                  <a:pt x="7819387" y="1671111"/>
                  <a:pt x="7819384" y="1671109"/>
                  <a:pt x="7819382" y="1671106"/>
                </a:cubicBezTo>
                <a:cubicBezTo>
                  <a:pt x="7819367" y="1671092"/>
                  <a:pt x="7819351" y="1671078"/>
                  <a:pt x="7819336" y="1671064"/>
                </a:cubicBezTo>
                <a:lnTo>
                  <a:pt x="7708709" y="1568082"/>
                </a:lnTo>
                <a:lnTo>
                  <a:pt x="7685163" y="1549119"/>
                </a:lnTo>
                <a:lnTo>
                  <a:pt x="7670195" y="1535516"/>
                </a:lnTo>
                <a:lnTo>
                  <a:pt x="7643283" y="1515391"/>
                </a:lnTo>
                <a:lnTo>
                  <a:pt x="7590834" y="1473151"/>
                </a:lnTo>
                <a:lnTo>
                  <a:pt x="7535546" y="1434827"/>
                </a:lnTo>
                <a:lnTo>
                  <a:pt x="7508468" y="1414578"/>
                </a:lnTo>
                <a:lnTo>
                  <a:pt x="7491206" y="1404091"/>
                </a:lnTo>
                <a:lnTo>
                  <a:pt x="7466201" y="1386758"/>
                </a:lnTo>
                <a:lnTo>
                  <a:pt x="7335291" y="1309371"/>
                </a:lnTo>
                <a:cubicBezTo>
                  <a:pt x="7335279" y="1309364"/>
                  <a:pt x="7335268" y="1309357"/>
                  <a:pt x="7335256" y="1309350"/>
                </a:cubicBezTo>
                <a:cubicBezTo>
                  <a:pt x="7037586" y="1147645"/>
                  <a:pt x="6696462" y="1055793"/>
                  <a:pt x="6333885" y="1055793"/>
                </a:cubicBezTo>
                <a:cubicBezTo>
                  <a:pt x="5173641" y="1055793"/>
                  <a:pt x="4233076" y="1996357"/>
                  <a:pt x="4233076" y="3156602"/>
                </a:cubicBezTo>
                <a:cubicBezTo>
                  <a:pt x="4233076" y="4099301"/>
                  <a:pt x="4853996" y="4896977"/>
                  <a:pt x="5709169" y="5162963"/>
                </a:cubicBezTo>
                <a:cubicBezTo>
                  <a:pt x="5768997" y="5194097"/>
                  <a:pt x="5720239" y="5164271"/>
                  <a:pt x="5791497" y="5197310"/>
                </a:cubicBezTo>
                <a:cubicBezTo>
                  <a:pt x="6020824" y="5294307"/>
                  <a:pt x="6181734" y="5534718"/>
                  <a:pt x="6181734" y="5799376"/>
                </a:cubicBezTo>
                <a:lnTo>
                  <a:pt x="6181734" y="6169042"/>
                </a:lnTo>
                <a:lnTo>
                  <a:pt x="6181734" y="6216377"/>
                </a:lnTo>
                <a:lnTo>
                  <a:pt x="6181734" y="6486431"/>
                </a:lnTo>
                <a:cubicBezTo>
                  <a:pt x="6181734" y="6839309"/>
                  <a:pt x="5895669" y="7125374"/>
                  <a:pt x="5542791" y="7125374"/>
                </a:cubicBezTo>
                <a:lnTo>
                  <a:pt x="4337864" y="7125374"/>
                </a:lnTo>
                <a:lnTo>
                  <a:pt x="672548" y="7125374"/>
                </a:lnTo>
                <a:lnTo>
                  <a:pt x="638943" y="7125374"/>
                </a:lnTo>
                <a:cubicBezTo>
                  <a:pt x="286065" y="7125374"/>
                  <a:pt x="0" y="6839309"/>
                  <a:pt x="0" y="6486431"/>
                </a:cubicBezTo>
                <a:lnTo>
                  <a:pt x="0" y="6216377"/>
                </a:lnTo>
                <a:lnTo>
                  <a:pt x="0" y="6169042"/>
                </a:lnTo>
                <a:lnTo>
                  <a:pt x="0" y="5799376"/>
                </a:lnTo>
                <a:cubicBezTo>
                  <a:pt x="0" y="5799375"/>
                  <a:pt x="1" y="5799374"/>
                  <a:pt x="1" y="5799373"/>
                </a:cubicBezTo>
                <a:lnTo>
                  <a:pt x="1" y="1169859"/>
                </a:lnTo>
                <a:lnTo>
                  <a:pt x="1" y="672547"/>
                </a:lnTo>
                <a:lnTo>
                  <a:pt x="1" y="647934"/>
                </a:lnTo>
                <a:cubicBezTo>
                  <a:pt x="1" y="290090"/>
                  <a:pt x="290091" y="0"/>
                  <a:pt x="647935" y="0"/>
                </a:cubicBezTo>
                <a:close/>
              </a:path>
            </a:pathLst>
          </a:custGeom>
          <a:noFill/>
          <a:ln w="38100">
            <a:solidFill>
              <a:schemeClr val="bg1">
                <a:lumMod val="65000"/>
                <a:alpha val="25098"/>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ES"/>
          </a:p>
        </p:txBody>
      </p:sp>
      <p:sp>
        <p:nvSpPr>
          <p:cNvPr id="71" name="TextBox 38">
            <a:extLst>
              <a:ext uri="{FF2B5EF4-FFF2-40B4-BE49-F238E27FC236}">
                <a16:creationId xmlns:a16="http://schemas.microsoft.com/office/drawing/2014/main" id="{7E5C149E-75ED-FAB3-C0B6-E3E28277997A}"/>
              </a:ext>
            </a:extLst>
          </p:cNvPr>
          <p:cNvSpPr txBox="1"/>
          <p:nvPr/>
        </p:nvSpPr>
        <p:spPr>
          <a:xfrm>
            <a:off x="7712652" y="8467514"/>
            <a:ext cx="3784780" cy="461665"/>
          </a:xfrm>
          <a:prstGeom prst="rect">
            <a:avLst/>
          </a:prstGeom>
          <a:noFill/>
        </p:spPr>
        <p:txBody>
          <a:bodyPr wrap="square">
            <a:spAutoFit/>
          </a:bodyPr>
          <a:lstStyle/>
          <a:p>
            <a:pPr algn="ctr"/>
            <a:r>
              <a:rPr lang="es-ES" sz="2400" dirty="0">
                <a:solidFill>
                  <a:srgbClr val="FFFFFF"/>
                </a:solidFill>
                <a:latin typeface="Abadi" panose="020B0604020104020204" pitchFamily="34" charset="0"/>
                <a:ea typeface="DengXian" panose="02010600030101010101" pitchFamily="2" charset="-122"/>
                <a:cs typeface="Times New Roman" panose="02020603050405020304" pitchFamily="18" charset="0"/>
              </a:rPr>
              <a:t>25 Variables de resultado</a:t>
            </a:r>
            <a:endParaRPr lang="es-ES" sz="2400" dirty="0">
              <a:solidFill>
                <a:srgbClr val="FFFFFF"/>
              </a:solidFill>
              <a:latin typeface="Abadi" panose="020B0604020104020204" pitchFamily="34" charset="0"/>
            </a:endParaRPr>
          </a:p>
        </p:txBody>
      </p:sp>
      <p:sp>
        <p:nvSpPr>
          <p:cNvPr id="72" name="TextBox 38">
            <a:extLst>
              <a:ext uri="{FF2B5EF4-FFF2-40B4-BE49-F238E27FC236}">
                <a16:creationId xmlns:a16="http://schemas.microsoft.com/office/drawing/2014/main" id="{735E9CF6-CF3F-F773-AA61-6A2DD1D25AFB}"/>
              </a:ext>
            </a:extLst>
          </p:cNvPr>
          <p:cNvSpPr txBox="1"/>
          <p:nvPr/>
        </p:nvSpPr>
        <p:spPr>
          <a:xfrm>
            <a:off x="998701" y="8467514"/>
            <a:ext cx="3784780" cy="461665"/>
          </a:xfrm>
          <a:prstGeom prst="rect">
            <a:avLst/>
          </a:prstGeom>
          <a:noFill/>
        </p:spPr>
        <p:txBody>
          <a:bodyPr wrap="square">
            <a:spAutoFit/>
          </a:bodyPr>
          <a:lstStyle/>
          <a:p>
            <a:pPr algn="ctr"/>
            <a:r>
              <a:rPr lang="es-ES" sz="2400" dirty="0">
                <a:solidFill>
                  <a:srgbClr val="FFFFFF"/>
                </a:solidFill>
                <a:latin typeface="Abadi" panose="020B0604020104020204" pitchFamily="34" charset="0"/>
                <a:ea typeface="DengXian" panose="02010600030101010101" pitchFamily="2" charset="-122"/>
                <a:cs typeface="Times New Roman" panose="02020603050405020304" pitchFamily="18" charset="0"/>
              </a:rPr>
              <a:t>107 Variables de entrada</a:t>
            </a:r>
          </a:p>
        </p:txBody>
      </p:sp>
      <p:cxnSp>
        <p:nvCxnSpPr>
          <p:cNvPr id="55" name="Conector recto 25">
            <a:extLst>
              <a:ext uri="{FF2B5EF4-FFF2-40B4-BE49-F238E27FC236}">
                <a16:creationId xmlns:a16="http://schemas.microsoft.com/office/drawing/2014/main" id="{455B36A7-F6B1-4D93-AD9A-2308C4569F9B}"/>
              </a:ext>
            </a:extLst>
          </p:cNvPr>
          <p:cNvCxnSpPr>
            <a:cxnSpLocks/>
          </p:cNvCxnSpPr>
          <p:nvPr/>
        </p:nvCxnSpPr>
        <p:spPr>
          <a:xfrm>
            <a:off x="998701" y="826719"/>
            <a:ext cx="1498314" cy="0"/>
          </a:xfrm>
          <a:prstGeom prst="line">
            <a:avLst/>
          </a:prstGeom>
          <a:ln w="19050">
            <a:solidFill>
              <a:srgbClr val="1965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69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5" name="Content Placeholder 4" descr="Research with solid fill">
            <a:extLst>
              <a:ext uri="{FF2B5EF4-FFF2-40B4-BE49-F238E27FC236}">
                <a16:creationId xmlns:a16="http://schemas.microsoft.com/office/drawing/2014/main" id="{F3DA0607-10E7-9A3E-F548-9C55A15800E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0114" y="270292"/>
            <a:ext cx="616446" cy="616446"/>
          </a:xfrm>
          <a:prstGeom prst="rect">
            <a:avLst/>
          </a:prstGeom>
        </p:spPr>
      </p:pic>
      <p:sp>
        <p:nvSpPr>
          <p:cNvPr id="11" name="TextBox 10">
            <a:extLst>
              <a:ext uri="{FF2B5EF4-FFF2-40B4-BE49-F238E27FC236}">
                <a16:creationId xmlns:a16="http://schemas.microsoft.com/office/drawing/2014/main" id="{41DDFD15-8559-AFED-C0E2-BF2138F05EEF}"/>
              </a:ext>
            </a:extLst>
          </p:cNvPr>
          <p:cNvSpPr txBox="1"/>
          <p:nvPr/>
        </p:nvSpPr>
        <p:spPr>
          <a:xfrm>
            <a:off x="896560" y="270292"/>
            <a:ext cx="5940678" cy="523220"/>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sz="2800" dirty="0"/>
              <a:t>EVALUACIÓN DEL EFECTO</a:t>
            </a:r>
          </a:p>
        </p:txBody>
      </p:sp>
      <p:cxnSp>
        <p:nvCxnSpPr>
          <p:cNvPr id="12" name="Conector recto 25">
            <a:extLst>
              <a:ext uri="{FF2B5EF4-FFF2-40B4-BE49-F238E27FC236}">
                <a16:creationId xmlns:a16="http://schemas.microsoft.com/office/drawing/2014/main" id="{80084736-538F-4B30-A6D5-384A1716DFAE}"/>
              </a:ext>
            </a:extLst>
          </p:cNvPr>
          <p:cNvCxnSpPr>
            <a:cxnSpLocks/>
          </p:cNvCxnSpPr>
          <p:nvPr/>
        </p:nvCxnSpPr>
        <p:spPr>
          <a:xfrm>
            <a:off x="998701" y="826719"/>
            <a:ext cx="4089114" cy="0"/>
          </a:xfrm>
          <a:prstGeom prst="line">
            <a:avLst/>
          </a:prstGeom>
          <a:ln w="19050">
            <a:solidFill>
              <a:srgbClr val="1965AA"/>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7421944E-2916-5F56-E9EF-3B0F9AE30988}"/>
              </a:ext>
            </a:extLst>
          </p:cNvPr>
          <p:cNvGrpSpPr/>
          <p:nvPr/>
        </p:nvGrpSpPr>
        <p:grpSpPr>
          <a:xfrm>
            <a:off x="4127346" y="1442182"/>
            <a:ext cx="3937308" cy="2479203"/>
            <a:chOff x="2733123" y="2931011"/>
            <a:chExt cx="2319822" cy="1460721"/>
          </a:xfrm>
        </p:grpSpPr>
        <p:sp>
          <p:nvSpPr>
            <p:cNvPr id="15" name="TextBox 6">
              <a:extLst>
                <a:ext uri="{FF2B5EF4-FFF2-40B4-BE49-F238E27FC236}">
                  <a16:creationId xmlns:a16="http://schemas.microsoft.com/office/drawing/2014/main" id="{095AA2F0-E555-4441-ACDE-96D0B983A571}"/>
                </a:ext>
              </a:extLst>
            </p:cNvPr>
            <p:cNvSpPr txBox="1"/>
            <p:nvPr/>
          </p:nvSpPr>
          <p:spPr>
            <a:xfrm>
              <a:off x="2830817" y="2931011"/>
              <a:ext cx="1199717" cy="235741"/>
            </a:xfrm>
            <a:prstGeom prst="rect">
              <a:avLst/>
            </a:prstGeom>
            <a:noFill/>
          </p:spPr>
          <p:txBody>
            <a:bodyPr wrap="square" rtlCol="0">
              <a:spAutoFit/>
            </a:bodyPr>
            <a:lstStyle/>
            <a:p>
              <a:pPr algn="ctr"/>
              <a:r>
                <a:rPr lang="es-ES" sz="2000" dirty="0">
                  <a:solidFill>
                    <a:srgbClr val="5BA4E7"/>
                  </a:solidFill>
                  <a:latin typeface="Abadi" panose="020B0604020104020204" pitchFamily="34" charset="0"/>
                </a:rPr>
                <a:t>Tratamiento</a:t>
              </a:r>
            </a:p>
          </p:txBody>
        </p:sp>
        <p:grpSp>
          <p:nvGrpSpPr>
            <p:cNvPr id="16" name="Grupo 22">
              <a:extLst>
                <a:ext uri="{FF2B5EF4-FFF2-40B4-BE49-F238E27FC236}">
                  <a16:creationId xmlns:a16="http://schemas.microsoft.com/office/drawing/2014/main" id="{D711125F-627D-3241-FE8E-70834FE6D4E4}"/>
                </a:ext>
              </a:extLst>
            </p:cNvPr>
            <p:cNvGrpSpPr/>
            <p:nvPr/>
          </p:nvGrpSpPr>
          <p:grpSpPr>
            <a:xfrm>
              <a:off x="4182968" y="3285038"/>
              <a:ext cx="565844" cy="549021"/>
              <a:chOff x="6895499" y="1538952"/>
              <a:chExt cx="610443" cy="592295"/>
            </a:xfrm>
            <a:solidFill>
              <a:srgbClr val="32A505"/>
            </a:solidFill>
          </p:grpSpPr>
          <p:sp>
            <p:nvSpPr>
              <p:cNvPr id="17" name="Forma libre: forma 75">
                <a:extLst>
                  <a:ext uri="{FF2B5EF4-FFF2-40B4-BE49-F238E27FC236}">
                    <a16:creationId xmlns:a16="http://schemas.microsoft.com/office/drawing/2014/main" id="{D9B5FEA7-C77C-001F-E1E0-F547BA6D5C00}"/>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sp>
            <p:nvSpPr>
              <p:cNvPr id="18" name="Forma libre: forma 76">
                <a:extLst>
                  <a:ext uri="{FF2B5EF4-FFF2-40B4-BE49-F238E27FC236}">
                    <a16:creationId xmlns:a16="http://schemas.microsoft.com/office/drawing/2014/main" id="{69C15C57-6B4F-A3C3-DD7D-4077335D405D}"/>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sp>
            <p:nvSpPr>
              <p:cNvPr id="19" name="Forma libre: forma 77">
                <a:extLst>
                  <a:ext uri="{FF2B5EF4-FFF2-40B4-BE49-F238E27FC236}">
                    <a16:creationId xmlns:a16="http://schemas.microsoft.com/office/drawing/2014/main" id="{008E9923-D8D0-F7FC-E9CC-01EC9E22A15B}"/>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grpSp>
        <p:grpSp>
          <p:nvGrpSpPr>
            <p:cNvPr id="20" name="Grupo 20">
              <a:extLst>
                <a:ext uri="{FF2B5EF4-FFF2-40B4-BE49-F238E27FC236}">
                  <a16:creationId xmlns:a16="http://schemas.microsoft.com/office/drawing/2014/main" id="{3DB166FC-2166-94DC-59C3-FD715F3F62D9}"/>
                </a:ext>
              </a:extLst>
            </p:cNvPr>
            <p:cNvGrpSpPr/>
            <p:nvPr/>
          </p:nvGrpSpPr>
          <p:grpSpPr>
            <a:xfrm>
              <a:off x="2877681" y="3285038"/>
              <a:ext cx="1131687" cy="549021"/>
              <a:chOff x="5487332" y="1538952"/>
              <a:chExt cx="1220886" cy="592295"/>
            </a:xfrm>
            <a:solidFill>
              <a:srgbClr val="2C8AE0"/>
            </a:solidFill>
          </p:grpSpPr>
          <p:sp>
            <p:nvSpPr>
              <p:cNvPr id="21" name="Forma libre: forma 70">
                <a:extLst>
                  <a:ext uri="{FF2B5EF4-FFF2-40B4-BE49-F238E27FC236}">
                    <a16:creationId xmlns:a16="http://schemas.microsoft.com/office/drawing/2014/main" id="{F1CD8E71-5345-51B3-5E53-B57F9DCF24C6}"/>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sp>
            <p:nvSpPr>
              <p:cNvPr id="22" name="Forma libre: forma 71">
                <a:extLst>
                  <a:ext uri="{FF2B5EF4-FFF2-40B4-BE49-F238E27FC236}">
                    <a16:creationId xmlns:a16="http://schemas.microsoft.com/office/drawing/2014/main" id="{7252E7F4-D5A3-1238-E238-7A7D80D48FEB}"/>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sp>
            <p:nvSpPr>
              <p:cNvPr id="23" name="Forma libre: forma 72">
                <a:extLst>
                  <a:ext uri="{FF2B5EF4-FFF2-40B4-BE49-F238E27FC236}">
                    <a16:creationId xmlns:a16="http://schemas.microsoft.com/office/drawing/2014/main" id="{FDE5C4DB-F5F5-F212-277F-DF8F3388D9C6}"/>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sp>
            <p:nvSpPr>
              <p:cNvPr id="24" name="Forma libre: forma 73">
                <a:extLst>
                  <a:ext uri="{FF2B5EF4-FFF2-40B4-BE49-F238E27FC236}">
                    <a16:creationId xmlns:a16="http://schemas.microsoft.com/office/drawing/2014/main" id="{87976D13-5079-2734-206A-E77ECDE77CFC}"/>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sp>
            <p:nvSpPr>
              <p:cNvPr id="25" name="Forma libre: forma 78">
                <a:extLst>
                  <a:ext uri="{FF2B5EF4-FFF2-40B4-BE49-F238E27FC236}">
                    <a16:creationId xmlns:a16="http://schemas.microsoft.com/office/drawing/2014/main" id="{12E1626A-1C92-9591-6C6F-573B8494E76D}"/>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sp>
            <p:nvSpPr>
              <p:cNvPr id="26" name="Forma libre: forma 79">
                <a:extLst>
                  <a:ext uri="{FF2B5EF4-FFF2-40B4-BE49-F238E27FC236}">
                    <a16:creationId xmlns:a16="http://schemas.microsoft.com/office/drawing/2014/main" id="{31E216CC-76C2-D798-FCFB-6A3A26B5F147}"/>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2800"/>
              </a:p>
            </p:txBody>
          </p:sp>
        </p:grpSp>
        <p:sp>
          <p:nvSpPr>
            <p:cNvPr id="27" name="TextBox 6">
              <a:extLst>
                <a:ext uri="{FF2B5EF4-FFF2-40B4-BE49-F238E27FC236}">
                  <a16:creationId xmlns:a16="http://schemas.microsoft.com/office/drawing/2014/main" id="{28C20EE1-5CDD-F8D1-DB8F-FC126FED1FEF}"/>
                </a:ext>
              </a:extLst>
            </p:cNvPr>
            <p:cNvSpPr txBox="1"/>
            <p:nvPr/>
          </p:nvSpPr>
          <p:spPr>
            <a:xfrm>
              <a:off x="3853227" y="2931011"/>
              <a:ext cx="1199717" cy="235741"/>
            </a:xfrm>
            <a:prstGeom prst="rect">
              <a:avLst/>
            </a:prstGeom>
            <a:noFill/>
          </p:spPr>
          <p:txBody>
            <a:bodyPr wrap="square" rtlCol="0">
              <a:spAutoFit/>
            </a:bodyPr>
            <a:lstStyle/>
            <a:p>
              <a:pPr algn="ctr"/>
              <a:r>
                <a:rPr lang="es-ES" sz="2000" dirty="0">
                  <a:solidFill>
                    <a:srgbClr val="41D406"/>
                  </a:solidFill>
                  <a:latin typeface="Abadi" panose="020B0604020104020204" pitchFamily="34" charset="0"/>
                </a:rPr>
                <a:t>Control</a:t>
              </a:r>
            </a:p>
          </p:txBody>
        </p:sp>
        <p:sp>
          <p:nvSpPr>
            <p:cNvPr id="28" name="CuadroTexto 24">
              <a:extLst>
                <a:ext uri="{FF2B5EF4-FFF2-40B4-BE49-F238E27FC236}">
                  <a16:creationId xmlns:a16="http://schemas.microsoft.com/office/drawing/2014/main" id="{7CA9580E-2AB9-6E49-2EC2-AD0DB1938EF7}"/>
                </a:ext>
              </a:extLst>
            </p:cNvPr>
            <p:cNvSpPr txBox="1"/>
            <p:nvPr/>
          </p:nvSpPr>
          <p:spPr>
            <a:xfrm>
              <a:off x="2733123" y="4083456"/>
              <a:ext cx="2319822" cy="308276"/>
            </a:xfrm>
            <a:prstGeom prst="rect">
              <a:avLst/>
            </a:prstGeom>
            <a:noFill/>
          </p:spPr>
          <p:txBody>
            <a:bodyPr wrap="square" rtlCol="0">
              <a:spAutoFit/>
            </a:bodyPr>
            <a:lstStyle/>
            <a:p>
              <a:r>
                <a:rPr lang="es-ES" sz="2800" dirty="0">
                  <a:solidFill>
                    <a:schemeClr val="bg1"/>
                  </a:solidFill>
                  <a:latin typeface="Abadi" panose="020B0604020104020204" pitchFamily="34" charset="0"/>
                </a:rPr>
                <a:t>ATE = </a:t>
              </a:r>
              <a:r>
                <a:rPr lang="es-ES" sz="2800" dirty="0">
                  <a:solidFill>
                    <a:srgbClr val="2C8AE0"/>
                  </a:solidFill>
                  <a:latin typeface="Abadi" panose="020B0604020104020204" pitchFamily="34" charset="0"/>
                </a:rPr>
                <a:t>SCORE</a:t>
              </a:r>
              <a:r>
                <a:rPr lang="es-ES" sz="2800" dirty="0">
                  <a:latin typeface="Abadi" panose="020B0604020104020204" pitchFamily="34" charset="0"/>
                </a:rPr>
                <a:t> </a:t>
              </a:r>
              <a:r>
                <a:rPr lang="es-ES" sz="2800" dirty="0">
                  <a:solidFill>
                    <a:schemeClr val="bg1"/>
                  </a:solidFill>
                  <a:latin typeface="Abadi" panose="020B0604020104020204" pitchFamily="34" charset="0"/>
                </a:rPr>
                <a:t>-</a:t>
              </a:r>
              <a:r>
                <a:rPr lang="es-ES" sz="2800" dirty="0">
                  <a:latin typeface="Abadi" panose="020B0604020104020204" pitchFamily="34" charset="0"/>
                </a:rPr>
                <a:t> </a:t>
              </a:r>
              <a:r>
                <a:rPr lang="es-ES" sz="2800" dirty="0">
                  <a:solidFill>
                    <a:srgbClr val="32A505"/>
                  </a:solidFill>
                  <a:latin typeface="Abadi" panose="020B0604020104020204" pitchFamily="34" charset="0"/>
                </a:rPr>
                <a:t>SCORE</a:t>
              </a:r>
            </a:p>
          </p:txBody>
        </p:sp>
        <p:cxnSp>
          <p:nvCxnSpPr>
            <p:cNvPr id="29" name="Conector recto 28">
              <a:extLst>
                <a:ext uri="{FF2B5EF4-FFF2-40B4-BE49-F238E27FC236}">
                  <a16:creationId xmlns:a16="http://schemas.microsoft.com/office/drawing/2014/main" id="{3C0E32FF-3962-BE77-0F33-1F230F7E4ADC}"/>
                </a:ext>
              </a:extLst>
            </p:cNvPr>
            <p:cNvCxnSpPr/>
            <p:nvPr/>
          </p:nvCxnSpPr>
          <p:spPr>
            <a:xfrm>
              <a:off x="3443527" y="4140513"/>
              <a:ext cx="587009" cy="0"/>
            </a:xfrm>
            <a:prstGeom prst="line">
              <a:avLst/>
            </a:prstGeom>
            <a:ln>
              <a:solidFill>
                <a:srgbClr val="2C8AE0"/>
              </a:solidFill>
            </a:ln>
          </p:spPr>
          <p:style>
            <a:lnRef idx="1">
              <a:schemeClr val="accent1"/>
            </a:lnRef>
            <a:fillRef idx="0">
              <a:schemeClr val="accent1"/>
            </a:fillRef>
            <a:effectRef idx="0">
              <a:schemeClr val="accent1"/>
            </a:effectRef>
            <a:fontRef idx="minor">
              <a:schemeClr val="tx1"/>
            </a:fontRef>
          </p:style>
        </p:cxnSp>
        <p:cxnSp>
          <p:nvCxnSpPr>
            <p:cNvPr id="30" name="Conector recto 103">
              <a:extLst>
                <a:ext uri="{FF2B5EF4-FFF2-40B4-BE49-F238E27FC236}">
                  <a16:creationId xmlns:a16="http://schemas.microsoft.com/office/drawing/2014/main" id="{AEAF1143-F64F-A4B7-0426-09221E0F7CE6}"/>
                </a:ext>
              </a:extLst>
            </p:cNvPr>
            <p:cNvCxnSpPr/>
            <p:nvPr/>
          </p:nvCxnSpPr>
          <p:spPr>
            <a:xfrm>
              <a:off x="4266693" y="4140513"/>
              <a:ext cx="587009" cy="0"/>
            </a:xfrm>
            <a:prstGeom prst="line">
              <a:avLst/>
            </a:prstGeom>
            <a:ln>
              <a:solidFill>
                <a:srgbClr val="32A505"/>
              </a:solidFill>
            </a:ln>
          </p:spPr>
          <p:style>
            <a:lnRef idx="1">
              <a:schemeClr val="accent1"/>
            </a:lnRef>
            <a:fillRef idx="0">
              <a:schemeClr val="accent1"/>
            </a:fillRef>
            <a:effectRef idx="0">
              <a:schemeClr val="accent1"/>
            </a:effectRef>
            <a:fontRef idx="minor">
              <a:schemeClr val="tx1"/>
            </a:fontRef>
          </p:style>
        </p:cxnSp>
      </p:grpSp>
      <p:pic>
        <p:nvPicPr>
          <p:cNvPr id="2050" name="Picture 2" descr="Illustration of a randomised controlled trial (RCT) to test a new ʻback...  | Download Scientific Diagram">
            <a:extLst>
              <a:ext uri="{FF2B5EF4-FFF2-40B4-BE49-F238E27FC236}">
                <a16:creationId xmlns:a16="http://schemas.microsoft.com/office/drawing/2014/main" id="{25C43BFA-226F-0A03-2DB9-C84A1A6A77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875" y="2109788"/>
            <a:ext cx="8096250" cy="492442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E74A6B2C-9C68-CEF6-64A0-A23A1D13E3F5}"/>
              </a:ext>
            </a:extLst>
          </p:cNvPr>
          <p:cNvSpPr txBox="1"/>
          <p:nvPr/>
        </p:nvSpPr>
        <p:spPr>
          <a:xfrm>
            <a:off x="3305908" y="7701818"/>
            <a:ext cx="3692769" cy="1200329"/>
          </a:xfrm>
          <a:prstGeom prst="rect">
            <a:avLst/>
          </a:prstGeom>
          <a:noFill/>
        </p:spPr>
        <p:txBody>
          <a:bodyPr wrap="square" rtlCol="0">
            <a:spAutoFit/>
          </a:bodyPr>
          <a:lstStyle/>
          <a:p>
            <a:r>
              <a:rPr lang="es-ES" dirty="0">
                <a:solidFill>
                  <a:schemeClr val="bg1"/>
                </a:solidFill>
              </a:rPr>
              <a:t>ATE / ITE / CATE</a:t>
            </a:r>
          </a:p>
          <a:p>
            <a:endParaRPr lang="es-ES" dirty="0">
              <a:solidFill>
                <a:schemeClr val="bg1"/>
              </a:solidFill>
            </a:endParaRPr>
          </a:p>
          <a:p>
            <a:r>
              <a:rPr lang="es-ES" dirty="0">
                <a:solidFill>
                  <a:schemeClr val="bg1"/>
                </a:solidFill>
              </a:rPr>
              <a:t>Buscar la heterogeneidad del efecto para optimizar la respuesta</a:t>
            </a:r>
          </a:p>
        </p:txBody>
      </p:sp>
    </p:spTree>
    <p:extLst>
      <p:ext uri="{BB962C8B-B14F-4D97-AF65-F5344CB8AC3E}">
        <p14:creationId xmlns:p14="http://schemas.microsoft.com/office/powerpoint/2010/main" val="236550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44">
            <a:extLst>
              <a:ext uri="{FF2B5EF4-FFF2-40B4-BE49-F238E27FC236}">
                <a16:creationId xmlns:a16="http://schemas.microsoft.com/office/drawing/2014/main" id="{14689A84-223E-0A25-6AC1-CFF7837EF57D}"/>
              </a:ext>
            </a:extLst>
          </p:cNvPr>
          <p:cNvSpPr txBox="1"/>
          <p:nvPr/>
        </p:nvSpPr>
        <p:spPr>
          <a:xfrm>
            <a:off x="1125570" y="486720"/>
            <a:ext cx="2454187" cy="461665"/>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sz="2400" dirty="0"/>
              <a:t>METODOLOGÍA</a:t>
            </a:r>
          </a:p>
        </p:txBody>
      </p:sp>
      <p:pic>
        <p:nvPicPr>
          <p:cNvPr id="6" name="Gráfico 5" descr="Flujo de trabajo con relleno sólido">
            <a:extLst>
              <a:ext uri="{FF2B5EF4-FFF2-40B4-BE49-F238E27FC236}">
                <a16:creationId xmlns:a16="http://schemas.microsoft.com/office/drawing/2014/main" id="{6698D598-7CD6-2FDA-D5B2-9E4FE9FFF3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28" y="425933"/>
            <a:ext cx="514441" cy="514441"/>
          </a:xfrm>
          <a:prstGeom prst="rect">
            <a:avLst/>
          </a:prstGeom>
        </p:spPr>
      </p:pic>
      <p:sp>
        <p:nvSpPr>
          <p:cNvPr id="236" name="Rectángulo: esquinas redondeadas 235">
            <a:extLst>
              <a:ext uri="{FF2B5EF4-FFF2-40B4-BE49-F238E27FC236}">
                <a16:creationId xmlns:a16="http://schemas.microsoft.com/office/drawing/2014/main" id="{D0BA64FC-D110-3449-00E9-9BC40F42552C}"/>
              </a:ext>
            </a:extLst>
          </p:cNvPr>
          <p:cNvSpPr/>
          <p:nvPr/>
        </p:nvSpPr>
        <p:spPr>
          <a:xfrm>
            <a:off x="6159751" y="4547296"/>
            <a:ext cx="5290258" cy="3217474"/>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sp>
        <p:nvSpPr>
          <p:cNvPr id="105" name="Rectángulo: esquinas redondeadas 104">
            <a:extLst>
              <a:ext uri="{FF2B5EF4-FFF2-40B4-BE49-F238E27FC236}">
                <a16:creationId xmlns:a16="http://schemas.microsoft.com/office/drawing/2014/main" id="{42FB741A-E934-D5B2-F323-C5F5296E6BFB}"/>
              </a:ext>
            </a:extLst>
          </p:cNvPr>
          <p:cNvSpPr/>
          <p:nvPr/>
        </p:nvSpPr>
        <p:spPr>
          <a:xfrm>
            <a:off x="860396" y="1665998"/>
            <a:ext cx="2719361" cy="1967446"/>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sp>
        <p:nvSpPr>
          <p:cNvPr id="30" name="Rectángulo: esquinas redondeadas 29">
            <a:extLst>
              <a:ext uri="{FF2B5EF4-FFF2-40B4-BE49-F238E27FC236}">
                <a16:creationId xmlns:a16="http://schemas.microsoft.com/office/drawing/2014/main" id="{DA968CB1-9B2D-93D7-CF27-99CFE9488398}"/>
              </a:ext>
            </a:extLst>
          </p:cNvPr>
          <p:cNvSpPr/>
          <p:nvPr/>
        </p:nvSpPr>
        <p:spPr>
          <a:xfrm>
            <a:off x="6468248" y="624481"/>
            <a:ext cx="2719361" cy="1721674"/>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sp>
        <p:nvSpPr>
          <p:cNvPr id="61" name="TextBox 6">
            <a:extLst>
              <a:ext uri="{FF2B5EF4-FFF2-40B4-BE49-F238E27FC236}">
                <a16:creationId xmlns:a16="http://schemas.microsoft.com/office/drawing/2014/main" id="{2619969D-3E98-CF93-0BA5-B9B4456CE717}"/>
              </a:ext>
            </a:extLst>
          </p:cNvPr>
          <p:cNvSpPr txBox="1"/>
          <p:nvPr/>
        </p:nvSpPr>
        <p:spPr>
          <a:xfrm>
            <a:off x="6828386" y="705166"/>
            <a:ext cx="1199717" cy="292068"/>
          </a:xfrm>
          <a:prstGeom prst="rect">
            <a:avLst/>
          </a:prstGeom>
          <a:noFill/>
        </p:spPr>
        <p:txBody>
          <a:bodyPr wrap="square" rtlCol="0">
            <a:spAutoFit/>
          </a:bodyPr>
          <a:lstStyle/>
          <a:p>
            <a:pPr algn="ctr"/>
            <a:r>
              <a:rPr lang="es-ES" sz="1298" dirty="0">
                <a:solidFill>
                  <a:srgbClr val="5BA4E7"/>
                </a:solidFill>
                <a:latin typeface="Abadi" panose="020B0604020104020204" pitchFamily="34" charset="0"/>
              </a:rPr>
              <a:t>Tratamiento</a:t>
            </a:r>
          </a:p>
        </p:txBody>
      </p:sp>
      <p:pic>
        <p:nvPicPr>
          <p:cNvPr id="9" name="Gráfico 8" descr="Engranajes con relleno sólido">
            <a:extLst>
              <a:ext uri="{FF2B5EF4-FFF2-40B4-BE49-F238E27FC236}">
                <a16:creationId xmlns:a16="http://schemas.microsoft.com/office/drawing/2014/main" id="{D82FDF8C-E071-80AC-EB46-D3C3EE3A5B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507144">
            <a:off x="2089354" y="2639746"/>
            <a:ext cx="464267" cy="464267"/>
          </a:xfrm>
          <a:prstGeom prst="rect">
            <a:avLst/>
          </a:prstGeom>
        </p:spPr>
      </p:pic>
      <p:grpSp>
        <p:nvGrpSpPr>
          <p:cNvPr id="23" name="Grupo 22">
            <a:extLst>
              <a:ext uri="{FF2B5EF4-FFF2-40B4-BE49-F238E27FC236}">
                <a16:creationId xmlns:a16="http://schemas.microsoft.com/office/drawing/2014/main" id="{3015BDC7-4D53-81E2-4748-6EE75C697CED}"/>
              </a:ext>
            </a:extLst>
          </p:cNvPr>
          <p:cNvGrpSpPr/>
          <p:nvPr/>
        </p:nvGrpSpPr>
        <p:grpSpPr>
          <a:xfrm>
            <a:off x="8180537" y="1059193"/>
            <a:ext cx="565844" cy="549021"/>
            <a:chOff x="6895499" y="1538952"/>
            <a:chExt cx="610443" cy="592295"/>
          </a:xfrm>
          <a:solidFill>
            <a:srgbClr val="32A505"/>
          </a:solidFill>
        </p:grpSpPr>
        <p:sp>
          <p:nvSpPr>
            <p:cNvPr id="76" name="Forma libre: forma 75">
              <a:extLst>
                <a:ext uri="{FF2B5EF4-FFF2-40B4-BE49-F238E27FC236}">
                  <a16:creationId xmlns:a16="http://schemas.microsoft.com/office/drawing/2014/main" id="{59C1AFBA-2441-C9D5-2D05-F88F436923B6}"/>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77" name="Forma libre: forma 76">
              <a:extLst>
                <a:ext uri="{FF2B5EF4-FFF2-40B4-BE49-F238E27FC236}">
                  <a16:creationId xmlns:a16="http://schemas.microsoft.com/office/drawing/2014/main" id="{9CE29A30-3FEC-6FC5-F446-2DE6AFCB853B}"/>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78" name="Forma libre: forma 77">
              <a:extLst>
                <a:ext uri="{FF2B5EF4-FFF2-40B4-BE49-F238E27FC236}">
                  <a16:creationId xmlns:a16="http://schemas.microsoft.com/office/drawing/2014/main" id="{C52397C2-E209-43A0-129A-EB6642F1D225}"/>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grpSp>
      <p:grpSp>
        <p:nvGrpSpPr>
          <p:cNvPr id="21" name="Grupo 20">
            <a:extLst>
              <a:ext uri="{FF2B5EF4-FFF2-40B4-BE49-F238E27FC236}">
                <a16:creationId xmlns:a16="http://schemas.microsoft.com/office/drawing/2014/main" id="{7F9B0C5C-ED39-A480-CA4E-CCADEF8DB91F}"/>
              </a:ext>
            </a:extLst>
          </p:cNvPr>
          <p:cNvGrpSpPr/>
          <p:nvPr/>
        </p:nvGrpSpPr>
        <p:grpSpPr>
          <a:xfrm>
            <a:off x="6875250" y="1059193"/>
            <a:ext cx="1131687" cy="549021"/>
            <a:chOff x="5487332" y="1538952"/>
            <a:chExt cx="1220886" cy="592295"/>
          </a:xfrm>
          <a:solidFill>
            <a:srgbClr val="2C8AE0"/>
          </a:solidFill>
        </p:grpSpPr>
        <p:sp>
          <p:nvSpPr>
            <p:cNvPr id="71" name="Forma libre: forma 70">
              <a:extLst>
                <a:ext uri="{FF2B5EF4-FFF2-40B4-BE49-F238E27FC236}">
                  <a16:creationId xmlns:a16="http://schemas.microsoft.com/office/drawing/2014/main" id="{A5820542-69E9-F677-1C00-356EC92D9228}"/>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72" name="Forma libre: forma 71">
              <a:extLst>
                <a:ext uri="{FF2B5EF4-FFF2-40B4-BE49-F238E27FC236}">
                  <a16:creationId xmlns:a16="http://schemas.microsoft.com/office/drawing/2014/main" id="{3765D89C-0E1A-EDC6-8CA2-64FB80F2E012}"/>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73" name="Forma libre: forma 72">
              <a:extLst>
                <a:ext uri="{FF2B5EF4-FFF2-40B4-BE49-F238E27FC236}">
                  <a16:creationId xmlns:a16="http://schemas.microsoft.com/office/drawing/2014/main" id="{09D19A07-C4EC-E70F-A23C-0F1B5A21AC21}"/>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74" name="Forma libre: forma 73">
              <a:extLst>
                <a:ext uri="{FF2B5EF4-FFF2-40B4-BE49-F238E27FC236}">
                  <a16:creationId xmlns:a16="http://schemas.microsoft.com/office/drawing/2014/main" id="{BF67374A-3C7B-0EE5-576B-46E1B50BBB81}"/>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79" name="Forma libre: forma 78">
              <a:extLst>
                <a:ext uri="{FF2B5EF4-FFF2-40B4-BE49-F238E27FC236}">
                  <a16:creationId xmlns:a16="http://schemas.microsoft.com/office/drawing/2014/main" id="{FF42294D-4D5F-92C9-AE85-1CAC0DEA4F49}"/>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80" name="Forma libre: forma 79">
              <a:extLst>
                <a:ext uri="{FF2B5EF4-FFF2-40B4-BE49-F238E27FC236}">
                  <a16:creationId xmlns:a16="http://schemas.microsoft.com/office/drawing/2014/main" id="{5F2DE841-C6E3-0D9C-A786-F56487AF52FF}"/>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grpSp>
      <p:sp>
        <p:nvSpPr>
          <p:cNvPr id="102" name="TextBox 6">
            <a:extLst>
              <a:ext uri="{FF2B5EF4-FFF2-40B4-BE49-F238E27FC236}">
                <a16:creationId xmlns:a16="http://schemas.microsoft.com/office/drawing/2014/main" id="{5AE690DC-0E35-DE3E-2C76-5034CF9E811A}"/>
              </a:ext>
            </a:extLst>
          </p:cNvPr>
          <p:cNvSpPr txBox="1"/>
          <p:nvPr/>
        </p:nvSpPr>
        <p:spPr>
          <a:xfrm>
            <a:off x="7850796" y="705166"/>
            <a:ext cx="1199717" cy="292068"/>
          </a:xfrm>
          <a:prstGeom prst="rect">
            <a:avLst/>
          </a:prstGeom>
          <a:noFill/>
        </p:spPr>
        <p:txBody>
          <a:bodyPr wrap="square" rtlCol="0">
            <a:spAutoFit/>
          </a:bodyPr>
          <a:lstStyle/>
          <a:p>
            <a:pPr algn="ctr"/>
            <a:r>
              <a:rPr lang="es-ES" sz="1298" dirty="0">
                <a:solidFill>
                  <a:srgbClr val="41D406"/>
                </a:solidFill>
                <a:latin typeface="Abadi" panose="020B0604020104020204" pitchFamily="34" charset="0"/>
              </a:rPr>
              <a:t>Control</a:t>
            </a:r>
          </a:p>
        </p:txBody>
      </p:sp>
      <p:sp>
        <p:nvSpPr>
          <p:cNvPr id="25" name="CuadroTexto 24">
            <a:extLst>
              <a:ext uri="{FF2B5EF4-FFF2-40B4-BE49-F238E27FC236}">
                <a16:creationId xmlns:a16="http://schemas.microsoft.com/office/drawing/2014/main" id="{5F1E5346-6B4C-1815-77B0-B6C7674CD467}"/>
              </a:ext>
            </a:extLst>
          </p:cNvPr>
          <p:cNvSpPr txBox="1"/>
          <p:nvPr/>
        </p:nvSpPr>
        <p:spPr>
          <a:xfrm>
            <a:off x="6730692" y="1857611"/>
            <a:ext cx="2319822" cy="349006"/>
          </a:xfrm>
          <a:prstGeom prst="rect">
            <a:avLst/>
          </a:prstGeom>
          <a:noFill/>
        </p:spPr>
        <p:txBody>
          <a:bodyPr wrap="square" rtlCol="0">
            <a:spAutoFit/>
          </a:bodyPr>
          <a:lstStyle/>
          <a:p>
            <a:r>
              <a:rPr lang="es-ES" sz="1668" dirty="0">
                <a:solidFill>
                  <a:schemeClr val="bg1"/>
                </a:solidFill>
                <a:latin typeface="Abadi" panose="020B0604020104020204" pitchFamily="34" charset="0"/>
              </a:rPr>
              <a:t>ATE = </a:t>
            </a:r>
            <a:r>
              <a:rPr lang="es-ES" sz="1668" dirty="0">
                <a:solidFill>
                  <a:srgbClr val="2C8AE0"/>
                </a:solidFill>
                <a:latin typeface="Abadi" panose="020B0604020104020204" pitchFamily="34" charset="0"/>
              </a:rPr>
              <a:t>SCORE</a:t>
            </a:r>
            <a:r>
              <a:rPr lang="es-ES" sz="1668" dirty="0">
                <a:latin typeface="Abadi" panose="020B0604020104020204" pitchFamily="34" charset="0"/>
              </a:rPr>
              <a:t> </a:t>
            </a:r>
            <a:r>
              <a:rPr lang="es-ES" sz="1668" dirty="0">
                <a:solidFill>
                  <a:schemeClr val="bg1"/>
                </a:solidFill>
                <a:latin typeface="Abadi" panose="020B0604020104020204" pitchFamily="34" charset="0"/>
              </a:rPr>
              <a:t>-</a:t>
            </a:r>
            <a:r>
              <a:rPr lang="es-ES" sz="1668" dirty="0">
                <a:latin typeface="Abadi" panose="020B0604020104020204" pitchFamily="34" charset="0"/>
              </a:rPr>
              <a:t> </a:t>
            </a:r>
            <a:r>
              <a:rPr lang="es-ES" sz="1668" dirty="0">
                <a:solidFill>
                  <a:srgbClr val="32A505"/>
                </a:solidFill>
                <a:latin typeface="Abadi" panose="020B0604020104020204" pitchFamily="34" charset="0"/>
              </a:rPr>
              <a:t>SCORE</a:t>
            </a:r>
          </a:p>
        </p:txBody>
      </p:sp>
      <p:cxnSp>
        <p:nvCxnSpPr>
          <p:cNvPr id="29" name="Conector recto 28">
            <a:extLst>
              <a:ext uri="{FF2B5EF4-FFF2-40B4-BE49-F238E27FC236}">
                <a16:creationId xmlns:a16="http://schemas.microsoft.com/office/drawing/2014/main" id="{2A19D6A4-A537-E6E3-4D95-9C5726A5549D}"/>
              </a:ext>
            </a:extLst>
          </p:cNvPr>
          <p:cNvCxnSpPr/>
          <p:nvPr/>
        </p:nvCxnSpPr>
        <p:spPr>
          <a:xfrm>
            <a:off x="7441096" y="1914668"/>
            <a:ext cx="587009" cy="0"/>
          </a:xfrm>
          <a:prstGeom prst="line">
            <a:avLst/>
          </a:prstGeom>
          <a:ln>
            <a:solidFill>
              <a:srgbClr val="2C8AE0"/>
            </a:solidFill>
          </a:ln>
        </p:spPr>
        <p:style>
          <a:lnRef idx="1">
            <a:schemeClr val="accent1"/>
          </a:lnRef>
          <a:fillRef idx="0">
            <a:schemeClr val="accent1"/>
          </a:fillRef>
          <a:effectRef idx="0">
            <a:schemeClr val="accent1"/>
          </a:effectRef>
          <a:fontRef idx="minor">
            <a:schemeClr val="tx1"/>
          </a:fontRef>
        </p:style>
      </p:cxnSp>
      <p:cxnSp>
        <p:nvCxnSpPr>
          <p:cNvPr id="104" name="Conector recto 103">
            <a:extLst>
              <a:ext uri="{FF2B5EF4-FFF2-40B4-BE49-F238E27FC236}">
                <a16:creationId xmlns:a16="http://schemas.microsoft.com/office/drawing/2014/main" id="{ACAF039C-3F21-BBFC-426E-2ED04147D112}"/>
              </a:ext>
            </a:extLst>
          </p:cNvPr>
          <p:cNvCxnSpPr/>
          <p:nvPr/>
        </p:nvCxnSpPr>
        <p:spPr>
          <a:xfrm>
            <a:off x="8264262" y="1914668"/>
            <a:ext cx="587009" cy="0"/>
          </a:xfrm>
          <a:prstGeom prst="line">
            <a:avLst/>
          </a:prstGeom>
          <a:ln>
            <a:solidFill>
              <a:srgbClr val="32A505"/>
            </a:solidFill>
          </a:ln>
        </p:spPr>
        <p:style>
          <a:lnRef idx="1">
            <a:schemeClr val="accent1"/>
          </a:lnRef>
          <a:fillRef idx="0">
            <a:schemeClr val="accent1"/>
          </a:fillRef>
          <a:effectRef idx="0">
            <a:schemeClr val="accent1"/>
          </a:effectRef>
          <a:fontRef idx="minor">
            <a:schemeClr val="tx1"/>
          </a:fontRef>
        </p:style>
      </p:cxnSp>
      <p:grpSp>
        <p:nvGrpSpPr>
          <p:cNvPr id="107" name="Grupo 106">
            <a:extLst>
              <a:ext uri="{FF2B5EF4-FFF2-40B4-BE49-F238E27FC236}">
                <a16:creationId xmlns:a16="http://schemas.microsoft.com/office/drawing/2014/main" id="{26051582-4A3E-6017-129C-EF358E7CB70C}"/>
              </a:ext>
            </a:extLst>
          </p:cNvPr>
          <p:cNvGrpSpPr/>
          <p:nvPr/>
        </p:nvGrpSpPr>
        <p:grpSpPr>
          <a:xfrm>
            <a:off x="2572685" y="1841723"/>
            <a:ext cx="565844" cy="549021"/>
            <a:chOff x="6895499" y="1538952"/>
            <a:chExt cx="610443" cy="592295"/>
          </a:xfrm>
          <a:solidFill>
            <a:srgbClr val="32A505"/>
          </a:solidFill>
        </p:grpSpPr>
        <p:sp>
          <p:nvSpPr>
            <p:cNvPr id="108" name="Forma libre: forma 107">
              <a:extLst>
                <a:ext uri="{FF2B5EF4-FFF2-40B4-BE49-F238E27FC236}">
                  <a16:creationId xmlns:a16="http://schemas.microsoft.com/office/drawing/2014/main" id="{518C5798-5EDF-6384-FBAA-EC31CB0ED31A}"/>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09" name="Forma libre: forma 108">
              <a:extLst>
                <a:ext uri="{FF2B5EF4-FFF2-40B4-BE49-F238E27FC236}">
                  <a16:creationId xmlns:a16="http://schemas.microsoft.com/office/drawing/2014/main" id="{DB99BEBF-C4F7-1B04-39D5-963C1A9FBE85}"/>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12" name="Forma libre: forma 111">
              <a:extLst>
                <a:ext uri="{FF2B5EF4-FFF2-40B4-BE49-F238E27FC236}">
                  <a16:creationId xmlns:a16="http://schemas.microsoft.com/office/drawing/2014/main" id="{DE237227-6C24-B7A6-2A6B-7344A38F7CF7}"/>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grpSp>
      <p:grpSp>
        <p:nvGrpSpPr>
          <p:cNvPr id="113" name="Grupo 112">
            <a:extLst>
              <a:ext uri="{FF2B5EF4-FFF2-40B4-BE49-F238E27FC236}">
                <a16:creationId xmlns:a16="http://schemas.microsoft.com/office/drawing/2014/main" id="{1E76CD3F-BA8A-D539-0F2F-FD21284169EB}"/>
              </a:ext>
            </a:extLst>
          </p:cNvPr>
          <p:cNvGrpSpPr/>
          <p:nvPr/>
        </p:nvGrpSpPr>
        <p:grpSpPr>
          <a:xfrm>
            <a:off x="1267398" y="1841723"/>
            <a:ext cx="1131687" cy="549021"/>
            <a:chOff x="5487332" y="1538952"/>
            <a:chExt cx="1220886" cy="592295"/>
          </a:xfrm>
          <a:solidFill>
            <a:srgbClr val="2C8AE0"/>
          </a:solidFill>
        </p:grpSpPr>
        <p:sp>
          <p:nvSpPr>
            <p:cNvPr id="114" name="Forma libre: forma 113">
              <a:extLst>
                <a:ext uri="{FF2B5EF4-FFF2-40B4-BE49-F238E27FC236}">
                  <a16:creationId xmlns:a16="http://schemas.microsoft.com/office/drawing/2014/main" id="{E95787A6-E974-1583-BC94-F433C5E59D74}"/>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15" name="Forma libre: forma 114">
              <a:extLst>
                <a:ext uri="{FF2B5EF4-FFF2-40B4-BE49-F238E27FC236}">
                  <a16:creationId xmlns:a16="http://schemas.microsoft.com/office/drawing/2014/main" id="{B39920D2-1465-5F4B-9094-04D9DAC02219}"/>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16" name="Forma libre: forma 115">
              <a:extLst>
                <a:ext uri="{FF2B5EF4-FFF2-40B4-BE49-F238E27FC236}">
                  <a16:creationId xmlns:a16="http://schemas.microsoft.com/office/drawing/2014/main" id="{FEB59298-A182-7FD7-14A5-210FFDBBAF5F}"/>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17" name="Forma libre: forma 116">
              <a:extLst>
                <a:ext uri="{FF2B5EF4-FFF2-40B4-BE49-F238E27FC236}">
                  <a16:creationId xmlns:a16="http://schemas.microsoft.com/office/drawing/2014/main" id="{FB21B196-7F3C-4089-7B97-9DE1A612F452}"/>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18" name="Forma libre: forma 117">
              <a:extLst>
                <a:ext uri="{FF2B5EF4-FFF2-40B4-BE49-F238E27FC236}">
                  <a16:creationId xmlns:a16="http://schemas.microsoft.com/office/drawing/2014/main" id="{B0A4CD95-20C2-B3A0-F87B-751B761BEA8F}"/>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22" name="Forma libre: forma 121">
              <a:extLst>
                <a:ext uri="{FF2B5EF4-FFF2-40B4-BE49-F238E27FC236}">
                  <a16:creationId xmlns:a16="http://schemas.microsoft.com/office/drawing/2014/main" id="{11F0BB9A-07BB-001D-01FD-733764D386CE}"/>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grpSp>
      <p:sp>
        <p:nvSpPr>
          <p:cNvPr id="129" name="CuadroTexto 128">
            <a:extLst>
              <a:ext uri="{FF2B5EF4-FFF2-40B4-BE49-F238E27FC236}">
                <a16:creationId xmlns:a16="http://schemas.microsoft.com/office/drawing/2014/main" id="{7849AC5C-9121-7989-C4A8-654466221198}"/>
              </a:ext>
            </a:extLst>
          </p:cNvPr>
          <p:cNvSpPr txBox="1"/>
          <p:nvPr/>
        </p:nvSpPr>
        <p:spPr>
          <a:xfrm>
            <a:off x="1122841" y="2999017"/>
            <a:ext cx="2319822" cy="605679"/>
          </a:xfrm>
          <a:prstGeom prst="rect">
            <a:avLst/>
          </a:prstGeom>
          <a:noFill/>
        </p:spPr>
        <p:txBody>
          <a:bodyPr wrap="square" rtlCol="0">
            <a:spAutoFit/>
          </a:bodyPr>
          <a:lstStyle/>
          <a:p>
            <a:pPr algn="ctr"/>
            <a:r>
              <a:rPr lang="es-ES" sz="1668" dirty="0">
                <a:solidFill>
                  <a:schemeClr val="bg1"/>
                </a:solidFill>
                <a:latin typeface="Abadi" panose="020B0604020104020204" pitchFamily="34" charset="0"/>
              </a:rPr>
              <a:t>Modelo de predicción de SCORE</a:t>
            </a:r>
            <a:endParaRPr lang="es-ES" sz="1668" dirty="0">
              <a:solidFill>
                <a:srgbClr val="32A505"/>
              </a:solidFill>
              <a:latin typeface="Abadi" panose="020B0604020104020204" pitchFamily="34" charset="0"/>
            </a:endParaRPr>
          </a:p>
        </p:txBody>
      </p:sp>
      <p:cxnSp>
        <p:nvCxnSpPr>
          <p:cNvPr id="132" name="Conector recto 131">
            <a:extLst>
              <a:ext uri="{FF2B5EF4-FFF2-40B4-BE49-F238E27FC236}">
                <a16:creationId xmlns:a16="http://schemas.microsoft.com/office/drawing/2014/main" id="{D1147445-1E00-9F78-4FA7-360B1C264191}"/>
              </a:ext>
            </a:extLst>
          </p:cNvPr>
          <p:cNvCxnSpPr>
            <a:cxnSpLocks/>
          </p:cNvCxnSpPr>
          <p:nvPr/>
        </p:nvCxnSpPr>
        <p:spPr>
          <a:xfrm>
            <a:off x="1267398" y="2506353"/>
            <a:ext cx="1131687" cy="0"/>
          </a:xfrm>
          <a:prstGeom prst="line">
            <a:avLst/>
          </a:prstGeom>
          <a:ln w="19050">
            <a:solidFill>
              <a:srgbClr val="2C8AE0"/>
            </a:solidFill>
          </a:ln>
        </p:spPr>
        <p:style>
          <a:lnRef idx="1">
            <a:schemeClr val="accent1"/>
          </a:lnRef>
          <a:fillRef idx="0">
            <a:schemeClr val="accent1"/>
          </a:fillRef>
          <a:effectRef idx="0">
            <a:schemeClr val="accent1"/>
          </a:effectRef>
          <a:fontRef idx="minor">
            <a:schemeClr val="tx1"/>
          </a:fontRef>
        </p:style>
      </p:cxnSp>
      <p:cxnSp>
        <p:nvCxnSpPr>
          <p:cNvPr id="133" name="Conector recto 132">
            <a:extLst>
              <a:ext uri="{FF2B5EF4-FFF2-40B4-BE49-F238E27FC236}">
                <a16:creationId xmlns:a16="http://schemas.microsoft.com/office/drawing/2014/main" id="{56C3EBF3-19B0-2B13-91F2-CE0872F7B3EC}"/>
              </a:ext>
            </a:extLst>
          </p:cNvPr>
          <p:cNvCxnSpPr>
            <a:cxnSpLocks/>
          </p:cNvCxnSpPr>
          <p:nvPr/>
        </p:nvCxnSpPr>
        <p:spPr>
          <a:xfrm>
            <a:off x="2619836" y="2506353"/>
            <a:ext cx="471536" cy="0"/>
          </a:xfrm>
          <a:prstGeom prst="line">
            <a:avLst/>
          </a:prstGeom>
          <a:ln w="19050">
            <a:solidFill>
              <a:srgbClr val="32A505"/>
            </a:solidFill>
          </a:ln>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5C1B823F-9830-D43A-DD2A-16F42895008F}"/>
              </a:ext>
            </a:extLst>
          </p:cNvPr>
          <p:cNvCxnSpPr/>
          <p:nvPr/>
        </p:nvCxnSpPr>
        <p:spPr>
          <a:xfrm>
            <a:off x="1644627" y="2506356"/>
            <a:ext cx="422412" cy="377493"/>
          </a:xfrm>
          <a:prstGeom prst="bentConnector3">
            <a:avLst/>
          </a:prstGeom>
          <a:ln w="19050">
            <a:solidFill>
              <a:srgbClr val="2C8AE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ector: angular 133">
            <a:extLst>
              <a:ext uri="{FF2B5EF4-FFF2-40B4-BE49-F238E27FC236}">
                <a16:creationId xmlns:a16="http://schemas.microsoft.com/office/drawing/2014/main" id="{2E481F1A-40AC-E889-4298-CFA75F6E356D}"/>
              </a:ext>
            </a:extLst>
          </p:cNvPr>
          <p:cNvCxnSpPr>
            <a:cxnSpLocks/>
          </p:cNvCxnSpPr>
          <p:nvPr/>
        </p:nvCxnSpPr>
        <p:spPr>
          <a:xfrm flipH="1">
            <a:off x="2530738" y="2506356"/>
            <a:ext cx="422412" cy="377493"/>
          </a:xfrm>
          <a:prstGeom prst="bentConnector3">
            <a:avLst/>
          </a:prstGeom>
          <a:ln w="19050">
            <a:solidFill>
              <a:srgbClr val="32A505"/>
            </a:solidFill>
            <a:tailEnd type="triangle"/>
          </a:ln>
        </p:spPr>
        <p:style>
          <a:lnRef idx="1">
            <a:schemeClr val="accent1"/>
          </a:lnRef>
          <a:fillRef idx="0">
            <a:schemeClr val="accent1"/>
          </a:fillRef>
          <a:effectRef idx="0">
            <a:schemeClr val="accent1"/>
          </a:effectRef>
          <a:fontRef idx="minor">
            <a:schemeClr val="tx1"/>
          </a:fontRef>
        </p:style>
      </p:cxnSp>
      <p:sp>
        <p:nvSpPr>
          <p:cNvPr id="135" name="Rectángulo: esquinas redondeadas 134">
            <a:extLst>
              <a:ext uri="{FF2B5EF4-FFF2-40B4-BE49-F238E27FC236}">
                <a16:creationId xmlns:a16="http://schemas.microsoft.com/office/drawing/2014/main" id="{20350151-CC5C-6ED1-A6A8-31C2CCDB1D0A}"/>
              </a:ext>
            </a:extLst>
          </p:cNvPr>
          <p:cNvSpPr/>
          <p:nvPr/>
        </p:nvSpPr>
        <p:spPr>
          <a:xfrm>
            <a:off x="857537" y="4313589"/>
            <a:ext cx="2722220" cy="3093492"/>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grpSp>
        <p:nvGrpSpPr>
          <p:cNvPr id="137" name="Grupo 136">
            <a:extLst>
              <a:ext uri="{FF2B5EF4-FFF2-40B4-BE49-F238E27FC236}">
                <a16:creationId xmlns:a16="http://schemas.microsoft.com/office/drawing/2014/main" id="{B5A09DE7-E6A7-93C4-1F3D-F919A0F2D4A8}"/>
              </a:ext>
            </a:extLst>
          </p:cNvPr>
          <p:cNvGrpSpPr/>
          <p:nvPr/>
        </p:nvGrpSpPr>
        <p:grpSpPr>
          <a:xfrm>
            <a:off x="2572684" y="4628480"/>
            <a:ext cx="422412" cy="409854"/>
            <a:chOff x="6895499" y="1538952"/>
            <a:chExt cx="610443" cy="592295"/>
          </a:xfrm>
          <a:solidFill>
            <a:srgbClr val="32A505"/>
          </a:solidFill>
        </p:grpSpPr>
        <p:sp>
          <p:nvSpPr>
            <p:cNvPr id="138" name="Forma libre: forma 137">
              <a:extLst>
                <a:ext uri="{FF2B5EF4-FFF2-40B4-BE49-F238E27FC236}">
                  <a16:creationId xmlns:a16="http://schemas.microsoft.com/office/drawing/2014/main" id="{2CE433E9-D81C-DC02-F4A3-0BD4A4DB5936}"/>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39" name="Forma libre: forma 138">
              <a:extLst>
                <a:ext uri="{FF2B5EF4-FFF2-40B4-BE49-F238E27FC236}">
                  <a16:creationId xmlns:a16="http://schemas.microsoft.com/office/drawing/2014/main" id="{6E4C045E-A4D3-BE9A-2CDF-C7CD8C2019CB}"/>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40" name="Forma libre: forma 139">
              <a:extLst>
                <a:ext uri="{FF2B5EF4-FFF2-40B4-BE49-F238E27FC236}">
                  <a16:creationId xmlns:a16="http://schemas.microsoft.com/office/drawing/2014/main" id="{838C1651-F472-A965-4237-9D93F060ED1D}"/>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grpSp>
      <p:grpSp>
        <p:nvGrpSpPr>
          <p:cNvPr id="141" name="Grupo 140">
            <a:extLst>
              <a:ext uri="{FF2B5EF4-FFF2-40B4-BE49-F238E27FC236}">
                <a16:creationId xmlns:a16="http://schemas.microsoft.com/office/drawing/2014/main" id="{F02EC131-A8A4-B24D-5A99-653D73EF1F80}"/>
              </a:ext>
            </a:extLst>
          </p:cNvPr>
          <p:cNvGrpSpPr/>
          <p:nvPr/>
        </p:nvGrpSpPr>
        <p:grpSpPr>
          <a:xfrm>
            <a:off x="1267398" y="4628480"/>
            <a:ext cx="844823" cy="409854"/>
            <a:chOff x="5487332" y="1538952"/>
            <a:chExt cx="1220886" cy="592295"/>
          </a:xfrm>
          <a:solidFill>
            <a:srgbClr val="2C8AE0"/>
          </a:solidFill>
        </p:grpSpPr>
        <p:sp>
          <p:nvSpPr>
            <p:cNvPr id="142" name="Forma libre: forma 141">
              <a:extLst>
                <a:ext uri="{FF2B5EF4-FFF2-40B4-BE49-F238E27FC236}">
                  <a16:creationId xmlns:a16="http://schemas.microsoft.com/office/drawing/2014/main" id="{DD1077B3-7681-F799-971C-0BB3CD5E1087}"/>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pPr algn="r"/>
              <a:endParaRPr lang="es-ES" sz="1668" dirty="0"/>
            </a:p>
          </p:txBody>
        </p:sp>
        <p:sp>
          <p:nvSpPr>
            <p:cNvPr id="143" name="Forma libre: forma 142">
              <a:extLst>
                <a:ext uri="{FF2B5EF4-FFF2-40B4-BE49-F238E27FC236}">
                  <a16:creationId xmlns:a16="http://schemas.microsoft.com/office/drawing/2014/main" id="{C830D792-6653-F56A-F65B-845F874381B7}"/>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44" name="Forma libre: forma 143">
              <a:extLst>
                <a:ext uri="{FF2B5EF4-FFF2-40B4-BE49-F238E27FC236}">
                  <a16:creationId xmlns:a16="http://schemas.microsoft.com/office/drawing/2014/main" id="{C515D667-DF45-F2BA-C591-2E2E15921597}"/>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45" name="Forma libre: forma 144">
              <a:extLst>
                <a:ext uri="{FF2B5EF4-FFF2-40B4-BE49-F238E27FC236}">
                  <a16:creationId xmlns:a16="http://schemas.microsoft.com/office/drawing/2014/main" id="{CC704471-BB3A-7219-410C-E7FF6A5F312F}"/>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46" name="Forma libre: forma 145">
              <a:extLst>
                <a:ext uri="{FF2B5EF4-FFF2-40B4-BE49-F238E27FC236}">
                  <a16:creationId xmlns:a16="http://schemas.microsoft.com/office/drawing/2014/main" id="{BB5F2542-97A7-5865-926A-A2656CD12582}"/>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47" name="Forma libre: forma 146">
              <a:extLst>
                <a:ext uri="{FF2B5EF4-FFF2-40B4-BE49-F238E27FC236}">
                  <a16:creationId xmlns:a16="http://schemas.microsoft.com/office/drawing/2014/main" id="{5F5D42F0-AC54-5DDF-5340-3329A121F624}"/>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grpSp>
      <p:sp>
        <p:nvSpPr>
          <p:cNvPr id="153" name="CuadroTexto 152">
            <a:extLst>
              <a:ext uri="{FF2B5EF4-FFF2-40B4-BE49-F238E27FC236}">
                <a16:creationId xmlns:a16="http://schemas.microsoft.com/office/drawing/2014/main" id="{9193DC29-C4E0-4513-EF86-2531EABF5DFA}"/>
              </a:ext>
            </a:extLst>
          </p:cNvPr>
          <p:cNvSpPr txBox="1"/>
          <p:nvPr/>
        </p:nvSpPr>
        <p:spPr>
          <a:xfrm>
            <a:off x="1180256" y="5171515"/>
            <a:ext cx="878304" cy="349006"/>
          </a:xfrm>
          <a:prstGeom prst="rect">
            <a:avLst/>
          </a:prstGeom>
          <a:noFill/>
        </p:spPr>
        <p:txBody>
          <a:bodyPr wrap="square" rtlCol="0">
            <a:spAutoFit/>
          </a:bodyPr>
          <a:lstStyle/>
          <a:p>
            <a:pPr algn="ctr"/>
            <a:r>
              <a:rPr lang="es-ES" sz="1668" dirty="0">
                <a:solidFill>
                  <a:srgbClr val="2C8AE0"/>
                </a:solidFill>
                <a:latin typeface="Abadi" panose="020B0604020104020204" pitchFamily="34" charset="0"/>
              </a:rPr>
              <a:t>SCORE</a:t>
            </a:r>
            <a:endParaRPr lang="es-ES" sz="1668" dirty="0">
              <a:solidFill>
                <a:srgbClr val="32A505"/>
              </a:solidFill>
              <a:latin typeface="Abadi" panose="020B0604020104020204" pitchFamily="34" charset="0"/>
            </a:endParaRPr>
          </a:p>
        </p:txBody>
      </p:sp>
      <p:sp>
        <p:nvSpPr>
          <p:cNvPr id="154" name="CuadroTexto 153">
            <a:extLst>
              <a:ext uri="{FF2B5EF4-FFF2-40B4-BE49-F238E27FC236}">
                <a16:creationId xmlns:a16="http://schemas.microsoft.com/office/drawing/2014/main" id="{4E809F19-0FEF-C70A-7147-47DBF9CA8288}"/>
              </a:ext>
            </a:extLst>
          </p:cNvPr>
          <p:cNvSpPr txBox="1"/>
          <p:nvPr/>
        </p:nvSpPr>
        <p:spPr>
          <a:xfrm>
            <a:off x="2381277" y="5171515"/>
            <a:ext cx="911180" cy="349006"/>
          </a:xfrm>
          <a:prstGeom prst="rect">
            <a:avLst/>
          </a:prstGeom>
          <a:noFill/>
        </p:spPr>
        <p:txBody>
          <a:bodyPr wrap="square" rtlCol="0">
            <a:spAutoFit/>
          </a:bodyPr>
          <a:lstStyle/>
          <a:p>
            <a:pPr algn="ctr"/>
            <a:r>
              <a:rPr lang="es-ES" sz="1668" dirty="0">
                <a:solidFill>
                  <a:srgbClr val="32A505"/>
                </a:solidFill>
                <a:latin typeface="Abadi" panose="020B0604020104020204" pitchFamily="34" charset="0"/>
              </a:rPr>
              <a:t>SCORE</a:t>
            </a:r>
          </a:p>
        </p:txBody>
      </p:sp>
      <p:grpSp>
        <p:nvGrpSpPr>
          <p:cNvPr id="155" name="Grupo 154">
            <a:extLst>
              <a:ext uri="{FF2B5EF4-FFF2-40B4-BE49-F238E27FC236}">
                <a16:creationId xmlns:a16="http://schemas.microsoft.com/office/drawing/2014/main" id="{A8148904-9C6B-C909-A5F3-7A13DD5C4356}"/>
              </a:ext>
            </a:extLst>
          </p:cNvPr>
          <p:cNvGrpSpPr/>
          <p:nvPr/>
        </p:nvGrpSpPr>
        <p:grpSpPr>
          <a:xfrm>
            <a:off x="2572684" y="5565132"/>
            <a:ext cx="422412" cy="409854"/>
            <a:chOff x="6895499" y="1538952"/>
            <a:chExt cx="610443" cy="592295"/>
          </a:xfrm>
          <a:solidFill>
            <a:srgbClr val="2C8AE0"/>
          </a:solidFill>
        </p:grpSpPr>
        <p:sp>
          <p:nvSpPr>
            <p:cNvPr id="156" name="Forma libre: forma 155">
              <a:extLst>
                <a:ext uri="{FF2B5EF4-FFF2-40B4-BE49-F238E27FC236}">
                  <a16:creationId xmlns:a16="http://schemas.microsoft.com/office/drawing/2014/main" id="{2A21E8F2-CEAD-BD1E-26EB-C76C8BC0D135}"/>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57" name="Forma libre: forma 156">
              <a:extLst>
                <a:ext uri="{FF2B5EF4-FFF2-40B4-BE49-F238E27FC236}">
                  <a16:creationId xmlns:a16="http://schemas.microsoft.com/office/drawing/2014/main" id="{1F93FFD6-4BC5-1BB1-0BB6-832F281E687B}"/>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58" name="Forma libre: forma 157">
              <a:extLst>
                <a:ext uri="{FF2B5EF4-FFF2-40B4-BE49-F238E27FC236}">
                  <a16:creationId xmlns:a16="http://schemas.microsoft.com/office/drawing/2014/main" id="{0804E7B7-5138-8354-CE64-0A9179D4C895}"/>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grpSp>
      <p:grpSp>
        <p:nvGrpSpPr>
          <p:cNvPr id="159" name="Grupo 158">
            <a:extLst>
              <a:ext uri="{FF2B5EF4-FFF2-40B4-BE49-F238E27FC236}">
                <a16:creationId xmlns:a16="http://schemas.microsoft.com/office/drawing/2014/main" id="{FEE6DE76-B2ED-D52B-7581-E3A977A8683F}"/>
              </a:ext>
            </a:extLst>
          </p:cNvPr>
          <p:cNvGrpSpPr/>
          <p:nvPr/>
        </p:nvGrpSpPr>
        <p:grpSpPr>
          <a:xfrm>
            <a:off x="1267398" y="5565132"/>
            <a:ext cx="844823" cy="409854"/>
            <a:chOff x="5487332" y="1538952"/>
            <a:chExt cx="1220886" cy="592295"/>
          </a:xfrm>
          <a:solidFill>
            <a:srgbClr val="32A505"/>
          </a:solidFill>
        </p:grpSpPr>
        <p:sp>
          <p:nvSpPr>
            <p:cNvPr id="160" name="Forma libre: forma 159">
              <a:extLst>
                <a:ext uri="{FF2B5EF4-FFF2-40B4-BE49-F238E27FC236}">
                  <a16:creationId xmlns:a16="http://schemas.microsoft.com/office/drawing/2014/main" id="{4876860E-D0A3-6972-17FA-98C7862CD0DF}"/>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61" name="Forma libre: forma 160">
              <a:extLst>
                <a:ext uri="{FF2B5EF4-FFF2-40B4-BE49-F238E27FC236}">
                  <a16:creationId xmlns:a16="http://schemas.microsoft.com/office/drawing/2014/main" id="{E2AEC6D6-B86B-2778-ABC1-14B8F68BF069}"/>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62" name="Forma libre: forma 161">
              <a:extLst>
                <a:ext uri="{FF2B5EF4-FFF2-40B4-BE49-F238E27FC236}">
                  <a16:creationId xmlns:a16="http://schemas.microsoft.com/office/drawing/2014/main" id="{444751E1-97B7-B15A-C6B4-7B99EFA7B8D4}"/>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63" name="Forma libre: forma 162">
              <a:extLst>
                <a:ext uri="{FF2B5EF4-FFF2-40B4-BE49-F238E27FC236}">
                  <a16:creationId xmlns:a16="http://schemas.microsoft.com/office/drawing/2014/main" id="{EAFA64DE-E18C-D78F-71DB-1CF7D61FBE93}"/>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64" name="Forma libre: forma 163">
              <a:extLst>
                <a:ext uri="{FF2B5EF4-FFF2-40B4-BE49-F238E27FC236}">
                  <a16:creationId xmlns:a16="http://schemas.microsoft.com/office/drawing/2014/main" id="{E34F6629-FD0A-C7C5-124D-462900F2860B}"/>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165" name="Forma libre: forma 164">
              <a:extLst>
                <a:ext uri="{FF2B5EF4-FFF2-40B4-BE49-F238E27FC236}">
                  <a16:creationId xmlns:a16="http://schemas.microsoft.com/office/drawing/2014/main" id="{5C65823C-C563-3B83-A4F5-5E292EECE403}"/>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grpSp>
      <p:sp>
        <p:nvSpPr>
          <p:cNvPr id="166" name="CuadroTexto 165">
            <a:extLst>
              <a:ext uri="{FF2B5EF4-FFF2-40B4-BE49-F238E27FC236}">
                <a16:creationId xmlns:a16="http://schemas.microsoft.com/office/drawing/2014/main" id="{D916CB06-B2AC-A2C6-9C4B-F1C630A26974}"/>
              </a:ext>
            </a:extLst>
          </p:cNvPr>
          <p:cNvSpPr txBox="1"/>
          <p:nvPr/>
        </p:nvSpPr>
        <p:spPr>
          <a:xfrm>
            <a:off x="1180256" y="6108166"/>
            <a:ext cx="878304" cy="349006"/>
          </a:xfrm>
          <a:prstGeom prst="rect">
            <a:avLst/>
          </a:prstGeom>
          <a:noFill/>
        </p:spPr>
        <p:txBody>
          <a:bodyPr wrap="square" rtlCol="0">
            <a:spAutoFit/>
          </a:bodyPr>
          <a:lstStyle/>
          <a:p>
            <a:pPr algn="ctr"/>
            <a:r>
              <a:rPr lang="es-ES" sz="1668" dirty="0">
                <a:solidFill>
                  <a:srgbClr val="32A505"/>
                </a:solidFill>
                <a:latin typeface="Abadi" panose="020B0604020104020204" pitchFamily="34" charset="0"/>
              </a:rPr>
              <a:t>SCORE</a:t>
            </a:r>
            <a:r>
              <a:rPr lang="es-ES" sz="2225" baseline="30000" dirty="0">
                <a:solidFill>
                  <a:srgbClr val="32A505"/>
                </a:solidFill>
                <a:latin typeface="Abadi" panose="020B0604020104020204" pitchFamily="34" charset="0"/>
              </a:rPr>
              <a:t>*</a:t>
            </a:r>
            <a:endParaRPr lang="es-ES" sz="1668" baseline="30000" dirty="0">
              <a:solidFill>
                <a:srgbClr val="32A505"/>
              </a:solidFill>
              <a:latin typeface="Abadi" panose="020B0604020104020204" pitchFamily="34" charset="0"/>
            </a:endParaRPr>
          </a:p>
        </p:txBody>
      </p:sp>
      <p:sp>
        <p:nvSpPr>
          <p:cNvPr id="167" name="CuadroTexto 166">
            <a:extLst>
              <a:ext uri="{FF2B5EF4-FFF2-40B4-BE49-F238E27FC236}">
                <a16:creationId xmlns:a16="http://schemas.microsoft.com/office/drawing/2014/main" id="{2CFAD827-A85E-D012-D3BA-57E3383BF534}"/>
              </a:ext>
            </a:extLst>
          </p:cNvPr>
          <p:cNvSpPr txBox="1"/>
          <p:nvPr/>
        </p:nvSpPr>
        <p:spPr>
          <a:xfrm>
            <a:off x="2381276" y="6040171"/>
            <a:ext cx="939494" cy="434734"/>
          </a:xfrm>
          <a:prstGeom prst="rect">
            <a:avLst/>
          </a:prstGeom>
          <a:noFill/>
        </p:spPr>
        <p:txBody>
          <a:bodyPr wrap="square" rtlCol="0">
            <a:spAutoFit/>
          </a:bodyPr>
          <a:lstStyle/>
          <a:p>
            <a:pPr algn="ctr"/>
            <a:r>
              <a:rPr lang="es-ES" sz="1668" dirty="0">
                <a:solidFill>
                  <a:srgbClr val="2C8AE0"/>
                </a:solidFill>
                <a:latin typeface="Abadi" panose="020B0604020104020204" pitchFamily="34" charset="0"/>
              </a:rPr>
              <a:t>SCORE</a:t>
            </a:r>
            <a:r>
              <a:rPr lang="es-ES" sz="2225" baseline="30000" dirty="0">
                <a:solidFill>
                  <a:srgbClr val="2C8AE0"/>
                </a:solidFill>
                <a:latin typeface="Abadi" panose="020B0604020104020204" pitchFamily="34" charset="0"/>
              </a:rPr>
              <a:t>*</a:t>
            </a:r>
            <a:endParaRPr lang="es-ES" sz="2225" dirty="0">
              <a:solidFill>
                <a:srgbClr val="2C8AE0"/>
              </a:solidFill>
              <a:latin typeface="Abadi" panose="020B0604020104020204" pitchFamily="34" charset="0"/>
            </a:endParaRPr>
          </a:p>
        </p:txBody>
      </p:sp>
      <p:pic>
        <p:nvPicPr>
          <p:cNvPr id="168" name="Gráfico 167" descr="Engranajes con relleno sólido">
            <a:extLst>
              <a:ext uri="{FF2B5EF4-FFF2-40B4-BE49-F238E27FC236}">
                <a16:creationId xmlns:a16="http://schemas.microsoft.com/office/drawing/2014/main" id="{EC35125B-DB1A-A1F1-B316-7C60DA16EB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507144">
            <a:off x="912877" y="6088100"/>
            <a:ext cx="335461" cy="335461"/>
          </a:xfrm>
          <a:prstGeom prst="rect">
            <a:avLst/>
          </a:prstGeom>
        </p:spPr>
      </p:pic>
      <p:sp>
        <p:nvSpPr>
          <p:cNvPr id="169" name="Forma libre: forma 168">
            <a:extLst>
              <a:ext uri="{FF2B5EF4-FFF2-40B4-BE49-F238E27FC236}">
                <a16:creationId xmlns:a16="http://schemas.microsoft.com/office/drawing/2014/main" id="{A7C5CD00-5D87-1724-F95A-A400E7FE7A5E}"/>
              </a:ext>
            </a:extLst>
          </p:cNvPr>
          <p:cNvSpPr/>
          <p:nvPr/>
        </p:nvSpPr>
        <p:spPr>
          <a:xfrm flipH="1">
            <a:off x="1065991" y="6709677"/>
            <a:ext cx="103502" cy="301279"/>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chemeClr val="bg1"/>
          </a:solidFill>
          <a:ln w="9525" cap="flat">
            <a:noFill/>
            <a:prstDash val="solid"/>
            <a:miter/>
          </a:ln>
        </p:spPr>
        <p:txBody>
          <a:bodyPr rtlCol="0" anchor="ctr"/>
          <a:lstStyle/>
          <a:p>
            <a:pPr algn="r"/>
            <a:endParaRPr lang="es-ES" sz="1668" dirty="0"/>
          </a:p>
        </p:txBody>
      </p:sp>
      <p:sp>
        <p:nvSpPr>
          <p:cNvPr id="170" name="CuadroTexto 169">
            <a:extLst>
              <a:ext uri="{FF2B5EF4-FFF2-40B4-BE49-F238E27FC236}">
                <a16:creationId xmlns:a16="http://schemas.microsoft.com/office/drawing/2014/main" id="{89387697-F451-91F5-0DE9-5D8944343AAC}"/>
              </a:ext>
            </a:extLst>
          </p:cNvPr>
          <p:cNvSpPr txBox="1"/>
          <p:nvPr/>
        </p:nvSpPr>
        <p:spPr>
          <a:xfrm>
            <a:off x="1259937" y="6728201"/>
            <a:ext cx="2319822" cy="320409"/>
          </a:xfrm>
          <a:prstGeom prst="rect">
            <a:avLst/>
          </a:prstGeom>
          <a:noFill/>
        </p:spPr>
        <p:txBody>
          <a:bodyPr wrap="square" rtlCol="0">
            <a:spAutoFit/>
          </a:bodyPr>
          <a:lstStyle/>
          <a:p>
            <a:r>
              <a:rPr lang="es-ES" sz="1482" dirty="0">
                <a:solidFill>
                  <a:schemeClr val="bg1"/>
                </a:solidFill>
                <a:latin typeface="Abadi" panose="020B0604020104020204" pitchFamily="34" charset="0"/>
              </a:rPr>
              <a:t>ITE = </a:t>
            </a:r>
            <a:r>
              <a:rPr lang="es-ES" sz="1482" dirty="0">
                <a:solidFill>
                  <a:srgbClr val="2C8AE0"/>
                </a:solidFill>
                <a:latin typeface="Abadi" panose="020B0604020104020204" pitchFamily="34" charset="0"/>
              </a:rPr>
              <a:t>SCORE</a:t>
            </a:r>
            <a:r>
              <a:rPr lang="es-ES" sz="1482" dirty="0">
                <a:latin typeface="Abadi" panose="020B0604020104020204" pitchFamily="34" charset="0"/>
              </a:rPr>
              <a:t> </a:t>
            </a:r>
            <a:r>
              <a:rPr lang="es-ES" sz="1482" dirty="0">
                <a:solidFill>
                  <a:schemeClr val="bg1"/>
                </a:solidFill>
                <a:latin typeface="Abadi" panose="020B0604020104020204" pitchFamily="34" charset="0"/>
              </a:rPr>
              <a:t>-</a:t>
            </a:r>
            <a:r>
              <a:rPr lang="es-ES" sz="1482" dirty="0">
                <a:latin typeface="Abadi" panose="020B0604020104020204" pitchFamily="34" charset="0"/>
              </a:rPr>
              <a:t> </a:t>
            </a:r>
            <a:r>
              <a:rPr lang="es-ES" sz="1482" dirty="0">
                <a:solidFill>
                  <a:srgbClr val="32A505"/>
                </a:solidFill>
                <a:latin typeface="Abadi" panose="020B0604020104020204" pitchFamily="34" charset="0"/>
              </a:rPr>
              <a:t>SCORE</a:t>
            </a:r>
          </a:p>
        </p:txBody>
      </p:sp>
      <p:sp>
        <p:nvSpPr>
          <p:cNvPr id="237" name="Rectángulo 236">
            <a:extLst>
              <a:ext uri="{FF2B5EF4-FFF2-40B4-BE49-F238E27FC236}">
                <a16:creationId xmlns:a16="http://schemas.microsoft.com/office/drawing/2014/main" id="{81783680-2E2C-0BE6-7792-2B08A381DAB1}"/>
              </a:ext>
            </a:extLst>
          </p:cNvPr>
          <p:cNvSpPr/>
          <p:nvPr/>
        </p:nvSpPr>
        <p:spPr>
          <a:xfrm>
            <a:off x="8262617" y="4644386"/>
            <a:ext cx="646042" cy="32761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482" dirty="0">
                <a:solidFill>
                  <a:srgbClr val="2C3C4E"/>
                </a:solidFill>
                <a:latin typeface="Abadi" panose="020B0604020104020204" pitchFamily="34" charset="0"/>
              </a:rPr>
              <a:t>VAR1</a:t>
            </a:r>
          </a:p>
        </p:txBody>
      </p:sp>
      <p:cxnSp>
        <p:nvCxnSpPr>
          <p:cNvPr id="240" name="Conector recto 239">
            <a:extLst>
              <a:ext uri="{FF2B5EF4-FFF2-40B4-BE49-F238E27FC236}">
                <a16:creationId xmlns:a16="http://schemas.microsoft.com/office/drawing/2014/main" id="{1E254866-CC5D-B956-D51E-49A6D23BC1B0}"/>
              </a:ext>
            </a:extLst>
          </p:cNvPr>
          <p:cNvCxnSpPr>
            <a:cxnSpLocks/>
            <a:stCxn id="237" idx="2"/>
            <a:endCxn id="238" idx="0"/>
          </p:cNvCxnSpPr>
          <p:nvPr/>
        </p:nvCxnSpPr>
        <p:spPr>
          <a:xfrm>
            <a:off x="8585639" y="4971998"/>
            <a:ext cx="1162566" cy="15328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41" name="Conector recto 240">
            <a:extLst>
              <a:ext uri="{FF2B5EF4-FFF2-40B4-BE49-F238E27FC236}">
                <a16:creationId xmlns:a16="http://schemas.microsoft.com/office/drawing/2014/main" id="{B973F6E4-0487-17BC-4106-7B0804C297CE}"/>
              </a:ext>
            </a:extLst>
          </p:cNvPr>
          <p:cNvCxnSpPr>
            <a:cxnSpLocks/>
            <a:stCxn id="238" idx="2"/>
            <a:endCxn id="262" idx="0"/>
          </p:cNvCxnSpPr>
          <p:nvPr/>
        </p:nvCxnSpPr>
        <p:spPr>
          <a:xfrm flipH="1">
            <a:off x="9166919" y="5452894"/>
            <a:ext cx="581284" cy="15328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42" name="Conector recto 241">
            <a:extLst>
              <a:ext uri="{FF2B5EF4-FFF2-40B4-BE49-F238E27FC236}">
                <a16:creationId xmlns:a16="http://schemas.microsoft.com/office/drawing/2014/main" id="{4B2EE94C-9CA6-BADA-3A5A-72A7BC3DD761}"/>
              </a:ext>
            </a:extLst>
          </p:cNvPr>
          <p:cNvCxnSpPr>
            <a:cxnSpLocks/>
            <a:stCxn id="238" idx="2"/>
            <a:endCxn id="265" idx="0"/>
          </p:cNvCxnSpPr>
          <p:nvPr/>
        </p:nvCxnSpPr>
        <p:spPr>
          <a:xfrm>
            <a:off x="9748202" y="5452894"/>
            <a:ext cx="581284" cy="15328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050" name="Grupo 1049">
            <a:extLst>
              <a:ext uri="{FF2B5EF4-FFF2-40B4-BE49-F238E27FC236}">
                <a16:creationId xmlns:a16="http://schemas.microsoft.com/office/drawing/2014/main" id="{60E6C5BF-E51D-2D4C-6F94-020443EB9AA4}"/>
              </a:ext>
            </a:extLst>
          </p:cNvPr>
          <p:cNvGrpSpPr/>
          <p:nvPr/>
        </p:nvGrpSpPr>
        <p:grpSpPr>
          <a:xfrm>
            <a:off x="7100051" y="5125280"/>
            <a:ext cx="2971175" cy="327612"/>
            <a:chOff x="7282891" y="6673982"/>
            <a:chExt cx="3205361" cy="353434"/>
          </a:xfrm>
        </p:grpSpPr>
        <p:sp>
          <p:nvSpPr>
            <p:cNvPr id="238" name="Rectángulo 237">
              <a:extLst>
                <a:ext uri="{FF2B5EF4-FFF2-40B4-BE49-F238E27FC236}">
                  <a16:creationId xmlns:a16="http://schemas.microsoft.com/office/drawing/2014/main" id="{4EDA83D9-92C6-E6F7-7E07-B51600159062}"/>
                </a:ext>
              </a:extLst>
            </p:cNvPr>
            <p:cNvSpPr/>
            <p:nvPr/>
          </p:nvSpPr>
          <p:spPr>
            <a:xfrm>
              <a:off x="9791289" y="6673982"/>
              <a:ext cx="696963" cy="35343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482" dirty="0">
                  <a:solidFill>
                    <a:srgbClr val="2C3C4E"/>
                  </a:solidFill>
                  <a:latin typeface="Abadi" panose="020B0604020104020204" pitchFamily="34" charset="0"/>
                </a:rPr>
                <a:t>VAR3</a:t>
              </a:r>
            </a:p>
          </p:txBody>
        </p:sp>
        <p:sp>
          <p:nvSpPr>
            <p:cNvPr id="273" name="Rectángulo 272">
              <a:extLst>
                <a:ext uri="{FF2B5EF4-FFF2-40B4-BE49-F238E27FC236}">
                  <a16:creationId xmlns:a16="http://schemas.microsoft.com/office/drawing/2014/main" id="{1E92CD77-BD54-6E57-D436-C556F47CC585}"/>
                </a:ext>
              </a:extLst>
            </p:cNvPr>
            <p:cNvSpPr/>
            <p:nvPr/>
          </p:nvSpPr>
          <p:spPr>
            <a:xfrm>
              <a:off x="7282891" y="6673982"/>
              <a:ext cx="696963" cy="35343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482" dirty="0">
                  <a:solidFill>
                    <a:srgbClr val="2C3C4E"/>
                  </a:solidFill>
                  <a:latin typeface="Abadi" panose="020B0604020104020204" pitchFamily="34" charset="0"/>
                </a:rPr>
                <a:t>VAR2</a:t>
              </a:r>
            </a:p>
          </p:txBody>
        </p:sp>
      </p:grpSp>
      <p:cxnSp>
        <p:nvCxnSpPr>
          <p:cNvPr id="274" name="Conector recto 273">
            <a:extLst>
              <a:ext uri="{FF2B5EF4-FFF2-40B4-BE49-F238E27FC236}">
                <a16:creationId xmlns:a16="http://schemas.microsoft.com/office/drawing/2014/main" id="{B2211FB2-B8D2-9B80-16C3-75EEFC4EE6F4}"/>
              </a:ext>
            </a:extLst>
          </p:cNvPr>
          <p:cNvCxnSpPr>
            <a:cxnSpLocks/>
            <a:stCxn id="237" idx="2"/>
            <a:endCxn id="273" idx="0"/>
          </p:cNvCxnSpPr>
          <p:nvPr/>
        </p:nvCxnSpPr>
        <p:spPr>
          <a:xfrm flipH="1">
            <a:off x="7423072" y="4971998"/>
            <a:ext cx="1162566" cy="15328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5" name="Conector recto 274">
            <a:extLst>
              <a:ext uri="{FF2B5EF4-FFF2-40B4-BE49-F238E27FC236}">
                <a16:creationId xmlns:a16="http://schemas.microsoft.com/office/drawing/2014/main" id="{70E0DA1B-0A8D-9A55-66CF-D970CB3C894D}"/>
              </a:ext>
            </a:extLst>
          </p:cNvPr>
          <p:cNvCxnSpPr>
            <a:cxnSpLocks/>
            <a:stCxn id="273" idx="2"/>
            <a:endCxn id="281" idx="0"/>
          </p:cNvCxnSpPr>
          <p:nvPr/>
        </p:nvCxnSpPr>
        <p:spPr>
          <a:xfrm flipH="1">
            <a:off x="6841786" y="5452894"/>
            <a:ext cx="581284" cy="15328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6" name="Conector recto 275">
            <a:extLst>
              <a:ext uri="{FF2B5EF4-FFF2-40B4-BE49-F238E27FC236}">
                <a16:creationId xmlns:a16="http://schemas.microsoft.com/office/drawing/2014/main" id="{1D7D23B2-1926-4C21-F94A-18436FCC223B}"/>
              </a:ext>
            </a:extLst>
          </p:cNvPr>
          <p:cNvCxnSpPr>
            <a:cxnSpLocks/>
            <a:stCxn id="273" idx="2"/>
            <a:endCxn id="284" idx="0"/>
          </p:cNvCxnSpPr>
          <p:nvPr/>
        </p:nvCxnSpPr>
        <p:spPr>
          <a:xfrm>
            <a:off x="7423070" y="5452894"/>
            <a:ext cx="581284" cy="15328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043" name="Grupo 1042">
            <a:extLst>
              <a:ext uri="{FF2B5EF4-FFF2-40B4-BE49-F238E27FC236}">
                <a16:creationId xmlns:a16="http://schemas.microsoft.com/office/drawing/2014/main" id="{B2113477-87AE-F44B-B83E-EF796C7BF481}"/>
              </a:ext>
            </a:extLst>
          </p:cNvPr>
          <p:cNvGrpSpPr/>
          <p:nvPr/>
        </p:nvGrpSpPr>
        <p:grpSpPr>
          <a:xfrm>
            <a:off x="8693239" y="5606174"/>
            <a:ext cx="947360" cy="559395"/>
            <a:chOff x="9241352" y="7200265"/>
            <a:chExt cx="1022030" cy="603486"/>
          </a:xfrm>
        </p:grpSpPr>
        <p:sp>
          <p:nvSpPr>
            <p:cNvPr id="262" name="Rectángulo: esquinas redondeadas 261">
              <a:extLst>
                <a:ext uri="{FF2B5EF4-FFF2-40B4-BE49-F238E27FC236}">
                  <a16:creationId xmlns:a16="http://schemas.microsoft.com/office/drawing/2014/main" id="{D179FF35-A22D-656A-4EDF-5F29C57A037E}"/>
                </a:ext>
              </a:extLst>
            </p:cNvPr>
            <p:cNvSpPr/>
            <p:nvPr/>
          </p:nvSpPr>
          <p:spPr>
            <a:xfrm>
              <a:off x="9241352"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grpSp>
          <p:nvGrpSpPr>
            <p:cNvPr id="1042" name="Grupo 1041">
              <a:extLst>
                <a:ext uri="{FF2B5EF4-FFF2-40B4-BE49-F238E27FC236}">
                  <a16:creationId xmlns:a16="http://schemas.microsoft.com/office/drawing/2014/main" id="{03E6A5D8-E65F-B1CE-2405-A806DA8F68CD}"/>
                </a:ext>
              </a:extLst>
            </p:cNvPr>
            <p:cNvGrpSpPr/>
            <p:nvPr/>
          </p:nvGrpSpPr>
          <p:grpSpPr>
            <a:xfrm>
              <a:off x="9377783" y="7321431"/>
              <a:ext cx="749169" cy="361155"/>
              <a:chOff x="9315107" y="7321430"/>
              <a:chExt cx="749169" cy="361155"/>
            </a:xfrm>
          </p:grpSpPr>
          <p:sp>
            <p:nvSpPr>
              <p:cNvPr id="259" name="Forma libre: forma 258">
                <a:extLst>
                  <a:ext uri="{FF2B5EF4-FFF2-40B4-BE49-F238E27FC236}">
                    <a16:creationId xmlns:a16="http://schemas.microsoft.com/office/drawing/2014/main" id="{C6026872-3205-DBB2-DEFD-72579E3C43D3}"/>
                  </a:ext>
                </a:extLst>
              </p:cNvPr>
              <p:cNvSpPr/>
              <p:nvPr/>
            </p:nvSpPr>
            <p:spPr>
              <a:xfrm flipH="1">
                <a:off x="9566256"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sz="1668"/>
              </a:p>
            </p:txBody>
          </p:sp>
          <p:sp>
            <p:nvSpPr>
              <p:cNvPr id="260" name="Forma libre: forma 259">
                <a:extLst>
                  <a:ext uri="{FF2B5EF4-FFF2-40B4-BE49-F238E27FC236}">
                    <a16:creationId xmlns:a16="http://schemas.microsoft.com/office/drawing/2014/main" id="{A1B8174A-31E5-51F6-F33D-6AB883BC3450}"/>
                  </a:ext>
                </a:extLst>
              </p:cNvPr>
              <p:cNvSpPr/>
              <p:nvPr/>
            </p:nvSpPr>
            <p:spPr>
              <a:xfrm flipH="1">
                <a:off x="9690330"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261" name="Forma libre: forma 260">
                <a:extLst>
                  <a:ext uri="{FF2B5EF4-FFF2-40B4-BE49-F238E27FC236}">
                    <a16:creationId xmlns:a16="http://schemas.microsoft.com/office/drawing/2014/main" id="{2B3796E4-DD5D-F84F-ED26-A6366AAD3E4F}"/>
                  </a:ext>
                </a:extLst>
              </p:cNvPr>
              <p:cNvSpPr/>
              <p:nvPr/>
            </p:nvSpPr>
            <p:spPr>
              <a:xfrm flipH="1">
                <a:off x="9814404"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292" name="Forma libre: forma 291">
                <a:extLst>
                  <a:ext uri="{FF2B5EF4-FFF2-40B4-BE49-F238E27FC236}">
                    <a16:creationId xmlns:a16="http://schemas.microsoft.com/office/drawing/2014/main" id="{6B98B0A4-134F-42D5-5324-E6103B26B735}"/>
                  </a:ext>
                </a:extLst>
              </p:cNvPr>
              <p:cNvSpPr/>
              <p:nvPr/>
            </p:nvSpPr>
            <p:spPr>
              <a:xfrm flipH="1">
                <a:off x="9940203"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293" name="Forma libre: forma 292">
                <a:extLst>
                  <a:ext uri="{FF2B5EF4-FFF2-40B4-BE49-F238E27FC236}">
                    <a16:creationId xmlns:a16="http://schemas.microsoft.com/office/drawing/2014/main" id="{23E82263-7C23-AC79-2FE4-80F5671CEF9F}"/>
                  </a:ext>
                </a:extLst>
              </p:cNvPr>
              <p:cNvSpPr/>
              <p:nvPr/>
            </p:nvSpPr>
            <p:spPr>
              <a:xfrm flipH="1">
                <a:off x="9437232"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294" name="Forma libre: forma 293">
                <a:extLst>
                  <a:ext uri="{FF2B5EF4-FFF2-40B4-BE49-F238E27FC236}">
                    <a16:creationId xmlns:a16="http://schemas.microsoft.com/office/drawing/2014/main" id="{06EC5EB6-1E24-6D8D-354C-51E602FD4F4A}"/>
                  </a:ext>
                </a:extLst>
              </p:cNvPr>
              <p:cNvSpPr/>
              <p:nvPr/>
            </p:nvSpPr>
            <p:spPr>
              <a:xfrm flipH="1">
                <a:off x="9315107"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sz="1668"/>
              </a:p>
            </p:txBody>
          </p:sp>
        </p:grpSp>
      </p:grpSp>
      <p:grpSp>
        <p:nvGrpSpPr>
          <p:cNvPr id="1040" name="Grupo 1039">
            <a:extLst>
              <a:ext uri="{FF2B5EF4-FFF2-40B4-BE49-F238E27FC236}">
                <a16:creationId xmlns:a16="http://schemas.microsoft.com/office/drawing/2014/main" id="{DE047057-9CB8-B858-51AA-6865B15A83A6}"/>
              </a:ext>
            </a:extLst>
          </p:cNvPr>
          <p:cNvGrpSpPr/>
          <p:nvPr/>
        </p:nvGrpSpPr>
        <p:grpSpPr>
          <a:xfrm>
            <a:off x="9855805" y="5606174"/>
            <a:ext cx="947360" cy="559395"/>
            <a:chOff x="10377275" y="7200265"/>
            <a:chExt cx="1022030" cy="603486"/>
          </a:xfrm>
        </p:grpSpPr>
        <p:grpSp>
          <p:nvGrpSpPr>
            <p:cNvPr id="264" name="Grupo 263">
              <a:extLst>
                <a:ext uri="{FF2B5EF4-FFF2-40B4-BE49-F238E27FC236}">
                  <a16:creationId xmlns:a16="http://schemas.microsoft.com/office/drawing/2014/main" id="{08F492B5-9264-2645-BC68-AFD0A74AB316}"/>
                </a:ext>
              </a:extLst>
            </p:cNvPr>
            <p:cNvGrpSpPr/>
            <p:nvPr/>
          </p:nvGrpSpPr>
          <p:grpSpPr>
            <a:xfrm>
              <a:off x="10640143" y="7321431"/>
              <a:ext cx="496294" cy="361155"/>
              <a:chOff x="5894294" y="1538952"/>
              <a:chExt cx="813924" cy="592295"/>
            </a:xfrm>
            <a:solidFill>
              <a:srgbClr val="2C8AE0"/>
            </a:solidFill>
          </p:grpSpPr>
          <p:sp>
            <p:nvSpPr>
              <p:cNvPr id="266" name="Forma libre: forma 265">
                <a:extLst>
                  <a:ext uri="{FF2B5EF4-FFF2-40B4-BE49-F238E27FC236}">
                    <a16:creationId xmlns:a16="http://schemas.microsoft.com/office/drawing/2014/main" id="{3DF0C2CB-1DB5-7FA8-695A-37E0CA05106F}"/>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267" name="Forma libre: forma 266">
                <a:extLst>
                  <a:ext uri="{FF2B5EF4-FFF2-40B4-BE49-F238E27FC236}">
                    <a16:creationId xmlns:a16="http://schemas.microsoft.com/office/drawing/2014/main" id="{05B17B6B-8673-B42B-5E91-6ED660D2AE25}"/>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sz="1668"/>
              </a:p>
            </p:txBody>
          </p:sp>
          <p:sp>
            <p:nvSpPr>
              <p:cNvPr id="268" name="Forma libre: forma 267">
                <a:extLst>
                  <a:ext uri="{FF2B5EF4-FFF2-40B4-BE49-F238E27FC236}">
                    <a16:creationId xmlns:a16="http://schemas.microsoft.com/office/drawing/2014/main" id="{46999F26-48DA-F868-4635-79F22A157BF4}"/>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269" name="Forma libre: forma 268">
                <a:extLst>
                  <a:ext uri="{FF2B5EF4-FFF2-40B4-BE49-F238E27FC236}">
                    <a16:creationId xmlns:a16="http://schemas.microsoft.com/office/drawing/2014/main" id="{FF1D9C42-D8CD-403E-AE8A-A4ADBB1E2693}"/>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sz="1668"/>
              </a:p>
            </p:txBody>
          </p:sp>
        </p:grpSp>
        <p:sp>
          <p:nvSpPr>
            <p:cNvPr id="265" name="Rectángulo: esquinas redondeadas 264">
              <a:extLst>
                <a:ext uri="{FF2B5EF4-FFF2-40B4-BE49-F238E27FC236}">
                  <a16:creationId xmlns:a16="http://schemas.microsoft.com/office/drawing/2014/main" id="{DD1DAB87-6B05-AB73-AB78-4A52EA917C0D}"/>
                </a:ext>
              </a:extLst>
            </p:cNvPr>
            <p:cNvSpPr/>
            <p:nvPr/>
          </p:nvSpPr>
          <p:spPr>
            <a:xfrm>
              <a:off x="10377275"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grpSp>
      <p:grpSp>
        <p:nvGrpSpPr>
          <p:cNvPr id="1045" name="Grupo 1044">
            <a:extLst>
              <a:ext uri="{FF2B5EF4-FFF2-40B4-BE49-F238E27FC236}">
                <a16:creationId xmlns:a16="http://schemas.microsoft.com/office/drawing/2014/main" id="{AA5A4EE8-D9F2-90F7-0CBC-8E82A728BB27}"/>
              </a:ext>
            </a:extLst>
          </p:cNvPr>
          <p:cNvGrpSpPr/>
          <p:nvPr/>
        </p:nvGrpSpPr>
        <p:grpSpPr>
          <a:xfrm>
            <a:off x="6368107" y="5606174"/>
            <a:ext cx="947360" cy="559395"/>
            <a:chOff x="6493258" y="7200265"/>
            <a:chExt cx="1022030" cy="603486"/>
          </a:xfrm>
        </p:grpSpPr>
        <p:sp>
          <p:nvSpPr>
            <p:cNvPr id="281" name="Rectángulo: esquinas redondeadas 280">
              <a:extLst>
                <a:ext uri="{FF2B5EF4-FFF2-40B4-BE49-F238E27FC236}">
                  <a16:creationId xmlns:a16="http://schemas.microsoft.com/office/drawing/2014/main" id="{308F7A69-5D0C-07CF-AE68-A2F8B9B1009D}"/>
                </a:ext>
              </a:extLst>
            </p:cNvPr>
            <p:cNvSpPr/>
            <p:nvPr/>
          </p:nvSpPr>
          <p:spPr>
            <a:xfrm>
              <a:off x="6493258"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grpSp>
          <p:nvGrpSpPr>
            <p:cNvPr id="1044" name="Grupo 1043">
              <a:extLst>
                <a:ext uri="{FF2B5EF4-FFF2-40B4-BE49-F238E27FC236}">
                  <a16:creationId xmlns:a16="http://schemas.microsoft.com/office/drawing/2014/main" id="{C6E2FBCB-8F73-1EC4-0863-60132F35092E}"/>
                </a:ext>
              </a:extLst>
            </p:cNvPr>
            <p:cNvGrpSpPr/>
            <p:nvPr/>
          </p:nvGrpSpPr>
          <p:grpSpPr>
            <a:xfrm>
              <a:off x="6691429" y="7321431"/>
              <a:ext cx="625689" cy="361155"/>
              <a:chOff x="6691459" y="7321617"/>
              <a:chExt cx="625689" cy="361155"/>
            </a:xfrm>
          </p:grpSpPr>
          <p:sp>
            <p:nvSpPr>
              <p:cNvPr id="278" name="Forma libre: forma 277">
                <a:extLst>
                  <a:ext uri="{FF2B5EF4-FFF2-40B4-BE49-F238E27FC236}">
                    <a16:creationId xmlns:a16="http://schemas.microsoft.com/office/drawing/2014/main" id="{1AF11B15-CAC1-32FC-545F-453DAF303B5E}"/>
                  </a:ext>
                </a:extLst>
              </p:cNvPr>
              <p:cNvSpPr/>
              <p:nvPr/>
            </p:nvSpPr>
            <p:spPr>
              <a:xfrm flipH="1">
                <a:off x="6818162"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279" name="Forma libre: forma 278">
                <a:extLst>
                  <a:ext uri="{FF2B5EF4-FFF2-40B4-BE49-F238E27FC236}">
                    <a16:creationId xmlns:a16="http://schemas.microsoft.com/office/drawing/2014/main" id="{DB63C8AC-829A-974C-B78B-91BF55596B00}"/>
                  </a:ext>
                </a:extLst>
              </p:cNvPr>
              <p:cNvSpPr/>
              <p:nvPr/>
            </p:nvSpPr>
            <p:spPr>
              <a:xfrm flipH="1">
                <a:off x="6942236"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280" name="Forma libre: forma 279">
                <a:extLst>
                  <a:ext uri="{FF2B5EF4-FFF2-40B4-BE49-F238E27FC236}">
                    <a16:creationId xmlns:a16="http://schemas.microsoft.com/office/drawing/2014/main" id="{BB12674D-93B6-FCB9-E598-95466384D06C}"/>
                  </a:ext>
                </a:extLst>
              </p:cNvPr>
              <p:cNvSpPr/>
              <p:nvPr/>
            </p:nvSpPr>
            <p:spPr>
              <a:xfrm flipH="1">
                <a:off x="7066310"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sp>
            <p:nvSpPr>
              <p:cNvPr id="290" name="Forma libre: forma 289">
                <a:extLst>
                  <a:ext uri="{FF2B5EF4-FFF2-40B4-BE49-F238E27FC236}">
                    <a16:creationId xmlns:a16="http://schemas.microsoft.com/office/drawing/2014/main" id="{9EC5C529-18EF-93A9-D54D-205B89910CFD}"/>
                  </a:ext>
                </a:extLst>
              </p:cNvPr>
              <p:cNvSpPr/>
              <p:nvPr/>
            </p:nvSpPr>
            <p:spPr>
              <a:xfrm flipH="1">
                <a:off x="7193075"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sz="1668"/>
              </a:p>
            </p:txBody>
          </p:sp>
          <p:sp>
            <p:nvSpPr>
              <p:cNvPr id="291" name="Forma libre: forma 290">
                <a:extLst>
                  <a:ext uri="{FF2B5EF4-FFF2-40B4-BE49-F238E27FC236}">
                    <a16:creationId xmlns:a16="http://schemas.microsoft.com/office/drawing/2014/main" id="{5A5351C0-66AA-59DE-0A51-70442367873F}"/>
                  </a:ext>
                </a:extLst>
              </p:cNvPr>
              <p:cNvSpPr/>
              <p:nvPr/>
            </p:nvSpPr>
            <p:spPr>
              <a:xfrm flipH="1">
                <a:off x="6691459"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sz="1668"/>
              </a:p>
            </p:txBody>
          </p:sp>
        </p:grpSp>
      </p:grpSp>
      <p:grpSp>
        <p:nvGrpSpPr>
          <p:cNvPr id="1041" name="Grupo 1040">
            <a:extLst>
              <a:ext uri="{FF2B5EF4-FFF2-40B4-BE49-F238E27FC236}">
                <a16:creationId xmlns:a16="http://schemas.microsoft.com/office/drawing/2014/main" id="{00E77A04-B142-F566-4F26-87AC5343EAE5}"/>
              </a:ext>
            </a:extLst>
          </p:cNvPr>
          <p:cNvGrpSpPr/>
          <p:nvPr/>
        </p:nvGrpSpPr>
        <p:grpSpPr>
          <a:xfrm>
            <a:off x="7530673" y="5606174"/>
            <a:ext cx="947360" cy="559395"/>
            <a:chOff x="7629181" y="7200265"/>
            <a:chExt cx="1022030" cy="603486"/>
          </a:xfrm>
        </p:grpSpPr>
        <p:grpSp>
          <p:nvGrpSpPr>
            <p:cNvPr id="283" name="Grupo 282">
              <a:extLst>
                <a:ext uri="{FF2B5EF4-FFF2-40B4-BE49-F238E27FC236}">
                  <a16:creationId xmlns:a16="http://schemas.microsoft.com/office/drawing/2014/main" id="{9521F592-83F7-8BA8-B88E-582F6DCBC7EB}"/>
                </a:ext>
              </a:extLst>
            </p:cNvPr>
            <p:cNvGrpSpPr/>
            <p:nvPr/>
          </p:nvGrpSpPr>
          <p:grpSpPr>
            <a:xfrm>
              <a:off x="7954086" y="7321431"/>
              <a:ext cx="372221" cy="361155"/>
              <a:chOff x="5894294" y="1538952"/>
              <a:chExt cx="610443" cy="592295"/>
            </a:xfrm>
            <a:solidFill>
              <a:srgbClr val="2C8AE0"/>
            </a:solidFill>
          </p:grpSpPr>
          <p:sp>
            <p:nvSpPr>
              <p:cNvPr id="285" name="Forma libre: forma 284">
                <a:extLst>
                  <a:ext uri="{FF2B5EF4-FFF2-40B4-BE49-F238E27FC236}">
                    <a16:creationId xmlns:a16="http://schemas.microsoft.com/office/drawing/2014/main" id="{49B95841-87DA-F5A3-40C3-190B91054E2C}"/>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sp>
            <p:nvSpPr>
              <p:cNvPr id="286" name="Forma libre: forma 285">
                <a:extLst>
                  <a:ext uri="{FF2B5EF4-FFF2-40B4-BE49-F238E27FC236}">
                    <a16:creationId xmlns:a16="http://schemas.microsoft.com/office/drawing/2014/main" id="{84066B9D-7A7B-7780-56E8-BD36230E955C}"/>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sz="1668"/>
              </a:p>
            </p:txBody>
          </p:sp>
          <p:sp>
            <p:nvSpPr>
              <p:cNvPr id="287" name="Forma libre: forma 286">
                <a:extLst>
                  <a:ext uri="{FF2B5EF4-FFF2-40B4-BE49-F238E27FC236}">
                    <a16:creationId xmlns:a16="http://schemas.microsoft.com/office/drawing/2014/main" id="{D32ECFDA-6300-8DD5-E6AA-DBF0DE100B80}"/>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sz="1668"/>
              </a:p>
            </p:txBody>
          </p:sp>
        </p:grpSp>
        <p:sp>
          <p:nvSpPr>
            <p:cNvPr id="284" name="Rectángulo: esquinas redondeadas 283">
              <a:extLst>
                <a:ext uri="{FF2B5EF4-FFF2-40B4-BE49-F238E27FC236}">
                  <a16:creationId xmlns:a16="http://schemas.microsoft.com/office/drawing/2014/main" id="{9900051B-0BC4-7810-D1E2-8CA7238D9158}"/>
                </a:ext>
              </a:extLst>
            </p:cNvPr>
            <p:cNvSpPr/>
            <p:nvPr/>
          </p:nvSpPr>
          <p:spPr>
            <a:xfrm>
              <a:off x="7629181"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grpSp>
      <p:sp>
        <p:nvSpPr>
          <p:cNvPr id="1052" name="Rectángulo 1051">
            <a:extLst>
              <a:ext uri="{FF2B5EF4-FFF2-40B4-BE49-F238E27FC236}">
                <a16:creationId xmlns:a16="http://schemas.microsoft.com/office/drawing/2014/main" id="{9E60FAFC-306F-009D-75A5-57A5E253C4A5}"/>
              </a:ext>
            </a:extLst>
          </p:cNvPr>
          <p:cNvSpPr/>
          <p:nvPr/>
        </p:nvSpPr>
        <p:spPr>
          <a:xfrm>
            <a:off x="11032121" y="6172009"/>
            <a:ext cx="98067" cy="591359"/>
          </a:xfrm>
          <a:prstGeom prst="rect">
            <a:avLst/>
          </a:prstGeom>
          <a:gradFill flip="none" rotWithShape="1">
            <a:gsLst>
              <a:gs pos="0">
                <a:schemeClr val="bg1"/>
              </a:gs>
              <a:gs pos="50000">
                <a:srgbClr val="89A2BD"/>
              </a:gs>
              <a:gs pos="100000">
                <a:srgbClr val="4B678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sp>
        <p:nvSpPr>
          <p:cNvPr id="309" name="CuadroTexto 308">
            <a:extLst>
              <a:ext uri="{FF2B5EF4-FFF2-40B4-BE49-F238E27FC236}">
                <a16:creationId xmlns:a16="http://schemas.microsoft.com/office/drawing/2014/main" id="{60510010-9DBA-87E5-672A-63FFDF262C2E}"/>
              </a:ext>
            </a:extLst>
          </p:cNvPr>
          <p:cNvSpPr txBox="1"/>
          <p:nvPr/>
        </p:nvSpPr>
        <p:spPr>
          <a:xfrm>
            <a:off x="10718421" y="5923072"/>
            <a:ext cx="725465" cy="249299"/>
          </a:xfrm>
          <a:prstGeom prst="rect">
            <a:avLst/>
          </a:prstGeom>
          <a:noFill/>
        </p:spPr>
        <p:txBody>
          <a:bodyPr wrap="square">
            <a:spAutoFit/>
          </a:bodyPr>
          <a:lstStyle/>
          <a:p>
            <a:pPr algn="ctr"/>
            <a:r>
              <a:rPr lang="es-ES" sz="1020" dirty="0">
                <a:solidFill>
                  <a:schemeClr val="bg1"/>
                </a:solidFill>
                <a:latin typeface="Abadi" panose="020B0604020104020204" pitchFamily="34" charset="0"/>
              </a:rPr>
              <a:t>ITE</a:t>
            </a:r>
            <a:endParaRPr lang="es-ES" sz="1020" dirty="0"/>
          </a:p>
        </p:txBody>
      </p:sp>
      <p:sp>
        <p:nvSpPr>
          <p:cNvPr id="1054" name="Rectángulo 1053">
            <a:extLst>
              <a:ext uri="{FF2B5EF4-FFF2-40B4-BE49-F238E27FC236}">
                <a16:creationId xmlns:a16="http://schemas.microsoft.com/office/drawing/2014/main" id="{E5C147F7-5CCC-7EA7-1B76-A3A7655652AD}"/>
              </a:ext>
            </a:extLst>
          </p:cNvPr>
          <p:cNvSpPr/>
          <p:nvPr/>
        </p:nvSpPr>
        <p:spPr>
          <a:xfrm>
            <a:off x="6423538" y="6347073"/>
            <a:ext cx="836498" cy="108576"/>
          </a:xfrm>
          <a:prstGeom prst="rect">
            <a:avLst/>
          </a:prstGeom>
          <a:solidFill>
            <a:srgbClr val="A3B6CB"/>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sp>
        <p:nvSpPr>
          <p:cNvPr id="311" name="Rectángulo 310">
            <a:extLst>
              <a:ext uri="{FF2B5EF4-FFF2-40B4-BE49-F238E27FC236}">
                <a16:creationId xmlns:a16="http://schemas.microsoft.com/office/drawing/2014/main" id="{6C2C5F86-BB88-3857-64B6-5B8052A2FE24}"/>
              </a:ext>
            </a:extLst>
          </p:cNvPr>
          <p:cNvSpPr/>
          <p:nvPr/>
        </p:nvSpPr>
        <p:spPr>
          <a:xfrm>
            <a:off x="7586105" y="6347073"/>
            <a:ext cx="836498" cy="108576"/>
          </a:xfrm>
          <a:prstGeom prst="rect">
            <a:avLst/>
          </a:prstGeom>
          <a:solidFill>
            <a:srgbClr val="748EA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sp>
        <p:nvSpPr>
          <p:cNvPr id="312" name="Rectángulo 311">
            <a:extLst>
              <a:ext uri="{FF2B5EF4-FFF2-40B4-BE49-F238E27FC236}">
                <a16:creationId xmlns:a16="http://schemas.microsoft.com/office/drawing/2014/main" id="{0A153508-537D-6181-7626-7AD9E6F393E0}"/>
              </a:ext>
            </a:extLst>
          </p:cNvPr>
          <p:cNvSpPr/>
          <p:nvPr/>
        </p:nvSpPr>
        <p:spPr>
          <a:xfrm>
            <a:off x="8748671" y="6347073"/>
            <a:ext cx="836498" cy="10857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sp>
        <p:nvSpPr>
          <p:cNvPr id="313" name="Rectángulo 312">
            <a:extLst>
              <a:ext uri="{FF2B5EF4-FFF2-40B4-BE49-F238E27FC236}">
                <a16:creationId xmlns:a16="http://schemas.microsoft.com/office/drawing/2014/main" id="{5549644B-CC56-29BA-B5CC-6BB8AA7B00AA}"/>
              </a:ext>
            </a:extLst>
          </p:cNvPr>
          <p:cNvSpPr/>
          <p:nvPr/>
        </p:nvSpPr>
        <p:spPr>
          <a:xfrm>
            <a:off x="9911237" y="6347073"/>
            <a:ext cx="836498" cy="108576"/>
          </a:xfrm>
          <a:prstGeom prst="rect">
            <a:avLst/>
          </a:prstGeom>
          <a:solidFill>
            <a:srgbClr val="4E6A8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68"/>
          </a:p>
        </p:txBody>
      </p:sp>
      <p:sp>
        <p:nvSpPr>
          <p:cNvPr id="314" name="CuadroTexto 313">
            <a:extLst>
              <a:ext uri="{FF2B5EF4-FFF2-40B4-BE49-F238E27FC236}">
                <a16:creationId xmlns:a16="http://schemas.microsoft.com/office/drawing/2014/main" id="{DE69252E-0932-1C3C-6241-2E00879B960D}"/>
              </a:ext>
            </a:extLst>
          </p:cNvPr>
          <p:cNvSpPr txBox="1"/>
          <p:nvPr/>
        </p:nvSpPr>
        <p:spPr>
          <a:xfrm>
            <a:off x="6482843" y="6534165"/>
            <a:ext cx="717888" cy="349006"/>
          </a:xfrm>
          <a:prstGeom prst="rect">
            <a:avLst/>
          </a:prstGeom>
          <a:noFill/>
        </p:spPr>
        <p:txBody>
          <a:bodyPr wrap="square" rtlCol="0">
            <a:spAutoFit/>
          </a:bodyPr>
          <a:lstStyle/>
          <a:p>
            <a:pPr algn="ctr"/>
            <a:r>
              <a:rPr lang="es-ES" sz="1668" dirty="0">
                <a:solidFill>
                  <a:schemeClr val="bg1"/>
                </a:solidFill>
                <a:latin typeface="Abadi" panose="020B0604020104020204" pitchFamily="34" charset="0"/>
              </a:rPr>
              <a:t>CATE</a:t>
            </a:r>
            <a:endParaRPr lang="es-ES" sz="1668" dirty="0">
              <a:solidFill>
                <a:srgbClr val="32A505"/>
              </a:solidFill>
              <a:latin typeface="Abadi" panose="020B0604020104020204" pitchFamily="34" charset="0"/>
            </a:endParaRPr>
          </a:p>
        </p:txBody>
      </p:sp>
      <p:sp>
        <p:nvSpPr>
          <p:cNvPr id="317" name="CuadroTexto 316">
            <a:extLst>
              <a:ext uri="{FF2B5EF4-FFF2-40B4-BE49-F238E27FC236}">
                <a16:creationId xmlns:a16="http://schemas.microsoft.com/office/drawing/2014/main" id="{0577131A-A6A9-0306-50FC-595CBFDA083E}"/>
              </a:ext>
            </a:extLst>
          </p:cNvPr>
          <p:cNvSpPr txBox="1"/>
          <p:nvPr/>
        </p:nvSpPr>
        <p:spPr>
          <a:xfrm>
            <a:off x="7645409" y="6534165"/>
            <a:ext cx="717888" cy="349006"/>
          </a:xfrm>
          <a:prstGeom prst="rect">
            <a:avLst/>
          </a:prstGeom>
          <a:noFill/>
        </p:spPr>
        <p:txBody>
          <a:bodyPr wrap="square" rtlCol="0">
            <a:spAutoFit/>
          </a:bodyPr>
          <a:lstStyle/>
          <a:p>
            <a:pPr algn="ctr"/>
            <a:r>
              <a:rPr lang="es-ES" sz="1668" dirty="0">
                <a:solidFill>
                  <a:schemeClr val="bg1"/>
                </a:solidFill>
                <a:latin typeface="Abadi" panose="020B0604020104020204" pitchFamily="34" charset="0"/>
              </a:rPr>
              <a:t>CATE</a:t>
            </a:r>
            <a:endParaRPr lang="es-ES" sz="1668" dirty="0">
              <a:solidFill>
                <a:srgbClr val="32A505"/>
              </a:solidFill>
              <a:latin typeface="Abadi" panose="020B0604020104020204" pitchFamily="34" charset="0"/>
            </a:endParaRPr>
          </a:p>
        </p:txBody>
      </p:sp>
      <p:sp>
        <p:nvSpPr>
          <p:cNvPr id="318" name="CuadroTexto 317">
            <a:extLst>
              <a:ext uri="{FF2B5EF4-FFF2-40B4-BE49-F238E27FC236}">
                <a16:creationId xmlns:a16="http://schemas.microsoft.com/office/drawing/2014/main" id="{25720A89-41EB-47A2-7471-70EA8F89F8E5}"/>
              </a:ext>
            </a:extLst>
          </p:cNvPr>
          <p:cNvSpPr txBox="1"/>
          <p:nvPr/>
        </p:nvSpPr>
        <p:spPr>
          <a:xfrm>
            <a:off x="8807975" y="6534165"/>
            <a:ext cx="717888" cy="349006"/>
          </a:xfrm>
          <a:prstGeom prst="rect">
            <a:avLst/>
          </a:prstGeom>
          <a:noFill/>
        </p:spPr>
        <p:txBody>
          <a:bodyPr wrap="square" rtlCol="0">
            <a:spAutoFit/>
          </a:bodyPr>
          <a:lstStyle/>
          <a:p>
            <a:pPr algn="ctr"/>
            <a:r>
              <a:rPr lang="es-ES" sz="1668" dirty="0">
                <a:solidFill>
                  <a:schemeClr val="bg1"/>
                </a:solidFill>
                <a:latin typeface="Abadi" panose="020B0604020104020204" pitchFamily="34" charset="0"/>
              </a:rPr>
              <a:t>CATE</a:t>
            </a:r>
            <a:endParaRPr lang="es-ES" sz="1668" dirty="0">
              <a:solidFill>
                <a:srgbClr val="32A505"/>
              </a:solidFill>
              <a:latin typeface="Abadi" panose="020B0604020104020204" pitchFamily="34" charset="0"/>
            </a:endParaRPr>
          </a:p>
        </p:txBody>
      </p:sp>
      <p:sp>
        <p:nvSpPr>
          <p:cNvPr id="319" name="CuadroTexto 318">
            <a:extLst>
              <a:ext uri="{FF2B5EF4-FFF2-40B4-BE49-F238E27FC236}">
                <a16:creationId xmlns:a16="http://schemas.microsoft.com/office/drawing/2014/main" id="{2C7D1372-DAA3-7E9B-7D8F-7ED2D018D341}"/>
              </a:ext>
            </a:extLst>
          </p:cNvPr>
          <p:cNvSpPr txBox="1"/>
          <p:nvPr/>
        </p:nvSpPr>
        <p:spPr>
          <a:xfrm>
            <a:off x="9970541" y="6534165"/>
            <a:ext cx="717888" cy="349006"/>
          </a:xfrm>
          <a:prstGeom prst="rect">
            <a:avLst/>
          </a:prstGeom>
          <a:noFill/>
        </p:spPr>
        <p:txBody>
          <a:bodyPr wrap="square" rtlCol="0">
            <a:spAutoFit/>
          </a:bodyPr>
          <a:lstStyle/>
          <a:p>
            <a:pPr algn="ctr"/>
            <a:r>
              <a:rPr lang="es-ES" sz="1668" dirty="0">
                <a:solidFill>
                  <a:schemeClr val="bg1"/>
                </a:solidFill>
                <a:latin typeface="Abadi" panose="020B0604020104020204" pitchFamily="34" charset="0"/>
              </a:rPr>
              <a:t>CATE</a:t>
            </a:r>
            <a:endParaRPr lang="es-ES" sz="1668" dirty="0">
              <a:solidFill>
                <a:srgbClr val="32A505"/>
              </a:solidFill>
              <a:latin typeface="Abadi" panose="020B0604020104020204" pitchFamily="34" charset="0"/>
            </a:endParaRPr>
          </a:p>
        </p:txBody>
      </p:sp>
      <p:grpSp>
        <p:nvGrpSpPr>
          <p:cNvPr id="231" name="Grupo 230">
            <a:extLst>
              <a:ext uri="{FF2B5EF4-FFF2-40B4-BE49-F238E27FC236}">
                <a16:creationId xmlns:a16="http://schemas.microsoft.com/office/drawing/2014/main" id="{6E2373DE-40A3-886E-DE54-551F998F7000}"/>
              </a:ext>
            </a:extLst>
          </p:cNvPr>
          <p:cNvGrpSpPr/>
          <p:nvPr/>
        </p:nvGrpSpPr>
        <p:grpSpPr>
          <a:xfrm>
            <a:off x="7569192" y="7364040"/>
            <a:ext cx="2486386" cy="349006"/>
            <a:chOff x="7786134" y="8217228"/>
            <a:chExt cx="2682363" cy="376515"/>
          </a:xfrm>
        </p:grpSpPr>
        <p:sp>
          <p:nvSpPr>
            <p:cNvPr id="320" name="CuadroTexto 319">
              <a:extLst>
                <a:ext uri="{FF2B5EF4-FFF2-40B4-BE49-F238E27FC236}">
                  <a16:creationId xmlns:a16="http://schemas.microsoft.com/office/drawing/2014/main" id="{5898D428-6B63-716E-81F3-275BDFED849E}"/>
                </a:ext>
              </a:extLst>
            </p:cNvPr>
            <p:cNvSpPr txBox="1"/>
            <p:nvPr/>
          </p:nvSpPr>
          <p:spPr>
            <a:xfrm>
              <a:off x="7786134" y="8217228"/>
              <a:ext cx="2682363" cy="376515"/>
            </a:xfrm>
            <a:prstGeom prst="rect">
              <a:avLst/>
            </a:prstGeom>
            <a:noFill/>
          </p:spPr>
          <p:txBody>
            <a:bodyPr wrap="square" rtlCol="0">
              <a:spAutoFit/>
            </a:bodyPr>
            <a:lstStyle/>
            <a:p>
              <a:pPr algn="ctr"/>
              <a:r>
                <a:rPr lang="es-ES" sz="1668" dirty="0">
                  <a:solidFill>
                    <a:schemeClr val="bg1"/>
                  </a:solidFill>
                  <a:latin typeface="Abadi" panose="020B0604020104020204" pitchFamily="34" charset="0"/>
                </a:rPr>
                <a:t>¿CATE = ITE ?</a:t>
              </a:r>
              <a:endParaRPr lang="es-ES" sz="1668" dirty="0">
                <a:solidFill>
                  <a:srgbClr val="32A505"/>
                </a:solidFill>
                <a:latin typeface="Abadi" panose="020B0604020104020204" pitchFamily="34" charset="0"/>
              </a:endParaRPr>
            </a:p>
          </p:txBody>
        </p:sp>
        <p:cxnSp>
          <p:nvCxnSpPr>
            <p:cNvPr id="321" name="Conector recto 320">
              <a:extLst>
                <a:ext uri="{FF2B5EF4-FFF2-40B4-BE49-F238E27FC236}">
                  <a16:creationId xmlns:a16="http://schemas.microsoft.com/office/drawing/2014/main" id="{0F115512-4D6B-ECFF-FF49-2E9BA66E491F}"/>
                </a:ext>
              </a:extLst>
            </p:cNvPr>
            <p:cNvCxnSpPr>
              <a:cxnSpLocks/>
            </p:cNvCxnSpPr>
            <p:nvPr/>
          </p:nvCxnSpPr>
          <p:spPr>
            <a:xfrm>
              <a:off x="9360247" y="8272433"/>
              <a:ext cx="26635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25" name="Gráfico 324" descr="Engranajes con relleno sólido">
            <a:extLst>
              <a:ext uri="{FF2B5EF4-FFF2-40B4-BE49-F238E27FC236}">
                <a16:creationId xmlns:a16="http://schemas.microsoft.com/office/drawing/2014/main" id="{722E40F1-D176-FD78-2FF1-9F6FAFB657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8000000">
            <a:off x="11120967" y="5853630"/>
            <a:ext cx="239742" cy="239742"/>
          </a:xfrm>
          <a:prstGeom prst="rect">
            <a:avLst/>
          </a:prstGeom>
        </p:spPr>
      </p:pic>
      <p:cxnSp>
        <p:nvCxnSpPr>
          <p:cNvPr id="233" name="Conector: angular 232">
            <a:extLst>
              <a:ext uri="{FF2B5EF4-FFF2-40B4-BE49-F238E27FC236}">
                <a16:creationId xmlns:a16="http://schemas.microsoft.com/office/drawing/2014/main" id="{7064F1C8-E85B-47FE-9D90-9F4100793ED2}"/>
              </a:ext>
            </a:extLst>
          </p:cNvPr>
          <p:cNvCxnSpPr>
            <a:cxnSpLocks/>
          </p:cNvCxnSpPr>
          <p:nvPr/>
        </p:nvCxnSpPr>
        <p:spPr>
          <a:xfrm rot="10800000" flipV="1">
            <a:off x="2134412" y="1155594"/>
            <a:ext cx="4189580" cy="377223"/>
          </a:xfrm>
          <a:prstGeom prst="bentConnector3">
            <a:avLst>
              <a:gd name="adj1" fmla="val 99775"/>
            </a:avLst>
          </a:prstGeom>
          <a:ln w="381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1" name="Elipse 300">
            <a:extLst>
              <a:ext uri="{FF2B5EF4-FFF2-40B4-BE49-F238E27FC236}">
                <a16:creationId xmlns:a16="http://schemas.microsoft.com/office/drawing/2014/main" id="{94FD7641-9307-AD76-3B64-71909EA595E7}"/>
              </a:ext>
            </a:extLst>
          </p:cNvPr>
          <p:cNvSpPr/>
          <p:nvPr/>
        </p:nvSpPr>
        <p:spPr>
          <a:xfrm>
            <a:off x="8927015" y="550833"/>
            <a:ext cx="301167" cy="301167"/>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668" b="1" dirty="0">
                <a:latin typeface="Abadi" panose="020B0604020104020204" pitchFamily="34" charset="0"/>
              </a:rPr>
              <a:t>0</a:t>
            </a:r>
          </a:p>
        </p:txBody>
      </p:sp>
      <p:sp>
        <p:nvSpPr>
          <p:cNvPr id="344" name="Elipse 343">
            <a:extLst>
              <a:ext uri="{FF2B5EF4-FFF2-40B4-BE49-F238E27FC236}">
                <a16:creationId xmlns:a16="http://schemas.microsoft.com/office/drawing/2014/main" id="{F661323F-C8DB-96C5-7049-E1B25C87E3A3}"/>
              </a:ext>
            </a:extLst>
          </p:cNvPr>
          <p:cNvSpPr/>
          <p:nvPr/>
        </p:nvSpPr>
        <p:spPr>
          <a:xfrm>
            <a:off x="3283494" y="1630582"/>
            <a:ext cx="301167" cy="301167"/>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482" b="1" dirty="0">
                <a:latin typeface="Abadi" panose="020B0604020104020204" pitchFamily="34" charset="0"/>
              </a:rPr>
              <a:t>A1</a:t>
            </a:r>
          </a:p>
        </p:txBody>
      </p:sp>
      <p:sp>
        <p:nvSpPr>
          <p:cNvPr id="345" name="Elipse 344">
            <a:extLst>
              <a:ext uri="{FF2B5EF4-FFF2-40B4-BE49-F238E27FC236}">
                <a16:creationId xmlns:a16="http://schemas.microsoft.com/office/drawing/2014/main" id="{3FD0DFB8-88AA-E442-177E-FE7B4F74ECD7}"/>
              </a:ext>
            </a:extLst>
          </p:cNvPr>
          <p:cNvSpPr/>
          <p:nvPr/>
        </p:nvSpPr>
        <p:spPr>
          <a:xfrm>
            <a:off x="3283494" y="4306187"/>
            <a:ext cx="301167" cy="301167"/>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482" b="1" dirty="0">
                <a:latin typeface="Abadi" panose="020B0604020104020204" pitchFamily="34" charset="0"/>
              </a:rPr>
              <a:t>A2</a:t>
            </a:r>
          </a:p>
        </p:txBody>
      </p:sp>
      <p:sp>
        <p:nvSpPr>
          <p:cNvPr id="347" name="Elipse 346">
            <a:extLst>
              <a:ext uri="{FF2B5EF4-FFF2-40B4-BE49-F238E27FC236}">
                <a16:creationId xmlns:a16="http://schemas.microsoft.com/office/drawing/2014/main" id="{E25ED90F-3F22-1C26-C5C8-F8CA838B40B2}"/>
              </a:ext>
            </a:extLst>
          </p:cNvPr>
          <p:cNvSpPr/>
          <p:nvPr/>
        </p:nvSpPr>
        <p:spPr>
          <a:xfrm>
            <a:off x="11119406" y="4571657"/>
            <a:ext cx="301167" cy="301167"/>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668" b="1" dirty="0">
                <a:latin typeface="Abadi" panose="020B0604020104020204" pitchFamily="34" charset="0"/>
              </a:rPr>
              <a:t>B</a:t>
            </a:r>
          </a:p>
        </p:txBody>
      </p:sp>
      <p:sp>
        <p:nvSpPr>
          <p:cNvPr id="304" name="CuadroTexto 303">
            <a:extLst>
              <a:ext uri="{FF2B5EF4-FFF2-40B4-BE49-F238E27FC236}">
                <a16:creationId xmlns:a16="http://schemas.microsoft.com/office/drawing/2014/main" id="{80E0C7FE-5CFB-E580-E13B-5CB86F8C3819}"/>
              </a:ext>
            </a:extLst>
          </p:cNvPr>
          <p:cNvSpPr txBox="1"/>
          <p:nvPr/>
        </p:nvSpPr>
        <p:spPr>
          <a:xfrm>
            <a:off x="9263667" y="905425"/>
            <a:ext cx="2502728" cy="891270"/>
          </a:xfrm>
          <a:prstGeom prst="rect">
            <a:avLst/>
          </a:prstGeom>
          <a:noFill/>
        </p:spPr>
        <p:txBody>
          <a:bodyPr wrap="square" rtlCol="0">
            <a:spAutoFit/>
          </a:bodyPr>
          <a:lstStyle/>
          <a:p>
            <a:r>
              <a:rPr lang="es-ES" sz="1298" dirty="0">
                <a:solidFill>
                  <a:schemeClr val="bg1"/>
                </a:solidFill>
              </a:rPr>
              <a:t>De los datos iniciales, se puede calcular el efecto medio del tratamiento (ATE) al comparar las SCORE de cada grupo.</a:t>
            </a:r>
          </a:p>
        </p:txBody>
      </p:sp>
      <p:sp>
        <p:nvSpPr>
          <p:cNvPr id="351" name="CuadroTexto 350">
            <a:extLst>
              <a:ext uri="{FF2B5EF4-FFF2-40B4-BE49-F238E27FC236}">
                <a16:creationId xmlns:a16="http://schemas.microsoft.com/office/drawing/2014/main" id="{34EEDB06-E8A6-B829-E912-CFAC8B5F09B0}"/>
              </a:ext>
            </a:extLst>
          </p:cNvPr>
          <p:cNvSpPr txBox="1"/>
          <p:nvPr/>
        </p:nvSpPr>
        <p:spPr>
          <a:xfrm>
            <a:off x="3630829" y="1873989"/>
            <a:ext cx="2382707" cy="691536"/>
          </a:xfrm>
          <a:prstGeom prst="rect">
            <a:avLst/>
          </a:prstGeom>
          <a:noFill/>
        </p:spPr>
        <p:txBody>
          <a:bodyPr wrap="square" rtlCol="0">
            <a:spAutoFit/>
          </a:bodyPr>
          <a:lstStyle/>
          <a:p>
            <a:r>
              <a:rPr lang="es-ES" sz="1298" dirty="0">
                <a:solidFill>
                  <a:schemeClr val="bg1"/>
                </a:solidFill>
              </a:rPr>
              <a:t>Con los datos se entrena un modelo de predicción de la SCORE.</a:t>
            </a:r>
          </a:p>
        </p:txBody>
      </p:sp>
      <p:sp>
        <p:nvSpPr>
          <p:cNvPr id="352" name="CuadroTexto 351">
            <a:extLst>
              <a:ext uri="{FF2B5EF4-FFF2-40B4-BE49-F238E27FC236}">
                <a16:creationId xmlns:a16="http://schemas.microsoft.com/office/drawing/2014/main" id="{E361A39F-786B-FD7B-6E2B-CD16CDED0BFA}"/>
              </a:ext>
            </a:extLst>
          </p:cNvPr>
          <p:cNvSpPr txBox="1"/>
          <p:nvPr/>
        </p:nvSpPr>
        <p:spPr>
          <a:xfrm>
            <a:off x="3615480" y="4489945"/>
            <a:ext cx="2174071" cy="1490473"/>
          </a:xfrm>
          <a:prstGeom prst="rect">
            <a:avLst/>
          </a:prstGeom>
          <a:noFill/>
        </p:spPr>
        <p:txBody>
          <a:bodyPr wrap="square" rtlCol="0">
            <a:spAutoFit/>
          </a:bodyPr>
          <a:lstStyle/>
          <a:p>
            <a:r>
              <a:rPr lang="es-ES" sz="1298" dirty="0">
                <a:solidFill>
                  <a:schemeClr val="bg1"/>
                </a:solidFill>
              </a:rPr>
              <a:t>Se genera un </a:t>
            </a:r>
            <a:r>
              <a:rPr lang="es-ES" sz="1298" i="1" dirty="0" err="1">
                <a:solidFill>
                  <a:schemeClr val="bg1"/>
                </a:solidFill>
              </a:rPr>
              <a:t>dataset</a:t>
            </a:r>
            <a:r>
              <a:rPr lang="es-ES" sz="1298" dirty="0">
                <a:solidFill>
                  <a:schemeClr val="bg1"/>
                </a:solidFill>
              </a:rPr>
              <a:t> contrafactual: se transforma T por el complementario. </a:t>
            </a:r>
          </a:p>
          <a:p>
            <a:r>
              <a:rPr lang="es-ES" sz="1298" dirty="0">
                <a:solidFill>
                  <a:schemeClr val="bg1"/>
                </a:solidFill>
              </a:rPr>
              <a:t>El modelo entonces permite calcular la SCORE que obtendría cada individuo imaginado.</a:t>
            </a:r>
          </a:p>
        </p:txBody>
      </p:sp>
      <p:sp>
        <p:nvSpPr>
          <p:cNvPr id="366" name="Forma libre: forma 365">
            <a:extLst>
              <a:ext uri="{FF2B5EF4-FFF2-40B4-BE49-F238E27FC236}">
                <a16:creationId xmlns:a16="http://schemas.microsoft.com/office/drawing/2014/main" id="{6CA3E8C7-8059-1EB5-B4E7-A2057D048BEB}"/>
              </a:ext>
            </a:extLst>
          </p:cNvPr>
          <p:cNvSpPr/>
          <p:nvPr/>
        </p:nvSpPr>
        <p:spPr>
          <a:xfrm flipH="1">
            <a:off x="4668078" y="6438163"/>
            <a:ext cx="93348" cy="271721"/>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chemeClr val="bg1"/>
          </a:solidFill>
          <a:ln w="9525" cap="flat">
            <a:noFill/>
            <a:prstDash val="solid"/>
            <a:miter/>
          </a:ln>
        </p:spPr>
        <p:txBody>
          <a:bodyPr rtlCol="0" anchor="ctr"/>
          <a:lstStyle/>
          <a:p>
            <a:pPr algn="r"/>
            <a:endParaRPr lang="es-ES" sz="1668" dirty="0"/>
          </a:p>
        </p:txBody>
      </p:sp>
      <p:sp>
        <p:nvSpPr>
          <p:cNvPr id="367" name="CuadroTexto 366">
            <a:extLst>
              <a:ext uri="{FF2B5EF4-FFF2-40B4-BE49-F238E27FC236}">
                <a16:creationId xmlns:a16="http://schemas.microsoft.com/office/drawing/2014/main" id="{10A45D54-C06D-2615-FD51-C7927B472A2C}"/>
              </a:ext>
            </a:extLst>
          </p:cNvPr>
          <p:cNvSpPr txBox="1"/>
          <p:nvPr/>
        </p:nvSpPr>
        <p:spPr>
          <a:xfrm>
            <a:off x="4764928" y="6440749"/>
            <a:ext cx="483146" cy="320409"/>
          </a:xfrm>
          <a:prstGeom prst="rect">
            <a:avLst/>
          </a:prstGeom>
          <a:noFill/>
        </p:spPr>
        <p:txBody>
          <a:bodyPr wrap="square" rtlCol="0">
            <a:spAutoFit/>
          </a:bodyPr>
          <a:lstStyle/>
          <a:p>
            <a:r>
              <a:rPr lang="es-ES" sz="1482" dirty="0">
                <a:solidFill>
                  <a:schemeClr val="bg1"/>
                </a:solidFill>
                <a:latin typeface="Abadi" panose="020B0604020104020204" pitchFamily="34" charset="0"/>
              </a:rPr>
              <a:t>ITE</a:t>
            </a:r>
            <a:endParaRPr lang="es-ES" sz="1482" dirty="0">
              <a:solidFill>
                <a:srgbClr val="32A505"/>
              </a:solidFill>
              <a:latin typeface="Abadi" panose="020B0604020104020204" pitchFamily="34" charset="0"/>
            </a:endParaRPr>
          </a:p>
        </p:txBody>
      </p:sp>
      <p:cxnSp>
        <p:nvCxnSpPr>
          <p:cNvPr id="324" name="Conector recto de flecha 323">
            <a:extLst>
              <a:ext uri="{FF2B5EF4-FFF2-40B4-BE49-F238E27FC236}">
                <a16:creationId xmlns:a16="http://schemas.microsoft.com/office/drawing/2014/main" id="{275E4E47-3E44-ED08-D2C3-75F2E145D8E7}"/>
              </a:ext>
            </a:extLst>
          </p:cNvPr>
          <p:cNvCxnSpPr>
            <a:cxnSpLocks/>
          </p:cNvCxnSpPr>
          <p:nvPr/>
        </p:nvCxnSpPr>
        <p:spPr>
          <a:xfrm>
            <a:off x="3946807" y="6359062"/>
            <a:ext cx="1943000" cy="0"/>
          </a:xfrm>
          <a:prstGeom prst="straightConnector1">
            <a:avLst/>
          </a:prstGeom>
          <a:ln w="381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7" name="Conector recto de flecha 376">
            <a:extLst>
              <a:ext uri="{FF2B5EF4-FFF2-40B4-BE49-F238E27FC236}">
                <a16:creationId xmlns:a16="http://schemas.microsoft.com/office/drawing/2014/main" id="{5DFF7590-71CD-30ED-A992-47F689DFA225}"/>
              </a:ext>
            </a:extLst>
          </p:cNvPr>
          <p:cNvCxnSpPr>
            <a:cxnSpLocks/>
          </p:cNvCxnSpPr>
          <p:nvPr/>
        </p:nvCxnSpPr>
        <p:spPr>
          <a:xfrm>
            <a:off x="2210470" y="3836512"/>
            <a:ext cx="0" cy="369190"/>
          </a:xfrm>
          <a:prstGeom prst="straightConnector1">
            <a:avLst/>
          </a:prstGeom>
          <a:ln w="381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91" name="CuadroTexto 390">
            <a:extLst>
              <a:ext uri="{FF2B5EF4-FFF2-40B4-BE49-F238E27FC236}">
                <a16:creationId xmlns:a16="http://schemas.microsoft.com/office/drawing/2014/main" id="{4E1FBBD7-E911-6E3A-AEA3-5F8BF86FD599}"/>
              </a:ext>
            </a:extLst>
          </p:cNvPr>
          <p:cNvSpPr txBox="1"/>
          <p:nvPr/>
        </p:nvSpPr>
        <p:spPr>
          <a:xfrm>
            <a:off x="6159749" y="3324481"/>
            <a:ext cx="5290255" cy="1091004"/>
          </a:xfrm>
          <a:prstGeom prst="rect">
            <a:avLst/>
          </a:prstGeom>
          <a:noFill/>
        </p:spPr>
        <p:txBody>
          <a:bodyPr wrap="square" rtlCol="0">
            <a:spAutoFit/>
          </a:bodyPr>
          <a:lstStyle/>
          <a:p>
            <a:r>
              <a:rPr lang="es-ES" sz="1298" dirty="0">
                <a:solidFill>
                  <a:schemeClr val="bg1"/>
                </a:solidFill>
              </a:rPr>
              <a:t>Se busca crear una arquitectura en los datos que subclasifique todos los individuos agrupando según el valor de ITE calculado (A2). De esta manera, finalmente, se buscará la validez de la predicción calculando el CATE para cada subgrupo encontrado y comparándolo con la media de ITE para los integrantes del subgrupo.</a:t>
            </a:r>
          </a:p>
        </p:txBody>
      </p:sp>
      <p:sp>
        <p:nvSpPr>
          <p:cNvPr id="395" name="CuadroTexto 394">
            <a:extLst>
              <a:ext uri="{FF2B5EF4-FFF2-40B4-BE49-F238E27FC236}">
                <a16:creationId xmlns:a16="http://schemas.microsoft.com/office/drawing/2014/main" id="{89438CB7-EA0F-D972-590D-800D6F88BBED}"/>
              </a:ext>
            </a:extLst>
          </p:cNvPr>
          <p:cNvSpPr txBox="1"/>
          <p:nvPr/>
        </p:nvSpPr>
        <p:spPr>
          <a:xfrm>
            <a:off x="868347" y="7513419"/>
            <a:ext cx="4804756" cy="691536"/>
          </a:xfrm>
          <a:prstGeom prst="rect">
            <a:avLst/>
          </a:prstGeom>
          <a:noFill/>
        </p:spPr>
        <p:txBody>
          <a:bodyPr wrap="square" rtlCol="0">
            <a:spAutoFit/>
          </a:bodyPr>
          <a:lstStyle/>
          <a:p>
            <a:r>
              <a:rPr lang="es-ES" sz="1298" dirty="0">
                <a:solidFill>
                  <a:schemeClr val="bg1"/>
                </a:solidFill>
              </a:rPr>
              <a:t>Para cada individuo se calcula la diferencia entre su SCORE según su asignación real y la asignación contrafactual. Esta diferencia es el efecto individual del tratamiento (ITE).</a:t>
            </a:r>
          </a:p>
        </p:txBody>
      </p:sp>
      <p:sp>
        <p:nvSpPr>
          <p:cNvPr id="189" name="CuadroTexto 188">
            <a:extLst>
              <a:ext uri="{FF2B5EF4-FFF2-40B4-BE49-F238E27FC236}">
                <a16:creationId xmlns:a16="http://schemas.microsoft.com/office/drawing/2014/main" id="{FD300C44-1FB5-C386-85DF-40BBFBE372B5}"/>
              </a:ext>
            </a:extLst>
          </p:cNvPr>
          <p:cNvSpPr txBox="1"/>
          <p:nvPr/>
        </p:nvSpPr>
        <p:spPr>
          <a:xfrm>
            <a:off x="7746093" y="7034270"/>
            <a:ext cx="2486386" cy="349006"/>
          </a:xfrm>
          <a:prstGeom prst="rect">
            <a:avLst/>
          </a:prstGeom>
          <a:noFill/>
        </p:spPr>
        <p:txBody>
          <a:bodyPr wrap="square" rtlCol="0">
            <a:spAutoFit/>
          </a:bodyPr>
          <a:lstStyle/>
          <a:p>
            <a:r>
              <a:rPr lang="es-ES" sz="1668" dirty="0">
                <a:solidFill>
                  <a:schemeClr val="bg1"/>
                </a:solidFill>
                <a:latin typeface="Abadi" panose="020B0604020104020204" pitchFamily="34" charset="0"/>
              </a:rPr>
              <a:t>CATE = </a:t>
            </a:r>
            <a:r>
              <a:rPr lang="es-ES" sz="1668" dirty="0">
                <a:solidFill>
                  <a:srgbClr val="2C8AE0"/>
                </a:solidFill>
                <a:latin typeface="Abadi" panose="020B0604020104020204" pitchFamily="34" charset="0"/>
              </a:rPr>
              <a:t>SCORE</a:t>
            </a:r>
            <a:r>
              <a:rPr lang="es-ES" sz="1668" dirty="0">
                <a:latin typeface="Abadi" panose="020B0604020104020204" pitchFamily="34" charset="0"/>
              </a:rPr>
              <a:t> </a:t>
            </a:r>
            <a:r>
              <a:rPr lang="es-ES" sz="1668" dirty="0">
                <a:solidFill>
                  <a:schemeClr val="bg1"/>
                </a:solidFill>
                <a:latin typeface="Abadi" panose="020B0604020104020204" pitchFamily="34" charset="0"/>
              </a:rPr>
              <a:t>-</a:t>
            </a:r>
            <a:r>
              <a:rPr lang="es-ES" sz="1668" dirty="0">
                <a:latin typeface="Abadi" panose="020B0604020104020204" pitchFamily="34" charset="0"/>
              </a:rPr>
              <a:t> </a:t>
            </a:r>
            <a:r>
              <a:rPr lang="es-ES" sz="1668" dirty="0">
                <a:solidFill>
                  <a:srgbClr val="32A505"/>
                </a:solidFill>
                <a:latin typeface="Abadi" panose="020B0604020104020204" pitchFamily="34" charset="0"/>
              </a:rPr>
              <a:t>SCORE</a:t>
            </a:r>
          </a:p>
        </p:txBody>
      </p:sp>
      <p:cxnSp>
        <p:nvCxnSpPr>
          <p:cNvPr id="190" name="Conector recto 189">
            <a:extLst>
              <a:ext uri="{FF2B5EF4-FFF2-40B4-BE49-F238E27FC236}">
                <a16:creationId xmlns:a16="http://schemas.microsoft.com/office/drawing/2014/main" id="{F60B87AA-C6DA-29C5-3AD5-009EDA15F1C0}"/>
              </a:ext>
            </a:extLst>
          </p:cNvPr>
          <p:cNvCxnSpPr/>
          <p:nvPr/>
        </p:nvCxnSpPr>
        <p:spPr>
          <a:xfrm>
            <a:off x="8587746" y="7091327"/>
            <a:ext cx="587009" cy="0"/>
          </a:xfrm>
          <a:prstGeom prst="line">
            <a:avLst/>
          </a:prstGeom>
          <a:ln>
            <a:solidFill>
              <a:srgbClr val="2C8AE0"/>
            </a:solidFill>
          </a:ln>
        </p:spPr>
        <p:style>
          <a:lnRef idx="1">
            <a:schemeClr val="accent1"/>
          </a:lnRef>
          <a:fillRef idx="0">
            <a:schemeClr val="accent1"/>
          </a:fillRef>
          <a:effectRef idx="0">
            <a:schemeClr val="accent1"/>
          </a:effectRef>
          <a:fontRef idx="minor">
            <a:schemeClr val="tx1"/>
          </a:fontRef>
        </p:style>
      </p:cxnSp>
      <p:cxnSp>
        <p:nvCxnSpPr>
          <p:cNvPr id="191" name="Conector recto 190">
            <a:extLst>
              <a:ext uri="{FF2B5EF4-FFF2-40B4-BE49-F238E27FC236}">
                <a16:creationId xmlns:a16="http://schemas.microsoft.com/office/drawing/2014/main" id="{D1178E48-5D24-7F81-9807-57FB1BEB4215}"/>
              </a:ext>
            </a:extLst>
          </p:cNvPr>
          <p:cNvCxnSpPr/>
          <p:nvPr/>
        </p:nvCxnSpPr>
        <p:spPr>
          <a:xfrm>
            <a:off x="9410911" y="7091327"/>
            <a:ext cx="587009" cy="0"/>
          </a:xfrm>
          <a:prstGeom prst="line">
            <a:avLst/>
          </a:prstGeom>
          <a:ln>
            <a:solidFill>
              <a:srgbClr val="32A505"/>
            </a:solidFill>
          </a:ln>
        </p:spPr>
        <p:style>
          <a:lnRef idx="1">
            <a:schemeClr val="accent1"/>
          </a:lnRef>
          <a:fillRef idx="0">
            <a:schemeClr val="accent1"/>
          </a:fillRef>
          <a:effectRef idx="0">
            <a:schemeClr val="accent1"/>
          </a:effectRef>
          <a:fontRef idx="minor">
            <a:schemeClr val="tx1"/>
          </a:fontRef>
        </p:style>
      </p:cxnSp>
      <p:cxnSp>
        <p:nvCxnSpPr>
          <p:cNvPr id="148" name="Conector recto 25">
            <a:extLst>
              <a:ext uri="{FF2B5EF4-FFF2-40B4-BE49-F238E27FC236}">
                <a16:creationId xmlns:a16="http://schemas.microsoft.com/office/drawing/2014/main" id="{151AE6A1-8135-0D75-0BEE-FD5407847CB1}"/>
              </a:ext>
            </a:extLst>
          </p:cNvPr>
          <p:cNvCxnSpPr>
            <a:cxnSpLocks/>
          </p:cNvCxnSpPr>
          <p:nvPr/>
        </p:nvCxnSpPr>
        <p:spPr>
          <a:xfrm>
            <a:off x="1232229" y="948875"/>
            <a:ext cx="2088541" cy="0"/>
          </a:xfrm>
          <a:prstGeom prst="line">
            <a:avLst/>
          </a:prstGeom>
          <a:ln w="19050">
            <a:solidFill>
              <a:srgbClr val="1965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32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9A1713A5-7DCE-1918-3E7B-65A6C77743E7}"/>
              </a:ext>
            </a:extLst>
          </p:cNvPr>
          <p:cNvSpPr/>
          <p:nvPr/>
        </p:nvSpPr>
        <p:spPr>
          <a:xfrm>
            <a:off x="9704378" y="3449629"/>
            <a:ext cx="2367445" cy="1184032"/>
          </a:xfrm>
          <a:prstGeom prst="roundRect">
            <a:avLst>
              <a:gd name="adj" fmla="val 15699"/>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r>
              <a:rPr lang="es-ES" sz="900" dirty="0">
                <a:solidFill>
                  <a:srgbClr val="89A2BD"/>
                </a:solidFill>
                <a:latin typeface="Helvetica Neue"/>
              </a:rPr>
              <a:t>cons_food_pc_05</a:t>
            </a:r>
          </a:p>
          <a:p>
            <a:pPr algn="ctr"/>
            <a:r>
              <a:rPr lang="es-ES" sz="900" dirty="0">
                <a:solidFill>
                  <a:srgbClr val="89A2BD"/>
                </a:solidFill>
                <a:latin typeface="Helvetica Neue"/>
              </a:rPr>
              <a:t>cons_tot_pc_05</a:t>
            </a:r>
          </a:p>
          <a:p>
            <a:pPr algn="ctr"/>
            <a:r>
              <a:rPr lang="es-ES" sz="900" dirty="0">
                <a:solidFill>
                  <a:srgbClr val="89A2BD"/>
                </a:solidFill>
                <a:latin typeface="Helvetica Neue"/>
              </a:rPr>
              <a:t>s3ap24_htime_h_05</a:t>
            </a:r>
          </a:p>
          <a:p>
            <a:pPr algn="ctr"/>
            <a:r>
              <a:rPr lang="es-ES" sz="900" dirty="0" err="1">
                <a:solidFill>
                  <a:srgbClr val="89A2BD"/>
                </a:solidFill>
                <a:latin typeface="Helvetica Neue"/>
              </a:rPr>
              <a:t>bweight</a:t>
            </a:r>
            <a:endParaRPr lang="es-ES" sz="900" dirty="0">
              <a:solidFill>
                <a:srgbClr val="89A2BD"/>
              </a:solidFill>
              <a:latin typeface="Helvetica Neue"/>
            </a:endParaRPr>
          </a:p>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r>
              <a:rPr lang="es-ES" sz="900" dirty="0">
                <a:solidFill>
                  <a:srgbClr val="89A2BD"/>
                </a:solidFill>
                <a:latin typeface="Helvetica Neue"/>
              </a:rPr>
              <a:t>com_control_05</a:t>
            </a:r>
          </a:p>
          <a:p>
            <a:pPr algn="ctr"/>
            <a:r>
              <a:rPr lang="es-ES" sz="900" dirty="0">
                <a:solidFill>
                  <a:srgbClr val="89A2BD"/>
                </a:solidFill>
                <a:latin typeface="Helvetica Neue"/>
              </a:rPr>
              <a:t>pranimalprot_f_05</a:t>
            </a:r>
          </a:p>
          <a:p>
            <a:pPr algn="ctr"/>
            <a:r>
              <a:rPr lang="es-ES" sz="900" dirty="0">
                <a:solidFill>
                  <a:srgbClr val="89A2BD"/>
                </a:solidFill>
                <a:latin typeface="Helvetica Neue"/>
              </a:rPr>
              <a:t>prfruitveg_f_05</a:t>
            </a:r>
          </a:p>
          <a:p>
            <a:pPr algn="ctr"/>
            <a:endParaRPr lang="es-ES" sz="900" dirty="0">
              <a:solidFill>
                <a:srgbClr val="89A2BD"/>
              </a:solidFill>
              <a:latin typeface="Helvetica Neue"/>
            </a:endParaRPr>
          </a:p>
        </p:txBody>
      </p:sp>
      <p:sp>
        <p:nvSpPr>
          <p:cNvPr id="78" name="Rectangle: Rounded Corners 77">
            <a:extLst>
              <a:ext uri="{FF2B5EF4-FFF2-40B4-BE49-F238E27FC236}">
                <a16:creationId xmlns:a16="http://schemas.microsoft.com/office/drawing/2014/main" id="{92A9B768-15E9-A48A-4298-1EC22E3DC5AA}"/>
              </a:ext>
            </a:extLst>
          </p:cNvPr>
          <p:cNvSpPr/>
          <p:nvPr/>
        </p:nvSpPr>
        <p:spPr>
          <a:xfrm>
            <a:off x="3121117" y="4572001"/>
            <a:ext cx="2355201" cy="1574589"/>
          </a:xfrm>
          <a:prstGeom prst="roundRect">
            <a:avLst>
              <a:gd name="adj" fmla="val 12842"/>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s-ES" sz="900" dirty="0">
              <a:solidFill>
                <a:srgbClr val="89A2BD"/>
              </a:solidFill>
              <a:latin typeface="Helvetica Neue"/>
            </a:endParaRPr>
          </a:p>
          <a:p>
            <a:pPr algn="ctr"/>
            <a:r>
              <a:rPr lang="es-ES" sz="600" dirty="0">
                <a:solidFill>
                  <a:srgbClr val="89A2BD"/>
                </a:solidFill>
                <a:latin typeface="Helvetica Neue"/>
              </a:rPr>
              <a:t> </a:t>
            </a:r>
            <a:r>
              <a:rPr lang="es-ES" sz="1400" dirty="0">
                <a:solidFill>
                  <a:srgbClr val="89A2BD"/>
                </a:solidFill>
                <a:latin typeface="Helvetica Neue"/>
              </a:rPr>
              <a:t> </a:t>
            </a:r>
            <a:endParaRPr lang="es-ES" sz="1000" dirty="0">
              <a:solidFill>
                <a:srgbClr val="89A2BD"/>
              </a:solidFill>
              <a:latin typeface="Helvetica Neue"/>
            </a:endParaRPr>
          </a:p>
          <a:p>
            <a:pPr algn="ctr"/>
            <a:endParaRPr lang="es-ES" sz="900" dirty="0">
              <a:solidFill>
                <a:srgbClr val="89A2BD"/>
              </a:solidFill>
              <a:latin typeface="Helvetica Neue"/>
            </a:endParaRPr>
          </a:p>
          <a:p>
            <a:pPr algn="ctr"/>
            <a:r>
              <a:rPr lang="es-ES" sz="900" dirty="0">
                <a:solidFill>
                  <a:srgbClr val="89A2BD"/>
                </a:solidFill>
                <a:latin typeface="Helvetica Neue"/>
              </a:rPr>
              <a:t>s1age_head_05</a:t>
            </a:r>
          </a:p>
          <a:p>
            <a:pPr algn="ctr"/>
            <a:r>
              <a:rPr lang="es-ES" sz="800" dirty="0">
                <a:solidFill>
                  <a:srgbClr val="89A2BD"/>
                </a:solidFill>
                <a:latin typeface="Helvetica Neue"/>
              </a:rPr>
              <a:t>s3ap23_stime_h_05</a:t>
            </a:r>
          </a:p>
          <a:p>
            <a:pPr algn="ctr"/>
            <a:r>
              <a:rPr lang="es-ES" sz="800" dirty="0">
                <a:solidFill>
                  <a:srgbClr val="89A2BD"/>
                </a:solidFill>
                <a:latin typeface="Helvetica Neue"/>
              </a:rPr>
              <a:t>s3ap24_htime_h_05</a:t>
            </a:r>
          </a:p>
          <a:p>
            <a:pPr algn="ctr"/>
            <a:r>
              <a:rPr lang="es-ES" sz="800" dirty="0">
                <a:solidFill>
                  <a:srgbClr val="89A2BD"/>
                </a:solidFill>
                <a:latin typeface="Helvetica Neue"/>
              </a:rPr>
              <a:t>s3ap25_hqtime_h_05</a:t>
            </a:r>
          </a:p>
          <a:p>
            <a:pPr algn="ctr"/>
            <a:r>
              <a:rPr lang="es-ES" sz="900" dirty="0">
                <a:solidFill>
                  <a:srgbClr val="89A2BD"/>
                </a:solidFill>
                <a:latin typeface="Helvetica Neue"/>
              </a:rPr>
              <a:t>cons_food_pc_05</a:t>
            </a:r>
          </a:p>
          <a:p>
            <a:pPr algn="ctr"/>
            <a:r>
              <a:rPr lang="es-ES" sz="900" dirty="0">
                <a:solidFill>
                  <a:srgbClr val="89A2BD"/>
                </a:solidFill>
                <a:latin typeface="Helvetica Neue"/>
              </a:rPr>
              <a:t>cons_tot_pc_05</a:t>
            </a:r>
            <a:endParaRPr lang="es-ES" sz="2000" dirty="0">
              <a:solidFill>
                <a:srgbClr val="89A2BD"/>
              </a:solidFill>
              <a:latin typeface="Helvetica Neue"/>
            </a:endParaRPr>
          </a:p>
          <a:p>
            <a:pPr algn="ctr"/>
            <a:r>
              <a:rPr lang="es-ES" sz="900" dirty="0" err="1">
                <a:solidFill>
                  <a:srgbClr val="89A2BD"/>
                </a:solidFill>
                <a:latin typeface="Helvetica Neue"/>
              </a:rPr>
              <a:t>yrsedfath</a:t>
            </a:r>
            <a:endParaRPr lang="es-ES" sz="900" dirty="0">
              <a:solidFill>
                <a:srgbClr val="89A2BD"/>
              </a:solidFill>
              <a:latin typeface="Helvetica Neue"/>
            </a:endParaRPr>
          </a:p>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r>
              <a:rPr lang="es-ES" sz="900" dirty="0" err="1">
                <a:solidFill>
                  <a:srgbClr val="89A2BD"/>
                </a:solidFill>
                <a:latin typeface="Helvetica Neue"/>
              </a:rPr>
              <a:t>age_transfer</a:t>
            </a:r>
            <a:endParaRPr lang="es-ES" sz="900" dirty="0">
              <a:solidFill>
                <a:srgbClr val="89A2BD"/>
              </a:solidFill>
              <a:latin typeface="Helvetica Neue"/>
            </a:endParaRPr>
          </a:p>
          <a:p>
            <a:pPr algn="ctr"/>
            <a:r>
              <a:rPr lang="es-ES" sz="900" dirty="0" err="1">
                <a:solidFill>
                  <a:srgbClr val="89A2BD"/>
                </a:solidFill>
                <a:latin typeface="Helvetica Neue"/>
              </a:rPr>
              <a:t>bweight</a:t>
            </a:r>
            <a:endParaRPr lang="es-ES" sz="900" dirty="0">
              <a:solidFill>
                <a:srgbClr val="89A2BD"/>
              </a:solidFill>
              <a:latin typeface="Helvetica Neue"/>
            </a:endParaRPr>
          </a:p>
          <a:p>
            <a:pPr algn="ctr"/>
            <a:r>
              <a:rPr lang="es-ES" sz="900" dirty="0" err="1">
                <a:solidFill>
                  <a:srgbClr val="89A2BD"/>
                </a:solidFill>
                <a:latin typeface="Helvetica Neue"/>
              </a:rPr>
              <a:t>ed_mom</a:t>
            </a:r>
            <a:endParaRPr lang="es-ES" sz="900" dirty="0">
              <a:solidFill>
                <a:srgbClr val="89A2BD"/>
              </a:solidFill>
              <a:latin typeface="Helvetica Neue"/>
            </a:endParaRPr>
          </a:p>
          <a:p>
            <a:pPr algn="ctr"/>
            <a:r>
              <a:rPr lang="es-ES" sz="900" dirty="0">
                <a:solidFill>
                  <a:srgbClr val="89A2BD"/>
                </a:solidFill>
                <a:latin typeface="Helvetica Neue"/>
              </a:rPr>
              <a:t>com_haz_05</a:t>
            </a:r>
          </a:p>
          <a:p>
            <a:pPr algn="ctr"/>
            <a:r>
              <a:rPr lang="es-ES" sz="900" dirty="0">
                <a:solidFill>
                  <a:srgbClr val="89A2BD"/>
                </a:solidFill>
                <a:latin typeface="Helvetica Neue"/>
              </a:rPr>
              <a:t>com_waz_05</a:t>
            </a:r>
          </a:p>
          <a:p>
            <a:pPr algn="ctr"/>
            <a:r>
              <a:rPr lang="es-ES" sz="900" dirty="0">
                <a:solidFill>
                  <a:srgbClr val="89A2BD"/>
                </a:solidFill>
                <a:latin typeface="Helvetica Neue"/>
              </a:rPr>
              <a:t>com_tvip_05</a:t>
            </a:r>
          </a:p>
          <a:p>
            <a:pPr algn="ctr"/>
            <a:r>
              <a:rPr lang="es-ES" sz="900" dirty="0">
                <a:solidFill>
                  <a:srgbClr val="89A2BD"/>
                </a:solidFill>
                <a:latin typeface="Helvetica Neue"/>
              </a:rPr>
              <a:t>com_control_05</a:t>
            </a:r>
          </a:p>
        </p:txBody>
      </p:sp>
      <p:sp>
        <p:nvSpPr>
          <p:cNvPr id="88" name="TextBox 87">
            <a:extLst>
              <a:ext uri="{FF2B5EF4-FFF2-40B4-BE49-F238E27FC236}">
                <a16:creationId xmlns:a16="http://schemas.microsoft.com/office/drawing/2014/main" id="{433CA214-3EB8-8A48-8237-A14915BB368E}"/>
              </a:ext>
            </a:extLst>
          </p:cNvPr>
          <p:cNvSpPr txBox="1"/>
          <p:nvPr/>
        </p:nvSpPr>
        <p:spPr>
          <a:xfrm>
            <a:off x="3350452" y="833415"/>
            <a:ext cx="1908777" cy="646331"/>
          </a:xfrm>
          <a:prstGeom prst="rect">
            <a:avLst/>
          </a:prstGeom>
          <a:noFill/>
        </p:spPr>
        <p:txBody>
          <a:bodyPr wrap="square" rtlCol="0">
            <a:spAutoFit/>
          </a:bodyPr>
          <a:lstStyle/>
          <a:p>
            <a:pPr algn="ctr"/>
            <a:r>
              <a:rPr lang="es-ES" b="1" dirty="0">
                <a:solidFill>
                  <a:schemeClr val="bg1"/>
                </a:solidFill>
                <a:latin typeface="Abadi" panose="020B0604020104020204" pitchFamily="34" charset="0"/>
              </a:rPr>
              <a:t>Selección inicial de variables</a:t>
            </a:r>
          </a:p>
        </p:txBody>
      </p:sp>
      <p:sp>
        <p:nvSpPr>
          <p:cNvPr id="101" name="Rectangle: Rounded Corners 100">
            <a:extLst>
              <a:ext uri="{FF2B5EF4-FFF2-40B4-BE49-F238E27FC236}">
                <a16:creationId xmlns:a16="http://schemas.microsoft.com/office/drawing/2014/main" id="{C4B60CAA-B940-9E1C-F3C1-69D754B42924}"/>
              </a:ext>
            </a:extLst>
          </p:cNvPr>
          <p:cNvSpPr/>
          <p:nvPr/>
        </p:nvSpPr>
        <p:spPr>
          <a:xfrm>
            <a:off x="3314269" y="1534161"/>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03" name="TextBox 102">
            <a:extLst>
              <a:ext uri="{FF2B5EF4-FFF2-40B4-BE49-F238E27FC236}">
                <a16:creationId xmlns:a16="http://schemas.microsoft.com/office/drawing/2014/main" id="{E623D5DE-0759-9850-32F3-BCEB9713A888}"/>
              </a:ext>
            </a:extLst>
          </p:cNvPr>
          <p:cNvSpPr txBox="1"/>
          <p:nvPr/>
        </p:nvSpPr>
        <p:spPr>
          <a:xfrm>
            <a:off x="3396928" y="2912569"/>
            <a:ext cx="1815822" cy="369332"/>
          </a:xfrm>
          <a:prstGeom prst="rect">
            <a:avLst/>
          </a:prstGeom>
          <a:noFill/>
        </p:spPr>
        <p:txBody>
          <a:bodyPr wrap="square" rtlCol="0">
            <a:spAutoFit/>
          </a:bodyPr>
          <a:lstStyle/>
          <a:p>
            <a:pPr algn="ctr"/>
            <a:r>
              <a:rPr lang="es-ES" dirty="0">
                <a:latin typeface="Abadi" panose="020B0604020104020204" pitchFamily="34" charset="0"/>
              </a:rPr>
              <a:t>4511 x 51 </a:t>
            </a:r>
            <a:r>
              <a:rPr lang="es-ES" dirty="0" err="1">
                <a:latin typeface="Abadi" panose="020B0604020104020204" pitchFamily="34" charset="0"/>
              </a:rPr>
              <a:t>var</a:t>
            </a:r>
            <a:r>
              <a:rPr lang="es-ES" dirty="0">
                <a:latin typeface="Abadi" panose="020B0604020104020204" pitchFamily="34" charset="0"/>
              </a:rPr>
              <a:t>.</a:t>
            </a:r>
          </a:p>
        </p:txBody>
      </p:sp>
      <p:sp>
        <p:nvSpPr>
          <p:cNvPr id="2" name="Rectangle: Rounded Corners 1">
            <a:extLst>
              <a:ext uri="{FF2B5EF4-FFF2-40B4-BE49-F238E27FC236}">
                <a16:creationId xmlns:a16="http://schemas.microsoft.com/office/drawing/2014/main" id="{8E40621A-1B10-54FE-5745-5ADEDD4A50ED}"/>
              </a:ext>
            </a:extLst>
          </p:cNvPr>
          <p:cNvSpPr/>
          <p:nvPr/>
        </p:nvSpPr>
        <p:spPr>
          <a:xfrm>
            <a:off x="215792" y="1534161"/>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3" name="TextBox 12">
            <a:extLst>
              <a:ext uri="{FF2B5EF4-FFF2-40B4-BE49-F238E27FC236}">
                <a16:creationId xmlns:a16="http://schemas.microsoft.com/office/drawing/2014/main" id="{2FEECF19-2446-CE19-50D0-9A56A26D29D4}"/>
              </a:ext>
            </a:extLst>
          </p:cNvPr>
          <p:cNvSpPr txBox="1"/>
          <p:nvPr/>
        </p:nvSpPr>
        <p:spPr>
          <a:xfrm>
            <a:off x="251975" y="1040341"/>
            <a:ext cx="1908777" cy="369332"/>
          </a:xfrm>
          <a:prstGeom prst="rect">
            <a:avLst/>
          </a:prstGeom>
          <a:noFill/>
        </p:spPr>
        <p:txBody>
          <a:bodyPr wrap="square" rtlCol="0">
            <a:spAutoFit/>
          </a:bodyPr>
          <a:lstStyle/>
          <a:p>
            <a:pPr algn="ctr"/>
            <a:r>
              <a:rPr lang="es-ES" b="1" dirty="0">
                <a:solidFill>
                  <a:schemeClr val="bg1"/>
                </a:solidFill>
                <a:latin typeface="Abadi" panose="020B0604020104020204" pitchFamily="34" charset="0"/>
              </a:rPr>
              <a:t>Datos brutos</a:t>
            </a:r>
          </a:p>
        </p:txBody>
      </p:sp>
      <p:sp>
        <p:nvSpPr>
          <p:cNvPr id="14" name="TextBox 13">
            <a:extLst>
              <a:ext uri="{FF2B5EF4-FFF2-40B4-BE49-F238E27FC236}">
                <a16:creationId xmlns:a16="http://schemas.microsoft.com/office/drawing/2014/main" id="{133DA35F-288E-007C-FDAE-DC7C5830CD67}"/>
              </a:ext>
            </a:extLst>
          </p:cNvPr>
          <p:cNvSpPr txBox="1"/>
          <p:nvPr/>
        </p:nvSpPr>
        <p:spPr>
          <a:xfrm>
            <a:off x="298451" y="2912569"/>
            <a:ext cx="1815822" cy="369332"/>
          </a:xfrm>
          <a:prstGeom prst="rect">
            <a:avLst/>
          </a:prstGeom>
          <a:noFill/>
        </p:spPr>
        <p:txBody>
          <a:bodyPr wrap="square" rtlCol="0">
            <a:spAutoFit/>
          </a:bodyPr>
          <a:lstStyle/>
          <a:p>
            <a:pPr algn="ctr"/>
            <a:r>
              <a:rPr lang="es-ES" dirty="0">
                <a:latin typeface="Abadi" panose="020B0604020104020204" pitchFamily="34" charset="0"/>
              </a:rPr>
              <a:t>4511 x 198 </a:t>
            </a:r>
            <a:r>
              <a:rPr lang="es-ES" dirty="0" err="1">
                <a:latin typeface="Abadi" panose="020B0604020104020204" pitchFamily="34" charset="0"/>
              </a:rPr>
              <a:t>var</a:t>
            </a:r>
            <a:r>
              <a:rPr lang="es-ES" dirty="0">
                <a:latin typeface="Abadi" panose="020B0604020104020204" pitchFamily="34" charset="0"/>
              </a:rPr>
              <a:t>.</a:t>
            </a:r>
          </a:p>
        </p:txBody>
      </p:sp>
      <p:sp>
        <p:nvSpPr>
          <p:cNvPr id="86" name="TextBox 85">
            <a:extLst>
              <a:ext uri="{FF2B5EF4-FFF2-40B4-BE49-F238E27FC236}">
                <a16:creationId xmlns:a16="http://schemas.microsoft.com/office/drawing/2014/main" id="{1F32B3B3-C2C1-67DE-76F4-EEDA82708C7D}"/>
              </a:ext>
            </a:extLst>
          </p:cNvPr>
          <p:cNvSpPr txBox="1"/>
          <p:nvPr/>
        </p:nvSpPr>
        <p:spPr>
          <a:xfrm>
            <a:off x="251975" y="3972452"/>
            <a:ext cx="1908777" cy="369332"/>
          </a:xfrm>
          <a:prstGeom prst="rect">
            <a:avLst/>
          </a:prstGeom>
          <a:noFill/>
        </p:spPr>
        <p:txBody>
          <a:bodyPr wrap="square" rtlCol="0">
            <a:spAutoFit/>
          </a:bodyPr>
          <a:lstStyle/>
          <a:p>
            <a:pPr algn="ctr"/>
            <a:r>
              <a:rPr lang="es-ES" b="1" i="1" dirty="0" err="1">
                <a:solidFill>
                  <a:schemeClr val="bg1"/>
                </a:solidFill>
                <a:latin typeface="Abadi" panose="020B0604020104020204" pitchFamily="34" charset="0"/>
              </a:rPr>
              <a:t>Dataset</a:t>
            </a:r>
            <a:r>
              <a:rPr lang="es-ES" b="1" dirty="0">
                <a:solidFill>
                  <a:schemeClr val="bg1"/>
                </a:solidFill>
                <a:latin typeface="Abadi" panose="020B0604020104020204" pitchFamily="34" charset="0"/>
              </a:rPr>
              <a:t> final</a:t>
            </a:r>
          </a:p>
        </p:txBody>
      </p:sp>
      <p:sp>
        <p:nvSpPr>
          <p:cNvPr id="104" name="Rectangle: Rounded Corners 103">
            <a:extLst>
              <a:ext uri="{FF2B5EF4-FFF2-40B4-BE49-F238E27FC236}">
                <a16:creationId xmlns:a16="http://schemas.microsoft.com/office/drawing/2014/main" id="{68F50E61-52FA-1A87-B5AD-529BF72B2400}"/>
              </a:ext>
            </a:extLst>
          </p:cNvPr>
          <p:cNvSpPr/>
          <p:nvPr/>
        </p:nvSpPr>
        <p:spPr>
          <a:xfrm>
            <a:off x="215792" y="4360985"/>
            <a:ext cx="1981140" cy="1773309"/>
          </a:xfrm>
          <a:prstGeom prst="round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badi" panose="020B0604020104020204" pitchFamily="34" charset="0"/>
            </a:endParaRPr>
          </a:p>
        </p:txBody>
      </p:sp>
      <p:sp>
        <p:nvSpPr>
          <p:cNvPr id="106" name="TextBox 105">
            <a:extLst>
              <a:ext uri="{FF2B5EF4-FFF2-40B4-BE49-F238E27FC236}">
                <a16:creationId xmlns:a16="http://schemas.microsoft.com/office/drawing/2014/main" id="{7F3E5509-350E-83B0-4289-51D6298A9B7D}"/>
              </a:ext>
            </a:extLst>
          </p:cNvPr>
          <p:cNvSpPr txBox="1"/>
          <p:nvPr/>
        </p:nvSpPr>
        <p:spPr>
          <a:xfrm>
            <a:off x="298451" y="5739393"/>
            <a:ext cx="1815822" cy="369332"/>
          </a:xfrm>
          <a:prstGeom prst="rect">
            <a:avLst/>
          </a:prstGeom>
          <a:noFill/>
        </p:spPr>
        <p:txBody>
          <a:bodyPr wrap="square" rtlCol="0">
            <a:spAutoFit/>
          </a:bodyPr>
          <a:lstStyle/>
          <a:p>
            <a:pPr algn="ctr"/>
            <a:r>
              <a:rPr lang="es-ES" dirty="0">
                <a:latin typeface="Abadi" panose="020B0604020104020204" pitchFamily="34" charset="0"/>
              </a:rPr>
              <a:t>3160 x 47 </a:t>
            </a:r>
            <a:r>
              <a:rPr lang="es-ES" dirty="0" err="1">
                <a:latin typeface="Abadi" panose="020B0604020104020204" pitchFamily="34" charset="0"/>
              </a:rPr>
              <a:t>var</a:t>
            </a:r>
            <a:r>
              <a:rPr lang="es-ES" dirty="0">
                <a:latin typeface="Abadi" panose="020B0604020104020204" pitchFamily="34" charset="0"/>
              </a:rPr>
              <a:t>.</a:t>
            </a:r>
          </a:p>
        </p:txBody>
      </p:sp>
      <p:pic>
        <p:nvPicPr>
          <p:cNvPr id="11" name="Graphic 10" descr="Bar chart with solid fill">
            <a:extLst>
              <a:ext uri="{FF2B5EF4-FFF2-40B4-BE49-F238E27FC236}">
                <a16:creationId xmlns:a16="http://schemas.microsoft.com/office/drawing/2014/main" id="{30A07BAE-8B72-45AF-24B0-5DF626132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350" y="223571"/>
            <a:ext cx="595023" cy="595023"/>
          </a:xfrm>
          <a:prstGeom prst="rect">
            <a:avLst/>
          </a:prstGeom>
        </p:spPr>
      </p:pic>
      <p:sp>
        <p:nvSpPr>
          <p:cNvPr id="45" name="TextBox 44">
            <a:extLst>
              <a:ext uri="{FF2B5EF4-FFF2-40B4-BE49-F238E27FC236}">
                <a16:creationId xmlns:a16="http://schemas.microsoft.com/office/drawing/2014/main" id="{524FDF92-7BBF-5770-110C-FF1FA13A85F7}"/>
              </a:ext>
            </a:extLst>
          </p:cNvPr>
          <p:cNvSpPr txBox="1"/>
          <p:nvPr/>
        </p:nvSpPr>
        <p:spPr>
          <a:xfrm>
            <a:off x="564370" y="364005"/>
            <a:ext cx="2442991" cy="369332"/>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dirty="0"/>
              <a:t>LIMPIEZA DE DATOS</a:t>
            </a:r>
          </a:p>
        </p:txBody>
      </p:sp>
      <p:graphicFrame>
        <p:nvGraphicFramePr>
          <p:cNvPr id="3" name="Table 7">
            <a:extLst>
              <a:ext uri="{FF2B5EF4-FFF2-40B4-BE49-F238E27FC236}">
                <a16:creationId xmlns:a16="http://schemas.microsoft.com/office/drawing/2014/main" id="{14E9D9F3-D7C8-04E8-BF31-6C822BC9B0DB}"/>
              </a:ext>
            </a:extLst>
          </p:cNvPr>
          <p:cNvGraphicFramePr>
            <a:graphicFrameLocks noGrp="1"/>
          </p:cNvGraphicFramePr>
          <p:nvPr>
            <p:extLst>
              <p:ext uri="{D42A27DB-BD31-4B8C-83A1-F6EECF244321}">
                <p14:modId xmlns:p14="http://schemas.microsoft.com/office/powerpoint/2010/main" val="1393231775"/>
              </p:ext>
            </p:extLst>
          </p:nvPr>
        </p:nvGraphicFramePr>
        <p:xfrm>
          <a:off x="390673" y="1735016"/>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sp>
        <p:nvSpPr>
          <p:cNvPr id="65" name="Rectangle: Rounded Corners 64">
            <a:extLst>
              <a:ext uri="{FF2B5EF4-FFF2-40B4-BE49-F238E27FC236}">
                <a16:creationId xmlns:a16="http://schemas.microsoft.com/office/drawing/2014/main" id="{297B1D65-F498-8A5B-BE38-78CB6C969085}"/>
              </a:ext>
            </a:extLst>
          </p:cNvPr>
          <p:cNvSpPr/>
          <p:nvPr/>
        </p:nvSpPr>
        <p:spPr>
          <a:xfrm>
            <a:off x="9704378" y="1298201"/>
            <a:ext cx="2367445" cy="1633024"/>
          </a:xfrm>
          <a:prstGeom prst="roundRect">
            <a:avLst>
              <a:gd name="adj" fmla="val 15699"/>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endParaRPr lang="es-ES" sz="1000" dirty="0">
              <a:solidFill>
                <a:srgbClr val="89A2BD"/>
              </a:solidFill>
              <a:latin typeface="Helvetica Neue"/>
            </a:endParaRPr>
          </a:p>
          <a:p>
            <a:pPr algn="ctr"/>
            <a:endParaRPr lang="es-ES" sz="900" dirty="0">
              <a:solidFill>
                <a:srgbClr val="89A2BD"/>
              </a:solidFill>
              <a:latin typeface="Helvetica Neue"/>
            </a:endParaRPr>
          </a:p>
          <a:p>
            <a:pPr algn="ctr"/>
            <a:r>
              <a:rPr lang="es-ES" sz="900" dirty="0">
                <a:solidFill>
                  <a:srgbClr val="89A2BD"/>
                </a:solidFill>
                <a:latin typeface="Helvetica Neue"/>
              </a:rPr>
              <a:t>s1male_head_05</a:t>
            </a:r>
          </a:p>
          <a:p>
            <a:pPr algn="ctr"/>
            <a:r>
              <a:rPr lang="es-ES" sz="900" dirty="0">
                <a:solidFill>
                  <a:srgbClr val="89A2BD"/>
                </a:solidFill>
                <a:latin typeface="Helvetica Neue"/>
              </a:rPr>
              <a:t>s3atoilet_hh_05</a:t>
            </a:r>
          </a:p>
          <a:p>
            <a:pPr algn="ctr"/>
            <a:r>
              <a:rPr lang="en-US" sz="900" dirty="0">
                <a:solidFill>
                  <a:srgbClr val="89A2BD"/>
                </a:solidFill>
                <a:latin typeface="Helvetica Neue"/>
              </a:rPr>
              <a:t>s3awater_access_hh_05</a:t>
            </a:r>
          </a:p>
          <a:p>
            <a:pPr algn="ctr"/>
            <a:r>
              <a:rPr lang="en-US" sz="900" dirty="0">
                <a:solidFill>
                  <a:srgbClr val="89A2BD"/>
                </a:solidFill>
                <a:latin typeface="Helvetica Neue"/>
              </a:rPr>
              <a:t>s3aelectric_hh_05</a:t>
            </a:r>
          </a:p>
          <a:p>
            <a:pPr algn="ctr"/>
            <a:r>
              <a:rPr lang="en-US" sz="900" dirty="0">
                <a:solidFill>
                  <a:srgbClr val="89A2BD"/>
                </a:solidFill>
                <a:latin typeface="Helvetica Neue"/>
              </a:rPr>
              <a:t>s4p6_vitamina_i_05</a:t>
            </a:r>
          </a:p>
          <a:p>
            <a:pPr algn="ctr"/>
            <a:r>
              <a:rPr lang="en-US" sz="900" dirty="0">
                <a:solidFill>
                  <a:srgbClr val="89A2BD"/>
                </a:solidFill>
                <a:latin typeface="Helvetica Neue"/>
              </a:rPr>
              <a:t>s4p7_parasite_i_05</a:t>
            </a:r>
          </a:p>
          <a:p>
            <a:pPr algn="ctr"/>
            <a:r>
              <a:rPr lang="en-US" sz="900" dirty="0">
                <a:solidFill>
                  <a:srgbClr val="89A2BD"/>
                </a:solidFill>
                <a:latin typeface="Helvetica Neue"/>
              </a:rPr>
              <a:t>s11ownland_hh_05</a:t>
            </a:r>
          </a:p>
          <a:p>
            <a:pPr algn="ctr"/>
            <a:r>
              <a:rPr lang="es-ES" sz="900" dirty="0">
                <a:solidFill>
                  <a:srgbClr val="89A2BD"/>
                </a:solidFill>
                <a:latin typeface="Helvetica Neue"/>
              </a:rPr>
              <a:t> </a:t>
            </a:r>
            <a:endParaRPr lang="es-ES" sz="900" dirty="0">
              <a:solidFill>
                <a:srgbClr val="89A2BD"/>
              </a:solidFill>
            </a:endParaRPr>
          </a:p>
        </p:txBody>
      </p:sp>
      <p:sp>
        <p:nvSpPr>
          <p:cNvPr id="68" name="Rectangle: Rounded Corners 67">
            <a:extLst>
              <a:ext uri="{FF2B5EF4-FFF2-40B4-BE49-F238E27FC236}">
                <a16:creationId xmlns:a16="http://schemas.microsoft.com/office/drawing/2014/main" id="{7A3090F4-6B47-6894-199E-67D040FC521F}"/>
              </a:ext>
            </a:extLst>
          </p:cNvPr>
          <p:cNvSpPr/>
          <p:nvPr/>
        </p:nvSpPr>
        <p:spPr>
          <a:xfrm>
            <a:off x="9704378" y="5369556"/>
            <a:ext cx="2367445" cy="1184032"/>
          </a:xfrm>
          <a:prstGeom prst="roundRect">
            <a:avLst>
              <a:gd name="adj" fmla="val 15699"/>
            </a:avLst>
          </a:prstGeom>
          <a:noFill/>
          <a:ln w="28575">
            <a:solidFill>
              <a:srgbClr val="2C8AE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algn="ctr"/>
            <a:endParaRPr lang="es-ES" sz="900" dirty="0">
              <a:solidFill>
                <a:srgbClr val="89A2BD"/>
              </a:solidFill>
              <a:latin typeface="Helvetica Neue"/>
            </a:endParaRPr>
          </a:p>
          <a:p>
            <a:pPr algn="ctr"/>
            <a:endParaRPr lang="es-ES" sz="1000" dirty="0">
              <a:solidFill>
                <a:srgbClr val="89A2BD"/>
              </a:solidFill>
              <a:latin typeface="Helvetica Neue"/>
            </a:endParaRPr>
          </a:p>
          <a:p>
            <a:pPr algn="ctr"/>
            <a:r>
              <a:rPr lang="es-ES" sz="900" dirty="0">
                <a:solidFill>
                  <a:srgbClr val="89A2BD"/>
                </a:solidFill>
                <a:latin typeface="Helvetica Neue"/>
              </a:rPr>
              <a:t>prfruitveg_f_05</a:t>
            </a:r>
          </a:p>
          <a:p>
            <a:pPr algn="ctr"/>
            <a:r>
              <a:rPr lang="es-ES" sz="900" dirty="0">
                <a:solidFill>
                  <a:srgbClr val="89A2BD"/>
                </a:solidFill>
                <a:latin typeface="Helvetica Neue"/>
              </a:rPr>
              <a:t>prstap_f_05</a:t>
            </a:r>
          </a:p>
          <a:p>
            <a:pPr algn="ctr"/>
            <a:r>
              <a:rPr lang="es-ES" sz="900" dirty="0">
                <a:solidFill>
                  <a:srgbClr val="89A2BD"/>
                </a:solidFill>
                <a:latin typeface="Helvetica Neue"/>
              </a:rPr>
              <a:t>pranimalprot_f_05</a:t>
            </a:r>
          </a:p>
          <a:p>
            <a:pPr algn="ctr"/>
            <a:r>
              <a:rPr lang="es-ES" sz="900" dirty="0">
                <a:solidFill>
                  <a:srgbClr val="89A2BD"/>
                </a:solidFill>
                <a:latin typeface="Helvetica Neue"/>
              </a:rPr>
              <a:t>s2mother_inhs_05</a:t>
            </a:r>
          </a:p>
          <a:p>
            <a:pPr algn="ctr"/>
            <a:r>
              <a:rPr lang="es-ES" sz="900" dirty="0">
                <a:solidFill>
                  <a:srgbClr val="89A2BD"/>
                </a:solidFill>
                <a:latin typeface="Helvetica Neue"/>
              </a:rPr>
              <a:t>propfood_05</a:t>
            </a:r>
          </a:p>
          <a:p>
            <a:pPr algn="ctr"/>
            <a:endParaRPr lang="es-ES" sz="900" dirty="0">
              <a:solidFill>
                <a:srgbClr val="89A2BD"/>
              </a:solidFill>
              <a:latin typeface="Helvetica Neue"/>
            </a:endParaRPr>
          </a:p>
          <a:p>
            <a:pPr algn="ctr"/>
            <a:endParaRPr lang="es-ES" sz="900" dirty="0">
              <a:solidFill>
                <a:srgbClr val="89A2BD"/>
              </a:solidFill>
              <a:latin typeface="Helvetica Neue"/>
            </a:endParaRPr>
          </a:p>
          <a:p>
            <a:pPr algn="ctr"/>
            <a:r>
              <a:rPr lang="es-ES" sz="900" dirty="0">
                <a:solidFill>
                  <a:srgbClr val="89A2BD"/>
                </a:solidFill>
                <a:latin typeface="Helvetica Neue"/>
              </a:rPr>
              <a:t>cons_food_pc_05</a:t>
            </a:r>
          </a:p>
          <a:p>
            <a:pPr algn="ctr"/>
            <a:r>
              <a:rPr lang="es-ES" sz="900" dirty="0" err="1">
                <a:solidFill>
                  <a:srgbClr val="89A2BD"/>
                </a:solidFill>
                <a:latin typeface="Helvetica Neue"/>
              </a:rPr>
              <a:t>ed_mom</a:t>
            </a:r>
            <a:endParaRPr lang="es-ES" sz="900" dirty="0">
              <a:solidFill>
                <a:srgbClr val="89A2BD"/>
              </a:solidFill>
              <a:latin typeface="Helvetica Neue"/>
            </a:endParaRPr>
          </a:p>
          <a:p>
            <a:pPr algn="ctr"/>
            <a:r>
              <a:rPr lang="es-ES" sz="900" dirty="0" err="1">
                <a:solidFill>
                  <a:srgbClr val="89A2BD"/>
                </a:solidFill>
                <a:latin typeface="Helvetica Neue"/>
              </a:rPr>
              <a:t>yrsedfath</a:t>
            </a:r>
            <a:endParaRPr lang="es-ES" sz="900" dirty="0">
              <a:solidFill>
                <a:srgbClr val="89A2BD"/>
              </a:solidFill>
              <a:latin typeface="Helvetica Neue"/>
            </a:endParaRPr>
          </a:p>
          <a:p>
            <a:pPr algn="ctr"/>
            <a:r>
              <a:rPr lang="es-ES" sz="900" dirty="0">
                <a:solidFill>
                  <a:srgbClr val="89A2BD"/>
                </a:solidFill>
                <a:latin typeface="Helvetica Neue"/>
              </a:rPr>
              <a:t>vitamiron_06</a:t>
            </a:r>
          </a:p>
        </p:txBody>
      </p:sp>
      <p:cxnSp>
        <p:nvCxnSpPr>
          <p:cNvPr id="27" name="Straight Arrow Connector 26">
            <a:extLst>
              <a:ext uri="{FF2B5EF4-FFF2-40B4-BE49-F238E27FC236}">
                <a16:creationId xmlns:a16="http://schemas.microsoft.com/office/drawing/2014/main" id="{BE98BB3E-F31B-D5E3-5DBD-B069DD9AA652}"/>
              </a:ext>
            </a:extLst>
          </p:cNvPr>
          <p:cNvCxnSpPr>
            <a:cxnSpLocks/>
          </p:cNvCxnSpPr>
          <p:nvPr/>
        </p:nvCxnSpPr>
        <p:spPr>
          <a:xfrm>
            <a:off x="2534982" y="2385646"/>
            <a:ext cx="452058"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FB1EED96-4AAE-4BE3-293F-9A8566CC4807}"/>
              </a:ext>
            </a:extLst>
          </p:cNvPr>
          <p:cNvCxnSpPr>
            <a:cxnSpLocks/>
          </p:cNvCxnSpPr>
          <p:nvPr/>
        </p:nvCxnSpPr>
        <p:spPr>
          <a:xfrm>
            <a:off x="5809669" y="2749645"/>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1D18BDA2-1519-DD3C-F6AE-5747D8E006FD}"/>
              </a:ext>
            </a:extLst>
          </p:cNvPr>
          <p:cNvCxnSpPr>
            <a:cxnSpLocks/>
          </p:cNvCxnSpPr>
          <p:nvPr/>
        </p:nvCxnSpPr>
        <p:spPr>
          <a:xfrm rot="16200000" flipH="1">
            <a:off x="5637506" y="2355408"/>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7F46C3A3-7D3C-8D0F-BC1A-819E69CF26DC}"/>
              </a:ext>
            </a:extLst>
          </p:cNvPr>
          <p:cNvCxnSpPr>
            <a:cxnSpLocks/>
          </p:cNvCxnSpPr>
          <p:nvPr/>
        </p:nvCxnSpPr>
        <p:spPr>
          <a:xfrm flipV="1">
            <a:off x="7596469" y="1992407"/>
            <a:ext cx="0" cy="387106"/>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2" name="Table 7">
            <a:extLst>
              <a:ext uri="{FF2B5EF4-FFF2-40B4-BE49-F238E27FC236}">
                <a16:creationId xmlns:a16="http://schemas.microsoft.com/office/drawing/2014/main" id="{45571D03-BCF3-5F27-54B4-6071A16F0E44}"/>
              </a:ext>
            </a:extLst>
          </p:cNvPr>
          <p:cNvGraphicFramePr>
            <a:graphicFrameLocks noGrp="1"/>
          </p:cNvGraphicFramePr>
          <p:nvPr>
            <p:extLst>
              <p:ext uri="{D42A27DB-BD31-4B8C-83A1-F6EECF244321}">
                <p14:modId xmlns:p14="http://schemas.microsoft.com/office/powerpoint/2010/main" val="2233548820"/>
              </p:ext>
            </p:extLst>
          </p:nvPr>
        </p:nvGraphicFramePr>
        <p:xfrm>
          <a:off x="3488969" y="1735016"/>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graphicFrame>
        <p:nvGraphicFramePr>
          <p:cNvPr id="105" name="Table 7">
            <a:extLst>
              <a:ext uri="{FF2B5EF4-FFF2-40B4-BE49-F238E27FC236}">
                <a16:creationId xmlns:a16="http://schemas.microsoft.com/office/drawing/2014/main" id="{06F2E222-EC36-BC8D-A8DD-E1BDFBF6772D}"/>
              </a:ext>
            </a:extLst>
          </p:cNvPr>
          <p:cNvGraphicFramePr>
            <a:graphicFrameLocks noGrp="1"/>
          </p:cNvGraphicFramePr>
          <p:nvPr>
            <p:extLst>
              <p:ext uri="{D42A27DB-BD31-4B8C-83A1-F6EECF244321}">
                <p14:modId xmlns:p14="http://schemas.microsoft.com/office/powerpoint/2010/main" val="2483527635"/>
              </p:ext>
            </p:extLst>
          </p:nvPr>
        </p:nvGraphicFramePr>
        <p:xfrm>
          <a:off x="390673" y="4561840"/>
          <a:ext cx="1631378" cy="1141824"/>
        </p:xfrm>
        <a:graphic>
          <a:graphicData uri="http://schemas.openxmlformats.org/drawingml/2006/table">
            <a:tbl>
              <a:tblPr firstRow="1" bandRow="1">
                <a:tableStyleId>{5C22544A-7EE6-4342-B048-85BDC9FD1C3A}</a:tableStyleId>
              </a:tblPr>
              <a:tblGrid>
                <a:gridCol w="358860">
                  <a:extLst>
                    <a:ext uri="{9D8B030D-6E8A-4147-A177-3AD203B41FA5}">
                      <a16:colId xmlns:a16="http://schemas.microsoft.com/office/drawing/2014/main" val="50661004"/>
                    </a:ext>
                  </a:extLst>
                </a:gridCol>
                <a:gridCol w="636259">
                  <a:extLst>
                    <a:ext uri="{9D8B030D-6E8A-4147-A177-3AD203B41FA5}">
                      <a16:colId xmlns:a16="http://schemas.microsoft.com/office/drawing/2014/main" val="961656939"/>
                    </a:ext>
                  </a:extLst>
                </a:gridCol>
                <a:gridCol w="636259">
                  <a:extLst>
                    <a:ext uri="{9D8B030D-6E8A-4147-A177-3AD203B41FA5}">
                      <a16:colId xmlns:a16="http://schemas.microsoft.com/office/drawing/2014/main" val="198154226"/>
                    </a:ext>
                  </a:extLst>
                </a:gridCol>
              </a:tblGrid>
              <a:tr h="284284">
                <a:tc>
                  <a:txBody>
                    <a:bodyPr/>
                    <a:lstStyle/>
                    <a:p>
                      <a:pPr algn="ctr"/>
                      <a:endParaRPr lang="es-ES" sz="1500" dirty="0">
                        <a:solidFill>
                          <a:schemeClr val="tx1"/>
                        </a:solidFill>
                      </a:endParaRP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Var1</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solidFill>
                            <a:schemeClr val="tx1"/>
                          </a:solidFill>
                        </a:rPr>
                        <a:t>Var2</a:t>
                      </a:r>
                    </a:p>
                  </a:txBody>
                  <a:tcPr marL="56857" marR="56857" marT="28428" marB="2842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819185376"/>
                  </a:ext>
                </a:extLst>
              </a:tr>
              <a:tr h="284284">
                <a:tc>
                  <a:txBody>
                    <a:bodyPr/>
                    <a:lstStyle/>
                    <a:p>
                      <a:pPr algn="ctr"/>
                      <a:r>
                        <a:rPr lang="es-ES" sz="1500" b="1" dirty="0"/>
                        <a:t>0</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tc>
                  <a:txBody>
                    <a:bodyPr/>
                    <a:lstStyle/>
                    <a:p>
                      <a:pPr algn="ctr"/>
                      <a:r>
                        <a:rPr lang="es-ES" sz="1500" dirty="0"/>
                        <a:t>-</a:t>
                      </a:r>
                    </a:p>
                  </a:txBody>
                  <a:tcPr marL="56857" marR="56857" marT="28428" marB="2842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504144446"/>
                  </a:ext>
                </a:extLst>
              </a:tr>
              <a:tr h="284284">
                <a:tc>
                  <a:txBody>
                    <a:bodyPr/>
                    <a:lstStyle/>
                    <a:p>
                      <a:pPr algn="ctr"/>
                      <a:r>
                        <a:rPr lang="es-ES" sz="1500" b="1" dirty="0"/>
                        <a:t>1</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tc>
                  <a:txBody>
                    <a:bodyPr/>
                    <a:lstStyle/>
                    <a:p>
                      <a:pPr algn="ct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614572577"/>
                  </a:ext>
                </a:extLst>
              </a:tr>
              <a:tr h="284284">
                <a:tc>
                  <a:txBody>
                    <a:bodyPr/>
                    <a:lstStyle/>
                    <a:p>
                      <a:pPr algn="ctr"/>
                      <a:r>
                        <a:rPr lang="es-ES" sz="1500" b="1"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s-ES" sz="1500" dirty="0"/>
                        <a:t>…</a:t>
                      </a:r>
                    </a:p>
                  </a:txBody>
                  <a:tcPr marL="56857" marR="56857" marT="28428" marB="28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9D9D9">
                        <a:alpha val="74902"/>
                      </a:srgbClr>
                    </a:solidFill>
                  </a:tcPr>
                </a:tc>
                <a:extLst>
                  <a:ext uri="{0D108BD9-81ED-4DB2-BD59-A6C34878D82A}">
                    <a16:rowId xmlns:a16="http://schemas.microsoft.com/office/drawing/2014/main" val="1508334403"/>
                  </a:ext>
                </a:extLst>
              </a:tr>
            </a:tbl>
          </a:graphicData>
        </a:graphic>
      </p:graphicFrame>
      <p:cxnSp>
        <p:nvCxnSpPr>
          <p:cNvPr id="114" name="Straight Arrow Connector 113">
            <a:extLst>
              <a:ext uri="{FF2B5EF4-FFF2-40B4-BE49-F238E27FC236}">
                <a16:creationId xmlns:a16="http://schemas.microsoft.com/office/drawing/2014/main" id="{ACEC344B-20B6-E970-A233-9BBA75E5BA02}"/>
              </a:ext>
            </a:extLst>
          </p:cNvPr>
          <p:cNvCxnSpPr>
            <a:cxnSpLocks/>
          </p:cNvCxnSpPr>
          <p:nvPr/>
        </p:nvCxnSpPr>
        <p:spPr>
          <a:xfrm>
            <a:off x="9039190" y="1411746"/>
            <a:ext cx="389291"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1774A1A8-4790-1E5C-1C2E-235FD54B3379}"/>
              </a:ext>
            </a:extLst>
          </p:cNvPr>
          <p:cNvCxnSpPr>
            <a:cxnSpLocks/>
          </p:cNvCxnSpPr>
          <p:nvPr/>
        </p:nvCxnSpPr>
        <p:spPr>
          <a:xfrm>
            <a:off x="10888100" y="2994301"/>
            <a:ext cx="0" cy="22680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3D11E4CD-40F1-F6C1-8437-7F17D48FB9BF}"/>
              </a:ext>
            </a:extLst>
          </p:cNvPr>
          <p:cNvCxnSpPr>
            <a:cxnSpLocks/>
          </p:cNvCxnSpPr>
          <p:nvPr/>
        </p:nvCxnSpPr>
        <p:spPr>
          <a:xfrm>
            <a:off x="10888100" y="4681337"/>
            <a:ext cx="0" cy="22680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3885180F-47D1-CF67-5093-99AFAAED037C}"/>
              </a:ext>
            </a:extLst>
          </p:cNvPr>
          <p:cNvCxnSpPr>
            <a:cxnSpLocks/>
          </p:cNvCxnSpPr>
          <p:nvPr/>
        </p:nvCxnSpPr>
        <p:spPr>
          <a:xfrm flipH="1">
            <a:off x="9039190" y="5250761"/>
            <a:ext cx="389291" cy="0"/>
          </a:xfrm>
          <a:prstGeom prst="straightConnector1">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Rounded Corners 76">
            <a:extLst>
              <a:ext uri="{FF2B5EF4-FFF2-40B4-BE49-F238E27FC236}">
                <a16:creationId xmlns:a16="http://schemas.microsoft.com/office/drawing/2014/main" id="{4B859CB8-4BA1-6179-4A6D-479BD98E1C11}"/>
              </a:ext>
            </a:extLst>
          </p:cNvPr>
          <p:cNvSpPr/>
          <p:nvPr/>
        </p:nvSpPr>
        <p:spPr>
          <a:xfrm>
            <a:off x="3121118" y="4357752"/>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Normalización</a:t>
            </a:r>
          </a:p>
        </p:txBody>
      </p:sp>
      <p:sp>
        <p:nvSpPr>
          <p:cNvPr id="64" name="Rectangle: Rounded Corners 63">
            <a:extLst>
              <a:ext uri="{FF2B5EF4-FFF2-40B4-BE49-F238E27FC236}">
                <a16:creationId xmlns:a16="http://schemas.microsoft.com/office/drawing/2014/main" id="{53EFA064-8A25-BF64-4A6C-B53099BDB3F0}"/>
              </a:ext>
            </a:extLst>
          </p:cNvPr>
          <p:cNvSpPr/>
          <p:nvPr/>
        </p:nvSpPr>
        <p:spPr>
          <a:xfrm>
            <a:off x="9704378" y="106725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Codificación de variables categóricas</a:t>
            </a:r>
          </a:p>
        </p:txBody>
      </p:sp>
      <p:sp>
        <p:nvSpPr>
          <p:cNvPr id="73" name="Rectangle: Rounded Corners 72">
            <a:extLst>
              <a:ext uri="{FF2B5EF4-FFF2-40B4-BE49-F238E27FC236}">
                <a16:creationId xmlns:a16="http://schemas.microsoft.com/office/drawing/2014/main" id="{A3E62E62-9155-E2A5-7EF6-9A9125A60654}"/>
              </a:ext>
            </a:extLst>
          </p:cNvPr>
          <p:cNvSpPr/>
          <p:nvPr/>
        </p:nvSpPr>
        <p:spPr>
          <a:xfrm>
            <a:off x="9704379" y="4965110"/>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Imputación según unidad familiar</a:t>
            </a:r>
          </a:p>
        </p:txBody>
      </p:sp>
      <p:sp>
        <p:nvSpPr>
          <p:cNvPr id="74" name="Rectangle: Rounded Corners 73">
            <a:extLst>
              <a:ext uri="{FF2B5EF4-FFF2-40B4-BE49-F238E27FC236}">
                <a16:creationId xmlns:a16="http://schemas.microsoft.com/office/drawing/2014/main" id="{43D96FDB-D5DE-7D68-F71B-A6DB3C217D41}"/>
              </a:ext>
            </a:extLst>
          </p:cNvPr>
          <p:cNvSpPr/>
          <p:nvPr/>
        </p:nvSpPr>
        <p:spPr>
          <a:xfrm>
            <a:off x="9704378" y="3234391"/>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dirty="0"/>
              <a:t>por valores atípicos</a:t>
            </a:r>
          </a:p>
        </p:txBody>
      </p:sp>
      <p:sp>
        <p:nvSpPr>
          <p:cNvPr id="16" name="Rectangle: Rounded Corners 15">
            <a:extLst>
              <a:ext uri="{FF2B5EF4-FFF2-40B4-BE49-F238E27FC236}">
                <a16:creationId xmlns:a16="http://schemas.microsoft.com/office/drawing/2014/main" id="{14215EA0-C1B9-365A-A540-EE252A2C1473}"/>
              </a:ext>
            </a:extLst>
          </p:cNvPr>
          <p:cNvSpPr/>
          <p:nvPr/>
        </p:nvSpPr>
        <p:spPr>
          <a:xfrm>
            <a:off x="6412748" y="106725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i="1" dirty="0" err="1"/>
              <a:t>NaN</a:t>
            </a:r>
            <a:r>
              <a:rPr lang="es-ES" dirty="0"/>
              <a:t> &gt; 80% </a:t>
            </a:r>
            <a:r>
              <a:rPr lang="es-ES" dirty="0" err="1"/>
              <a:t>var</a:t>
            </a:r>
            <a:r>
              <a:rPr lang="es-ES" dirty="0"/>
              <a:t>.</a:t>
            </a:r>
          </a:p>
        </p:txBody>
      </p:sp>
      <p:sp>
        <p:nvSpPr>
          <p:cNvPr id="63" name="Rectangle: Rounded Corners 62">
            <a:extLst>
              <a:ext uri="{FF2B5EF4-FFF2-40B4-BE49-F238E27FC236}">
                <a16:creationId xmlns:a16="http://schemas.microsoft.com/office/drawing/2014/main" id="{F8DFB0D0-A9D6-8B95-04E2-D688B624158C}"/>
              </a:ext>
            </a:extLst>
          </p:cNvPr>
          <p:cNvSpPr/>
          <p:nvPr/>
        </p:nvSpPr>
        <p:spPr>
          <a:xfrm>
            <a:off x="6412748" y="2559387"/>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Omisión registros</a:t>
            </a:r>
          </a:p>
          <a:p>
            <a:pPr algn="ctr"/>
            <a:r>
              <a:rPr lang="es-ES" i="1" dirty="0" err="1"/>
              <a:t>age_transfer</a:t>
            </a:r>
            <a:r>
              <a:rPr lang="es-ES" i="1" dirty="0"/>
              <a:t> </a:t>
            </a:r>
            <a:r>
              <a:rPr lang="es-ES" dirty="0"/>
              <a:t>&lt; -11</a:t>
            </a:r>
          </a:p>
        </p:txBody>
      </p:sp>
      <p:sp>
        <p:nvSpPr>
          <p:cNvPr id="75" name="Rectangle: Rounded Corners 74">
            <a:extLst>
              <a:ext uri="{FF2B5EF4-FFF2-40B4-BE49-F238E27FC236}">
                <a16:creationId xmlns:a16="http://schemas.microsoft.com/office/drawing/2014/main" id="{37295765-1349-0568-A77A-F8B40542DA71}"/>
              </a:ext>
            </a:extLst>
          </p:cNvPr>
          <p:cNvSpPr/>
          <p:nvPr/>
        </p:nvSpPr>
        <p:spPr>
          <a:xfrm>
            <a:off x="6412748" y="4840183"/>
            <a:ext cx="2367445" cy="738554"/>
          </a:xfrm>
          <a:prstGeom prst="roundRect">
            <a:avLst>
              <a:gd name="adj" fmla="val 34127"/>
            </a:avLst>
          </a:prstGeom>
          <a:solidFill>
            <a:srgbClr val="1C71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Imputación </a:t>
            </a:r>
            <a:r>
              <a:rPr lang="es-ES" i="1" dirty="0" err="1"/>
              <a:t>NaN</a:t>
            </a:r>
            <a:r>
              <a:rPr lang="es-ES" i="1" dirty="0"/>
              <a:t> </a:t>
            </a:r>
            <a:r>
              <a:rPr lang="es-ES" dirty="0"/>
              <a:t>por media/moda</a:t>
            </a:r>
          </a:p>
        </p:txBody>
      </p:sp>
      <p:cxnSp>
        <p:nvCxnSpPr>
          <p:cNvPr id="125" name="Connector: Elbow 124">
            <a:extLst>
              <a:ext uri="{FF2B5EF4-FFF2-40B4-BE49-F238E27FC236}">
                <a16:creationId xmlns:a16="http://schemas.microsoft.com/office/drawing/2014/main" id="{6D74477D-69A1-84EF-9CCD-9C55F1140D10}"/>
              </a:ext>
            </a:extLst>
          </p:cNvPr>
          <p:cNvCxnSpPr>
            <a:cxnSpLocks/>
          </p:cNvCxnSpPr>
          <p:nvPr/>
        </p:nvCxnSpPr>
        <p:spPr>
          <a:xfrm flipH="1" flipV="1">
            <a:off x="5779254" y="4673600"/>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F909D00F-39FA-35F6-0041-76E25628C055}"/>
              </a:ext>
            </a:extLst>
          </p:cNvPr>
          <p:cNvCxnSpPr>
            <a:cxnSpLocks/>
          </p:cNvCxnSpPr>
          <p:nvPr/>
        </p:nvCxnSpPr>
        <p:spPr>
          <a:xfrm rot="16200000" flipV="1">
            <a:off x="6079786" y="5078872"/>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2836C9A3-9E7A-16CD-5497-C395181592E6}"/>
              </a:ext>
            </a:extLst>
          </p:cNvPr>
          <p:cNvCxnSpPr>
            <a:cxnSpLocks/>
          </p:cNvCxnSpPr>
          <p:nvPr/>
        </p:nvCxnSpPr>
        <p:spPr>
          <a:xfrm flipH="1">
            <a:off x="2402902" y="5142419"/>
            <a:ext cx="304800" cy="193430"/>
          </a:xfrm>
          <a:prstGeom prst="bentConnector3">
            <a:avLst>
              <a:gd name="adj1" fmla="val 2500"/>
            </a:avLst>
          </a:prstGeom>
          <a:ln w="38100">
            <a:solidFill>
              <a:srgbClr val="32A505"/>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A77CB381-AB74-65A0-70DA-1DE471419870}"/>
              </a:ext>
            </a:extLst>
          </p:cNvPr>
          <p:cNvCxnSpPr>
            <a:cxnSpLocks/>
          </p:cNvCxnSpPr>
          <p:nvPr/>
        </p:nvCxnSpPr>
        <p:spPr>
          <a:xfrm rot="5400000">
            <a:off x="2703434" y="4738022"/>
            <a:ext cx="176433" cy="162077"/>
          </a:xfrm>
          <a:prstGeom prst="bentConnector3">
            <a:avLst>
              <a:gd name="adj1" fmla="val 2492"/>
            </a:avLst>
          </a:prstGeom>
          <a:ln w="38100">
            <a:solidFill>
              <a:srgbClr val="32A50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93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ACF296-B4D1-7300-A64B-1BDEE5C72D8A}"/>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A44EC1FE-0A3B-994D-BEC5-E2E303ACCFC3}"/>
              </a:ext>
            </a:extLst>
          </p:cNvPr>
          <p:cNvSpPr>
            <a:spLocks noGrp="1"/>
          </p:cNvSpPr>
          <p:nvPr>
            <p:ph idx="1"/>
          </p:nvPr>
        </p:nvSpPr>
        <p:spPr/>
        <p:txBody>
          <a:bodyPr/>
          <a:lstStyle/>
          <a:p>
            <a:endParaRPr lang="es-ES"/>
          </a:p>
        </p:txBody>
      </p:sp>
      <p:pic>
        <p:nvPicPr>
          <p:cNvPr id="5" name="Picture 4">
            <a:extLst>
              <a:ext uri="{FF2B5EF4-FFF2-40B4-BE49-F238E27FC236}">
                <a16:creationId xmlns:a16="http://schemas.microsoft.com/office/drawing/2014/main" id="{9A44177B-0469-F3D3-A0C1-5AF52C9B9F35}"/>
              </a:ext>
            </a:extLst>
          </p:cNvPr>
          <p:cNvPicPr>
            <a:picLocks noChangeAspect="1"/>
          </p:cNvPicPr>
          <p:nvPr/>
        </p:nvPicPr>
        <p:blipFill>
          <a:blip r:embed="rId2"/>
          <a:stretch>
            <a:fillRect/>
          </a:stretch>
        </p:blipFill>
        <p:spPr>
          <a:xfrm>
            <a:off x="1751994" y="1118705"/>
            <a:ext cx="8688012" cy="6906589"/>
          </a:xfrm>
          <a:prstGeom prst="rect">
            <a:avLst/>
          </a:prstGeom>
        </p:spPr>
      </p:pic>
      <p:pic>
        <p:nvPicPr>
          <p:cNvPr id="6146" name="Picture 2" descr="Scatterplot LinReg">
            <a:extLst>
              <a:ext uri="{FF2B5EF4-FFF2-40B4-BE49-F238E27FC236}">
                <a16:creationId xmlns:a16="http://schemas.microsoft.com/office/drawing/2014/main" id="{237C3800-E051-1D60-9AA9-ED1AD8D6F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143000"/>
            <a:ext cx="54864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istograma ITE">
            <a:extLst>
              <a:ext uri="{FF2B5EF4-FFF2-40B4-BE49-F238E27FC236}">
                <a16:creationId xmlns:a16="http://schemas.microsoft.com/office/drawing/2014/main" id="{517E422A-5496-CD39-EBEF-FE35274AD6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538" y="2714625"/>
            <a:ext cx="5876925"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302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BF4E3-35BE-8E02-70A2-907FDCDF2459}"/>
              </a:ext>
            </a:extLst>
          </p:cNvPr>
          <p:cNvSpPr>
            <a:spLocks noGrp="1"/>
          </p:cNvSpPr>
          <p:nvPr>
            <p:ph type="title"/>
          </p:nvPr>
        </p:nvSpPr>
        <p:spPr/>
        <p:txBody>
          <a:bodyPr/>
          <a:lstStyle/>
          <a:p>
            <a:endParaRPr lang="es-ES"/>
          </a:p>
        </p:txBody>
      </p:sp>
      <p:sp>
        <p:nvSpPr>
          <p:cNvPr id="3" name="Content Placeholder 2">
            <a:extLst>
              <a:ext uri="{FF2B5EF4-FFF2-40B4-BE49-F238E27FC236}">
                <a16:creationId xmlns:a16="http://schemas.microsoft.com/office/drawing/2014/main" id="{B36D9203-DF26-48B2-572C-ED4AAE304ECE}"/>
              </a:ext>
            </a:extLst>
          </p:cNvPr>
          <p:cNvSpPr>
            <a:spLocks noGrp="1"/>
          </p:cNvSpPr>
          <p:nvPr>
            <p:ph idx="1"/>
          </p:nvPr>
        </p:nvSpPr>
        <p:spPr/>
        <p:txBody>
          <a:bodyPr/>
          <a:lstStyle/>
          <a:p>
            <a:endParaRPr lang="es-ES"/>
          </a:p>
        </p:txBody>
      </p:sp>
      <p:pic>
        <p:nvPicPr>
          <p:cNvPr id="7170" name="Picture 2" descr="Decision Tree con todas las variables">
            <a:extLst>
              <a:ext uri="{FF2B5EF4-FFF2-40B4-BE49-F238E27FC236}">
                <a16:creationId xmlns:a16="http://schemas.microsoft.com/office/drawing/2014/main" id="{D87C1E00-E875-84E1-C7BB-28CF1DF81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2205038"/>
            <a:ext cx="11439525" cy="47339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ecision Tree con las variables individuales">
            <a:extLst>
              <a:ext uri="{FF2B5EF4-FFF2-40B4-BE49-F238E27FC236}">
                <a16:creationId xmlns:a16="http://schemas.microsoft.com/office/drawing/2014/main" id="{50FA9A8E-6BAA-86EA-C745-A9DEF0971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24113"/>
            <a:ext cx="12192000" cy="429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194848"/>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532</TotalTime>
  <Words>823</Words>
  <Application>Microsoft Office PowerPoint</Application>
  <PresentationFormat>Custom</PresentationFormat>
  <Paragraphs>192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Helvetica Neue</vt:lpstr>
      <vt:lpstr>Abadi</vt:lpstr>
      <vt:lpstr>Arial</vt:lpstr>
      <vt:lpstr>Calibri</vt:lpstr>
      <vt:lpstr>Office Theme</vt:lpstr>
      <vt:lpstr>Cash Transfers and Cognitive Development: treatment effect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JOSÉ MANUEL BORREGO BURÓN</dc:creator>
  <cp:lastModifiedBy>JOSÉ MANUEL BORREGO BURÓN</cp:lastModifiedBy>
  <cp:revision>20</cp:revision>
  <dcterms:created xsi:type="dcterms:W3CDTF">2022-06-06T14:14:06Z</dcterms:created>
  <dcterms:modified xsi:type="dcterms:W3CDTF">2022-06-29T15:31:55Z</dcterms:modified>
</cp:coreProperties>
</file>