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A2BD"/>
    <a:srgbClr val="4B6785"/>
    <a:srgbClr val="2C3C4E"/>
    <a:srgbClr val="1C71BE"/>
    <a:srgbClr val="2C8AE0"/>
    <a:srgbClr val="000000"/>
    <a:srgbClr val="D9D9D9"/>
    <a:srgbClr val="F2F2F2"/>
    <a:srgbClr val="FFFFFF"/>
    <a:srgbClr val="32A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p:scale>
          <a:sx n="75" d="100"/>
          <a:sy n="75" d="100"/>
        </p:scale>
        <p:origin x="44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1000</c:v>
                </c:pt>
                <c:pt idx="1">
                  <c:v>3000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max val="3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496484"/>
            <a:ext cx="1088136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600200" y="4802717"/>
            <a:ext cx="96012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595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86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486834"/>
            <a:ext cx="276034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486834"/>
            <a:ext cx="812101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6323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7421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279653"/>
            <a:ext cx="1104138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73443" y="6119286"/>
            <a:ext cx="1104138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DEB8E-57A5-4E24-A79E-0156C7376F47}" type="datetimeFigureOut">
              <a:rPr lang="es-ES" smtClean="0"/>
              <a:t>11/06/2022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4629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11/06/2022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7034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86836"/>
            <a:ext cx="1104138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241551"/>
            <a:ext cx="5415676"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340100"/>
            <a:ext cx="541567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241551"/>
            <a:ext cx="544234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340100"/>
            <a:ext cx="544234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11/06/2022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8798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11/06/2022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454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11/06/2022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051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442347" y="1316569"/>
            <a:ext cx="648081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11/06/2022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305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16569"/>
            <a:ext cx="648081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11/06/2022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345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86836"/>
            <a:ext cx="1104138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434167"/>
            <a:ext cx="1104138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475136"/>
            <a:ext cx="288036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11/06/2022</a:t>
            </a:fld>
            <a:endParaRPr lang="es-ES"/>
          </a:p>
        </p:txBody>
      </p:sp>
      <p:sp>
        <p:nvSpPr>
          <p:cNvPr id="5" name="Footer Placeholder 4"/>
          <p:cNvSpPr>
            <a:spLocks noGrp="1"/>
          </p:cNvSpPr>
          <p:nvPr>
            <p:ph type="ftr" sz="quarter" idx="3"/>
          </p:nvPr>
        </p:nvSpPr>
        <p:spPr>
          <a:xfrm>
            <a:off x="4240530" y="8475136"/>
            <a:ext cx="432054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475136"/>
            <a:ext cx="288036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88817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127286"/>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9" y="293382"/>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2" y="293382"/>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544922862"/>
              </p:ext>
            </p:extLst>
          </p:nvPr>
        </p:nvGraphicFramePr>
        <p:xfrm>
          <a:off x="9304507" y="26895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3" y="2741552"/>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2" y="4999259"/>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1464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197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896243"/>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3" y="2933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217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8" y="7065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5582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7" y="922287"/>
            <a:ext cx="9799053" cy="1569660"/>
          </a:xfrm>
          <a:prstGeom prst="rect">
            <a:avLst/>
          </a:prstGeom>
          <a:noFill/>
        </p:spPr>
        <p:txBody>
          <a:bodyPr wrap="square" rtlCol="0">
            <a:spAutoFit/>
          </a:bodyPr>
          <a:lstStyle/>
          <a:p>
            <a:pPr algn="just">
              <a:spcAft>
                <a:spcPts val="600"/>
              </a:spcAft>
            </a:pPr>
            <a:r>
              <a:rPr lang="es-ES" sz="1300" dirty="0">
                <a:solidFill>
                  <a:schemeClr val="bg1"/>
                </a:solidFill>
                <a:latin typeface="Abadi" panose="020B0604020104020204" pitchFamily="34" charset="0"/>
              </a:rPr>
              <a:t>Se trata de un programa de promoción del desarrollo cognitivo en la primera infancia. El programa conocido como </a:t>
            </a:r>
            <a:r>
              <a:rPr lang="es-ES" sz="1300" i="1" dirty="0">
                <a:solidFill>
                  <a:schemeClr val="bg1"/>
                </a:solidFill>
                <a:latin typeface="Abadi" panose="020B0604020104020204" pitchFamily="34" charset="0"/>
              </a:rPr>
              <a:t>Atención a Crisis</a:t>
            </a:r>
            <a:r>
              <a:rPr lang="es-ES" sz="1300" dirty="0">
                <a:solidFill>
                  <a:schemeClr val="bg1"/>
                </a:solidFill>
                <a:latin typeface="Abadi" panose="020B0604020104020204" pitchFamily="34" charset="0"/>
              </a:rPr>
              <a:t> consistió en ayudas económicas considerables a hogares pobres entre noviembre de 2005 y diciembre de 2006 y fue implementado por el Ministerio de la Familia en seis municipios de la zona rural de Nicaragua.</a:t>
            </a:r>
          </a:p>
          <a:p>
            <a:pPr algn="just">
              <a:spcAft>
                <a:spcPts val="600"/>
              </a:spcAft>
            </a:pPr>
            <a:r>
              <a:rPr lang="es-ES" sz="1300" dirty="0">
                <a:solidFill>
                  <a:schemeClr val="bg1"/>
                </a:solidFill>
                <a:latin typeface="Abadi" panose="020B0604020104020204" pitchFamily="34" charset="0"/>
              </a:rPr>
              <a:t>Este programa se enmarcó dentro de un estudio de su impacto en las familias. La base del estudio consistía en la recopilación de datos económicos </a:t>
            </a:r>
            <a:r>
              <a:rPr lang="es-ES" sz="1300" dirty="0" err="1">
                <a:solidFill>
                  <a:schemeClr val="bg1"/>
                </a:solidFill>
                <a:latin typeface="Abadi" panose="020B0604020104020204" pitchFamily="34" charset="0"/>
              </a:rPr>
              <a:t>sociopersonales</a:t>
            </a:r>
            <a:r>
              <a:rPr lang="es-ES" sz="1300" dirty="0">
                <a:solidFill>
                  <a:schemeClr val="bg1"/>
                </a:solidFill>
                <a:latin typeface="Abadi" panose="020B0604020104020204" pitchFamily="34" charset="0"/>
              </a:rPr>
              <a:t> de hábitos de vida y de desarrollo psicomotriz de los niños de las más de 4000 familias participantes. Al cabo de aproximadamente 10 meses del inicio de las ayudas económicas se realizó una encuesta de seguimiento evaluando con especial atención el desarrollo de los niños.</a:t>
            </a:r>
            <a:endParaRPr lang="es-ES" sz="13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5" y="581995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5932091"/>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6" y="649052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2" y="6402766"/>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48932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19797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00161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1" y="6014367"/>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7" y="5998840"/>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4" y="6021903"/>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5" y="6141760"/>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8" y="5958278"/>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112166"/>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50" y="8122076"/>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5381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50" y="7226352"/>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58293"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826504" y="1542353"/>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8"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00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05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4466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6744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526364"/>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8605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183929"/>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1020185" y="6439140"/>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51379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4" y="2417318"/>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2" y="2415955"/>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4" y="5775779"/>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2" y="5777142"/>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7"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4"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INFORMACIÓN RECOGIDA</a:t>
            </a:r>
          </a:p>
        </p:txBody>
      </p:sp>
      <p:sp>
        <p:nvSpPr>
          <p:cNvPr id="4" name="Graphic 2">
            <a:extLst>
              <a:ext uri="{FF2B5EF4-FFF2-40B4-BE49-F238E27FC236}">
                <a16:creationId xmlns:a16="http://schemas.microsoft.com/office/drawing/2014/main" id="{A6C73867-BB1F-C863-7233-8ABBD6016B96}"/>
              </a:ext>
            </a:extLst>
          </p:cNvPr>
          <p:cNvSpPr/>
          <p:nvPr/>
        </p:nvSpPr>
        <p:spPr>
          <a:xfrm>
            <a:off x="4747285" y="6399112"/>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5506037" y="472702"/>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5349335" y="184348"/>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506037" y="794379"/>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5852453" y="443334"/>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852454" y="765011"/>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6164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3026"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8017452"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1303501"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spTree>
    <p:extLst>
      <p:ext uri="{BB962C8B-B14F-4D97-AF65-F5344CB8AC3E}">
        <p14:creationId xmlns:p14="http://schemas.microsoft.com/office/powerpoint/2010/main" val="37046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78" name="Rectangle: Rounded Corners 77">
            <a:extLst>
              <a:ext uri="{FF2B5EF4-FFF2-40B4-BE49-F238E27FC236}">
                <a16:creationId xmlns:a16="http://schemas.microsoft.com/office/drawing/2014/main" id="{92A9B768-15E9-A48A-4298-1EC22E3DC5AA}"/>
              </a:ext>
            </a:extLst>
          </p:cNvPr>
          <p:cNvSpPr/>
          <p:nvPr/>
        </p:nvSpPr>
        <p:spPr>
          <a:xfrm>
            <a:off x="3425916" y="4572000"/>
            <a:ext cx="2355201" cy="1735015"/>
          </a:xfrm>
          <a:prstGeom prst="roundRect">
            <a:avLst>
              <a:gd name="adj" fmla="val 12842"/>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r>
              <a:rPr lang="es-ES" sz="600" dirty="0">
                <a:solidFill>
                  <a:srgbClr val="89A2BD"/>
                </a:solidFill>
                <a:latin typeface="Helvetica Neue"/>
              </a:rPr>
              <a:t> </a:t>
            </a:r>
            <a:r>
              <a:rPr lang="es-ES" sz="1400" dirty="0">
                <a:solidFill>
                  <a:srgbClr val="89A2BD"/>
                </a:solidFill>
                <a:latin typeface="Helvetica Neue"/>
              </a:rPr>
              <a:t> </a:t>
            </a:r>
            <a:endParaRPr lang="es-ES" sz="10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s1age_head_05</a:t>
            </a:r>
          </a:p>
          <a:p>
            <a:pPr algn="ctr"/>
            <a:r>
              <a:rPr lang="es-ES" sz="800" i="0" dirty="0">
                <a:solidFill>
                  <a:srgbClr val="89A2BD"/>
                </a:solidFill>
                <a:effectLst/>
                <a:latin typeface="Helvetica Neue"/>
              </a:rPr>
              <a:t>s3ap23_stime_h_05</a:t>
            </a:r>
          </a:p>
          <a:p>
            <a:pPr algn="ctr"/>
            <a:r>
              <a:rPr lang="es-ES" sz="800" i="0" dirty="0">
                <a:solidFill>
                  <a:srgbClr val="89A2BD"/>
                </a:solidFill>
                <a:effectLst/>
                <a:latin typeface="Helvetica Neue"/>
              </a:rPr>
              <a:t>s3ap24_htime_h_05</a:t>
            </a:r>
          </a:p>
          <a:p>
            <a:pPr algn="ctr"/>
            <a:r>
              <a:rPr lang="es-ES" sz="800" i="0" dirty="0">
                <a:solidFill>
                  <a:srgbClr val="89A2BD"/>
                </a:solidFill>
                <a:effectLst/>
                <a:latin typeface="Helvetica Neue"/>
              </a:rPr>
              <a:t>s3ap25_hqtime_h_05</a:t>
            </a: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tvip_05</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2000" dirty="0">
              <a:solidFill>
                <a:srgbClr val="89A2BD"/>
              </a:solidFill>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age_transfer</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a:solidFill>
                  <a:srgbClr val="89A2BD"/>
                </a:solidFill>
                <a:effectLst/>
                <a:latin typeface="Helvetica Neue"/>
              </a:rPr>
              <a:t>com_haz_05</a:t>
            </a:r>
          </a:p>
          <a:p>
            <a:pPr algn="ctr"/>
            <a:r>
              <a:rPr lang="es-ES" sz="900" i="0" dirty="0">
                <a:solidFill>
                  <a:srgbClr val="89A2BD"/>
                </a:solidFill>
                <a:effectLst/>
                <a:latin typeface="Helvetica Neue"/>
              </a:rPr>
              <a:t>com_waz_05</a:t>
            </a:r>
          </a:p>
          <a:p>
            <a:pPr algn="ctr"/>
            <a:r>
              <a:rPr lang="es-ES" sz="900" i="0" dirty="0">
                <a:solidFill>
                  <a:srgbClr val="89A2BD"/>
                </a:solidFill>
                <a:effectLst/>
                <a:latin typeface="Helvetica Neue"/>
              </a:rPr>
              <a:t>com_tvip_05</a:t>
            </a:r>
          </a:p>
          <a:p>
            <a:pPr algn="ctr"/>
            <a:r>
              <a:rPr lang="es-ES" sz="900" i="0" dirty="0">
                <a:solidFill>
                  <a:srgbClr val="89A2BD"/>
                </a:solidFill>
                <a:effectLst/>
                <a:latin typeface="Helvetica Neue"/>
              </a:rPr>
              <a:t>com_control_05</a:t>
            </a:r>
          </a:p>
        </p:txBody>
      </p:sp>
      <p:sp>
        <p:nvSpPr>
          <p:cNvPr id="88" name="TextBox 87">
            <a:extLst>
              <a:ext uri="{FF2B5EF4-FFF2-40B4-BE49-F238E27FC236}">
                <a16:creationId xmlns:a16="http://schemas.microsoft.com/office/drawing/2014/main" id="{433CA214-3EB8-8A48-8237-A14915BB368E}"/>
              </a:ext>
            </a:extLst>
          </p:cNvPr>
          <p:cNvSpPr txBox="1"/>
          <p:nvPr/>
        </p:nvSpPr>
        <p:spPr>
          <a:xfrm>
            <a:off x="3655251" y="833414"/>
            <a:ext cx="1908777" cy="646331"/>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Selección inicial de variables</a:t>
            </a:r>
          </a:p>
        </p:txBody>
      </p:sp>
      <p:sp>
        <p:nvSpPr>
          <p:cNvPr id="101" name="Rectangle: Rounded Corners 100">
            <a:extLst>
              <a:ext uri="{FF2B5EF4-FFF2-40B4-BE49-F238E27FC236}">
                <a16:creationId xmlns:a16="http://schemas.microsoft.com/office/drawing/2014/main" id="{C4B60CAA-B940-9E1C-F3C1-69D754B42924}"/>
              </a:ext>
            </a:extLst>
          </p:cNvPr>
          <p:cNvSpPr/>
          <p:nvPr/>
        </p:nvSpPr>
        <p:spPr>
          <a:xfrm>
            <a:off x="3619069"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3" name="TextBox 102">
            <a:extLst>
              <a:ext uri="{FF2B5EF4-FFF2-40B4-BE49-F238E27FC236}">
                <a16:creationId xmlns:a16="http://schemas.microsoft.com/office/drawing/2014/main" id="{E623D5DE-0759-9850-32F3-BCEB9713A888}"/>
              </a:ext>
            </a:extLst>
          </p:cNvPr>
          <p:cNvSpPr txBox="1"/>
          <p:nvPr/>
        </p:nvSpPr>
        <p:spPr>
          <a:xfrm>
            <a:off x="3701728"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51 </a:t>
            </a:r>
            <a:r>
              <a:rPr lang="es-ES" dirty="0" err="1">
                <a:latin typeface="Abadi" panose="020B0604020104020204" pitchFamily="34" charset="0"/>
              </a:rPr>
              <a:t>var</a:t>
            </a:r>
            <a:r>
              <a:rPr lang="es-ES" dirty="0">
                <a:latin typeface="Abadi" panose="020B0604020104020204" pitchFamily="34" charset="0"/>
              </a:rPr>
              <a:t>.</a:t>
            </a:r>
          </a:p>
        </p:txBody>
      </p:sp>
      <p:sp>
        <p:nvSpPr>
          <p:cNvPr id="2" name="Rectangle: Rounded Corners 1">
            <a:extLst>
              <a:ext uri="{FF2B5EF4-FFF2-40B4-BE49-F238E27FC236}">
                <a16:creationId xmlns:a16="http://schemas.microsoft.com/office/drawing/2014/main" id="{8E40621A-1B10-54FE-5745-5ADEDD4A50ED}"/>
              </a:ext>
            </a:extLst>
          </p:cNvPr>
          <p:cNvSpPr/>
          <p:nvPr/>
        </p:nvSpPr>
        <p:spPr>
          <a:xfrm>
            <a:off x="520592"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3" name="TextBox 12">
            <a:extLst>
              <a:ext uri="{FF2B5EF4-FFF2-40B4-BE49-F238E27FC236}">
                <a16:creationId xmlns:a16="http://schemas.microsoft.com/office/drawing/2014/main" id="{2FEECF19-2446-CE19-50D0-9A56A26D29D4}"/>
              </a:ext>
            </a:extLst>
          </p:cNvPr>
          <p:cNvSpPr txBox="1"/>
          <p:nvPr/>
        </p:nvSpPr>
        <p:spPr>
          <a:xfrm>
            <a:off x="556774" y="1040341"/>
            <a:ext cx="1908777"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Datos brutos</a:t>
            </a:r>
          </a:p>
        </p:txBody>
      </p:sp>
      <p:sp>
        <p:nvSpPr>
          <p:cNvPr id="14" name="TextBox 13">
            <a:extLst>
              <a:ext uri="{FF2B5EF4-FFF2-40B4-BE49-F238E27FC236}">
                <a16:creationId xmlns:a16="http://schemas.microsoft.com/office/drawing/2014/main" id="{133DA35F-288E-007C-FDAE-DC7C5830CD67}"/>
              </a:ext>
            </a:extLst>
          </p:cNvPr>
          <p:cNvSpPr txBox="1"/>
          <p:nvPr/>
        </p:nvSpPr>
        <p:spPr>
          <a:xfrm>
            <a:off x="603251"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58 </a:t>
            </a:r>
            <a:r>
              <a:rPr lang="es-ES" dirty="0" err="1">
                <a:latin typeface="Abadi" panose="020B0604020104020204" pitchFamily="34" charset="0"/>
              </a:rPr>
              <a:t>var</a:t>
            </a:r>
            <a:r>
              <a:rPr lang="es-ES" dirty="0">
                <a:latin typeface="Abadi" panose="020B0604020104020204" pitchFamily="34" charset="0"/>
              </a:rPr>
              <a:t>.</a:t>
            </a:r>
          </a:p>
        </p:txBody>
      </p:sp>
      <p:sp>
        <p:nvSpPr>
          <p:cNvPr id="86" name="TextBox 85">
            <a:extLst>
              <a:ext uri="{FF2B5EF4-FFF2-40B4-BE49-F238E27FC236}">
                <a16:creationId xmlns:a16="http://schemas.microsoft.com/office/drawing/2014/main" id="{1F32B3B3-C2C1-67DE-76F4-EEDA82708C7D}"/>
              </a:ext>
            </a:extLst>
          </p:cNvPr>
          <p:cNvSpPr txBox="1"/>
          <p:nvPr/>
        </p:nvSpPr>
        <p:spPr>
          <a:xfrm>
            <a:off x="556774" y="3972452"/>
            <a:ext cx="1908777" cy="369332"/>
          </a:xfrm>
          <a:prstGeom prst="rect">
            <a:avLst/>
          </a:prstGeom>
          <a:noFill/>
        </p:spPr>
        <p:txBody>
          <a:bodyPr wrap="square" rtlCol="0">
            <a:spAutoFit/>
          </a:bodyPr>
          <a:lstStyle/>
          <a:p>
            <a:pPr algn="ctr"/>
            <a:r>
              <a:rPr lang="es-ES" b="1" i="1" dirty="0" err="1">
                <a:solidFill>
                  <a:schemeClr val="bg1"/>
                </a:solidFill>
                <a:latin typeface="Abadi" panose="020B0604020104020204" pitchFamily="34" charset="0"/>
              </a:rPr>
              <a:t>Dataset</a:t>
            </a:r>
            <a:r>
              <a:rPr lang="es-ES" b="1" dirty="0">
                <a:solidFill>
                  <a:schemeClr val="bg1"/>
                </a:solidFill>
                <a:latin typeface="Abadi" panose="020B0604020104020204" pitchFamily="34" charset="0"/>
              </a:rPr>
              <a:t> final</a:t>
            </a:r>
          </a:p>
        </p:txBody>
      </p:sp>
      <p:sp>
        <p:nvSpPr>
          <p:cNvPr id="104" name="Rectangle: Rounded Corners 103">
            <a:extLst>
              <a:ext uri="{FF2B5EF4-FFF2-40B4-BE49-F238E27FC236}">
                <a16:creationId xmlns:a16="http://schemas.microsoft.com/office/drawing/2014/main" id="{68F50E61-52FA-1A87-B5AD-529BF72B2400}"/>
              </a:ext>
            </a:extLst>
          </p:cNvPr>
          <p:cNvSpPr/>
          <p:nvPr/>
        </p:nvSpPr>
        <p:spPr>
          <a:xfrm>
            <a:off x="520592" y="4360984"/>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6" name="TextBox 105">
            <a:extLst>
              <a:ext uri="{FF2B5EF4-FFF2-40B4-BE49-F238E27FC236}">
                <a16:creationId xmlns:a16="http://schemas.microsoft.com/office/drawing/2014/main" id="{7F3E5509-350E-83B0-4289-51D6298A9B7D}"/>
              </a:ext>
            </a:extLst>
          </p:cNvPr>
          <p:cNvSpPr txBox="1"/>
          <p:nvPr/>
        </p:nvSpPr>
        <p:spPr>
          <a:xfrm>
            <a:off x="603251" y="5739393"/>
            <a:ext cx="1815822" cy="369332"/>
          </a:xfrm>
          <a:prstGeom prst="rect">
            <a:avLst/>
          </a:prstGeom>
          <a:noFill/>
        </p:spPr>
        <p:txBody>
          <a:bodyPr wrap="square" rtlCol="0">
            <a:spAutoFit/>
          </a:bodyPr>
          <a:lstStyle/>
          <a:p>
            <a:pPr algn="ctr"/>
            <a:r>
              <a:rPr lang="es-ES" dirty="0">
                <a:latin typeface="Abadi" panose="020B0604020104020204" pitchFamily="34" charset="0"/>
              </a:rPr>
              <a:t>3160 x 47 </a:t>
            </a:r>
            <a:r>
              <a:rPr lang="es-ES" dirty="0" err="1">
                <a:latin typeface="Abadi" panose="020B0604020104020204" pitchFamily="34" charset="0"/>
              </a:rPr>
              <a:t>var</a:t>
            </a:r>
            <a:r>
              <a:rPr lang="es-ES" dirty="0">
                <a:latin typeface="Abadi" panose="020B0604020104020204" pitchFamily="34" charset="0"/>
              </a:rPr>
              <a:t>.</a:t>
            </a:r>
          </a:p>
        </p:txBody>
      </p:sp>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2442991"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LIMPIEZA DE DATOS</a:t>
            </a:r>
          </a:p>
        </p:txBody>
      </p:sp>
      <p:graphicFrame>
        <p:nvGraphicFramePr>
          <p:cNvPr id="3" name="Table 7">
            <a:extLst>
              <a:ext uri="{FF2B5EF4-FFF2-40B4-BE49-F238E27FC236}">
                <a16:creationId xmlns:a16="http://schemas.microsoft.com/office/drawing/2014/main" id="{14E9D9F3-D7C8-04E8-BF31-6C822BC9B0DB}"/>
              </a:ext>
            </a:extLst>
          </p:cNvPr>
          <p:cNvGraphicFramePr>
            <a:graphicFrameLocks noGrp="1"/>
          </p:cNvGraphicFramePr>
          <p:nvPr>
            <p:extLst>
              <p:ext uri="{D42A27DB-BD31-4B8C-83A1-F6EECF244321}">
                <p14:modId xmlns:p14="http://schemas.microsoft.com/office/powerpoint/2010/main" val="1393231775"/>
              </p:ext>
            </p:extLst>
          </p:nvPr>
        </p:nvGraphicFramePr>
        <p:xfrm>
          <a:off x="695473"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sp>
        <p:nvSpPr>
          <p:cNvPr id="65" name="Rectangle: Rounded Corners 64">
            <a:extLst>
              <a:ext uri="{FF2B5EF4-FFF2-40B4-BE49-F238E27FC236}">
                <a16:creationId xmlns:a16="http://schemas.microsoft.com/office/drawing/2014/main" id="{297B1D65-F498-8A5B-BE38-78CB6C969085}"/>
              </a:ext>
            </a:extLst>
          </p:cNvPr>
          <p:cNvSpPr/>
          <p:nvPr/>
        </p:nvSpPr>
        <p:spPr>
          <a:xfrm>
            <a:off x="10009177" y="1298201"/>
            <a:ext cx="2367445" cy="1633024"/>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s1male_head_05</a:t>
            </a:r>
          </a:p>
          <a:p>
            <a:pPr algn="ctr"/>
            <a:r>
              <a:rPr lang="es-ES" sz="900" i="0" dirty="0">
                <a:solidFill>
                  <a:srgbClr val="89A2BD"/>
                </a:solidFill>
                <a:effectLst/>
                <a:latin typeface="Helvetica Neue"/>
              </a:rPr>
              <a:t>s3atoilet_hh_05</a:t>
            </a:r>
          </a:p>
          <a:p>
            <a:pPr algn="ctr"/>
            <a:r>
              <a:rPr lang="en-US" sz="900" i="0" dirty="0">
                <a:solidFill>
                  <a:srgbClr val="89A2BD"/>
                </a:solidFill>
                <a:effectLst/>
                <a:latin typeface="Helvetica Neue"/>
              </a:rPr>
              <a:t>s3awater_access_hh_05</a:t>
            </a:r>
          </a:p>
          <a:p>
            <a:pPr algn="ctr"/>
            <a:r>
              <a:rPr lang="en-US" sz="900" i="0" dirty="0">
                <a:solidFill>
                  <a:srgbClr val="89A2BD"/>
                </a:solidFill>
                <a:effectLst/>
                <a:latin typeface="Helvetica Neue"/>
              </a:rPr>
              <a:t>s3aelectric_hh_05</a:t>
            </a:r>
          </a:p>
          <a:p>
            <a:pPr algn="ctr"/>
            <a:r>
              <a:rPr lang="en-US" sz="900" i="0" dirty="0">
                <a:solidFill>
                  <a:srgbClr val="89A2BD"/>
                </a:solidFill>
                <a:effectLst/>
                <a:latin typeface="Helvetica Neue"/>
              </a:rPr>
              <a:t>s4p6_vitamina_i_05</a:t>
            </a:r>
          </a:p>
          <a:p>
            <a:pPr algn="ctr"/>
            <a:r>
              <a:rPr lang="en-US" sz="900" i="0" dirty="0">
                <a:solidFill>
                  <a:srgbClr val="89A2BD"/>
                </a:solidFill>
                <a:effectLst/>
                <a:latin typeface="Helvetica Neue"/>
              </a:rPr>
              <a:t>s4p7_parasite_i_05</a:t>
            </a:r>
          </a:p>
          <a:p>
            <a:pPr algn="ctr"/>
            <a:r>
              <a:rPr lang="en-US" sz="900" i="0" dirty="0">
                <a:solidFill>
                  <a:srgbClr val="89A2BD"/>
                </a:solidFill>
                <a:effectLst/>
                <a:latin typeface="Helvetica Neue"/>
              </a:rPr>
              <a:t>s11ownland_hh_05</a:t>
            </a:r>
          </a:p>
          <a:p>
            <a:pPr algn="ctr"/>
            <a:r>
              <a:rPr lang="es-ES" sz="900" i="0" dirty="0">
                <a:solidFill>
                  <a:srgbClr val="89A2BD"/>
                </a:solidFill>
                <a:effectLst/>
                <a:latin typeface="Helvetica Neue"/>
              </a:rPr>
              <a:t> </a:t>
            </a:r>
            <a:endParaRPr lang="es-ES" sz="900" dirty="0">
              <a:solidFill>
                <a:srgbClr val="89A2BD"/>
              </a:solidFill>
            </a:endParaRPr>
          </a:p>
        </p:txBody>
      </p:sp>
      <p:sp>
        <p:nvSpPr>
          <p:cNvPr id="68" name="Rectangle: Rounded Corners 67">
            <a:extLst>
              <a:ext uri="{FF2B5EF4-FFF2-40B4-BE49-F238E27FC236}">
                <a16:creationId xmlns:a16="http://schemas.microsoft.com/office/drawing/2014/main" id="{7A3090F4-6B47-6894-199E-67D040FC521F}"/>
              </a:ext>
            </a:extLst>
          </p:cNvPr>
          <p:cNvSpPr/>
          <p:nvPr/>
        </p:nvSpPr>
        <p:spPr>
          <a:xfrm>
            <a:off x="10009177" y="5250761"/>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r>
              <a:rPr lang="es-ES" sz="900" i="0" dirty="0">
                <a:solidFill>
                  <a:srgbClr val="89A2BD"/>
                </a:solidFill>
                <a:effectLst/>
                <a:latin typeface="Helvetica Neue"/>
              </a:rPr>
              <a:t>prfruitveg_f_05</a:t>
            </a:r>
          </a:p>
          <a:p>
            <a:pPr algn="ctr"/>
            <a:r>
              <a:rPr lang="es-ES" sz="900" i="0" dirty="0">
                <a:solidFill>
                  <a:srgbClr val="89A2BD"/>
                </a:solidFill>
                <a:effectLst/>
                <a:latin typeface="Helvetica Neue"/>
              </a:rPr>
              <a:t>prstap_f_05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s2mother_inhs_05</a:t>
            </a:r>
          </a:p>
          <a:p>
            <a:pPr algn="ctr"/>
            <a:r>
              <a:rPr lang="es-ES" sz="900" i="0" dirty="0">
                <a:solidFill>
                  <a:srgbClr val="89A2BD"/>
                </a:solidFill>
                <a:effectLst/>
                <a:latin typeface="Helvetica Neue"/>
              </a:rPr>
              <a:t>propfood_05</a:t>
            </a: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a:solidFill>
                  <a:srgbClr val="89A2BD"/>
                </a:solidFill>
                <a:effectLst/>
                <a:latin typeface="Helvetica Neue"/>
              </a:rPr>
              <a:t>vitamiron_06</a:t>
            </a:r>
          </a:p>
        </p:txBody>
      </p:sp>
      <p:cxnSp>
        <p:nvCxnSpPr>
          <p:cNvPr id="27" name="Straight Arrow Connector 26">
            <a:extLst>
              <a:ext uri="{FF2B5EF4-FFF2-40B4-BE49-F238E27FC236}">
                <a16:creationId xmlns:a16="http://schemas.microsoft.com/office/drawing/2014/main" id="{BE98BB3E-F31B-D5E3-5DBD-B069DD9AA652}"/>
              </a:ext>
            </a:extLst>
          </p:cNvPr>
          <p:cNvCxnSpPr>
            <a:cxnSpLocks/>
          </p:cNvCxnSpPr>
          <p:nvPr/>
        </p:nvCxnSpPr>
        <p:spPr>
          <a:xfrm>
            <a:off x="2839782" y="2385646"/>
            <a:ext cx="452058"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B1EED96-4AAE-4BE3-293F-9A8566CC4807}"/>
              </a:ext>
            </a:extLst>
          </p:cNvPr>
          <p:cNvCxnSpPr>
            <a:cxnSpLocks/>
          </p:cNvCxnSpPr>
          <p:nvPr/>
        </p:nvCxnSpPr>
        <p:spPr>
          <a:xfrm>
            <a:off x="6114469" y="2749645"/>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D18BDA2-1519-DD3C-F6AE-5747D8E006FD}"/>
              </a:ext>
            </a:extLst>
          </p:cNvPr>
          <p:cNvCxnSpPr>
            <a:cxnSpLocks/>
          </p:cNvCxnSpPr>
          <p:nvPr/>
        </p:nvCxnSpPr>
        <p:spPr>
          <a:xfrm rot="16200000" flipH="1">
            <a:off x="5942305" y="2355407"/>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46C3A3-7D3C-8D0F-BC1A-819E69CF26DC}"/>
              </a:ext>
            </a:extLst>
          </p:cNvPr>
          <p:cNvCxnSpPr>
            <a:cxnSpLocks/>
          </p:cNvCxnSpPr>
          <p:nvPr/>
        </p:nvCxnSpPr>
        <p:spPr>
          <a:xfrm flipV="1">
            <a:off x="7901269" y="1992407"/>
            <a:ext cx="0" cy="387106"/>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7">
            <a:extLst>
              <a:ext uri="{FF2B5EF4-FFF2-40B4-BE49-F238E27FC236}">
                <a16:creationId xmlns:a16="http://schemas.microsoft.com/office/drawing/2014/main" id="{45571D03-BCF3-5F27-54B4-6071A16F0E44}"/>
              </a:ext>
            </a:extLst>
          </p:cNvPr>
          <p:cNvGraphicFramePr>
            <a:graphicFrameLocks noGrp="1"/>
          </p:cNvGraphicFramePr>
          <p:nvPr>
            <p:extLst>
              <p:ext uri="{D42A27DB-BD31-4B8C-83A1-F6EECF244321}">
                <p14:modId xmlns:p14="http://schemas.microsoft.com/office/powerpoint/2010/main" val="2233548820"/>
              </p:ext>
            </p:extLst>
          </p:nvPr>
        </p:nvGraphicFramePr>
        <p:xfrm>
          <a:off x="3793769"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graphicFrame>
        <p:nvGraphicFramePr>
          <p:cNvPr id="105" name="Table 7">
            <a:extLst>
              <a:ext uri="{FF2B5EF4-FFF2-40B4-BE49-F238E27FC236}">
                <a16:creationId xmlns:a16="http://schemas.microsoft.com/office/drawing/2014/main" id="{06F2E222-EC36-BC8D-A8DD-E1BDFBF6772D}"/>
              </a:ext>
            </a:extLst>
          </p:cNvPr>
          <p:cNvGraphicFramePr>
            <a:graphicFrameLocks noGrp="1"/>
          </p:cNvGraphicFramePr>
          <p:nvPr>
            <p:extLst>
              <p:ext uri="{D42A27DB-BD31-4B8C-83A1-F6EECF244321}">
                <p14:modId xmlns:p14="http://schemas.microsoft.com/office/powerpoint/2010/main" val="2483527635"/>
              </p:ext>
            </p:extLst>
          </p:nvPr>
        </p:nvGraphicFramePr>
        <p:xfrm>
          <a:off x="695473" y="4561840"/>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cxnSp>
        <p:nvCxnSpPr>
          <p:cNvPr id="114" name="Straight Arrow Connector 113">
            <a:extLst>
              <a:ext uri="{FF2B5EF4-FFF2-40B4-BE49-F238E27FC236}">
                <a16:creationId xmlns:a16="http://schemas.microsoft.com/office/drawing/2014/main" id="{ACEC344B-20B6-E970-A233-9BBA75E5BA02}"/>
              </a:ext>
            </a:extLst>
          </p:cNvPr>
          <p:cNvCxnSpPr>
            <a:cxnSpLocks/>
          </p:cNvCxnSpPr>
          <p:nvPr/>
        </p:nvCxnSpPr>
        <p:spPr>
          <a:xfrm>
            <a:off x="9343989" y="1411746"/>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774A1A8-4790-1E5C-1C2E-235FD54B3379}"/>
              </a:ext>
            </a:extLst>
          </p:cNvPr>
          <p:cNvCxnSpPr>
            <a:cxnSpLocks/>
          </p:cNvCxnSpPr>
          <p:nvPr/>
        </p:nvCxnSpPr>
        <p:spPr>
          <a:xfrm>
            <a:off x="11192900" y="3080669"/>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D11E4CD-40F1-F6C1-8437-7F17D48FB9BF}"/>
              </a:ext>
            </a:extLst>
          </p:cNvPr>
          <p:cNvCxnSpPr>
            <a:cxnSpLocks/>
          </p:cNvCxnSpPr>
          <p:nvPr/>
        </p:nvCxnSpPr>
        <p:spPr>
          <a:xfrm>
            <a:off x="11192900" y="4458600"/>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885180F-47D1-CF67-5093-99AFAAED037C}"/>
              </a:ext>
            </a:extLst>
          </p:cNvPr>
          <p:cNvCxnSpPr>
            <a:cxnSpLocks/>
          </p:cNvCxnSpPr>
          <p:nvPr/>
        </p:nvCxnSpPr>
        <p:spPr>
          <a:xfrm flipH="1">
            <a:off x="9343989" y="5250761"/>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4B859CB8-4BA1-6179-4A6D-479BD98E1C11}"/>
              </a:ext>
            </a:extLst>
          </p:cNvPr>
          <p:cNvSpPr/>
          <p:nvPr/>
        </p:nvSpPr>
        <p:spPr>
          <a:xfrm>
            <a:off x="3425917" y="4357752"/>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Normalización</a:t>
            </a:r>
          </a:p>
        </p:txBody>
      </p:sp>
      <p:sp>
        <p:nvSpPr>
          <p:cNvPr id="64" name="Rectangle: Rounded Corners 63">
            <a:extLst>
              <a:ext uri="{FF2B5EF4-FFF2-40B4-BE49-F238E27FC236}">
                <a16:creationId xmlns:a16="http://schemas.microsoft.com/office/drawing/2014/main" id="{53EFA064-8A25-BF64-4A6C-B53099BDB3F0}"/>
              </a:ext>
            </a:extLst>
          </p:cNvPr>
          <p:cNvSpPr/>
          <p:nvPr/>
        </p:nvSpPr>
        <p:spPr>
          <a:xfrm>
            <a:off x="1000917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Codificación de variables categóricas</a:t>
            </a:r>
          </a:p>
        </p:txBody>
      </p:sp>
      <p:sp>
        <p:nvSpPr>
          <p:cNvPr id="73" name="Rectangle: Rounded Corners 72">
            <a:extLst>
              <a:ext uri="{FF2B5EF4-FFF2-40B4-BE49-F238E27FC236}">
                <a16:creationId xmlns:a16="http://schemas.microsoft.com/office/drawing/2014/main" id="{A3E62E62-9155-E2A5-7EF6-9A9125A60654}"/>
              </a:ext>
            </a:extLst>
          </p:cNvPr>
          <p:cNvSpPr/>
          <p:nvPr/>
        </p:nvSpPr>
        <p:spPr>
          <a:xfrm>
            <a:off x="10009178" y="4846315"/>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según unidad familiar</a:t>
            </a:r>
          </a:p>
        </p:txBody>
      </p:sp>
      <p:sp>
        <p:nvSpPr>
          <p:cNvPr id="74" name="Rectangle: Rounded Corners 73">
            <a:extLst>
              <a:ext uri="{FF2B5EF4-FFF2-40B4-BE49-F238E27FC236}">
                <a16:creationId xmlns:a16="http://schemas.microsoft.com/office/drawing/2014/main" id="{43D96FDB-D5DE-7D68-F71B-A6DB3C217D41}"/>
              </a:ext>
            </a:extLst>
          </p:cNvPr>
          <p:cNvSpPr/>
          <p:nvPr/>
        </p:nvSpPr>
        <p:spPr>
          <a:xfrm>
            <a:off x="10009177" y="351949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dirty="0"/>
              <a:t>por valores atípicos</a:t>
            </a:r>
          </a:p>
        </p:txBody>
      </p:sp>
      <p:sp>
        <p:nvSpPr>
          <p:cNvPr id="16" name="Rectangle: Rounded Corners 15">
            <a:extLst>
              <a:ext uri="{FF2B5EF4-FFF2-40B4-BE49-F238E27FC236}">
                <a16:creationId xmlns:a16="http://schemas.microsoft.com/office/drawing/2014/main" id="{14215EA0-C1B9-365A-A540-EE252A2C1473}"/>
              </a:ext>
            </a:extLst>
          </p:cNvPr>
          <p:cNvSpPr/>
          <p:nvPr/>
        </p:nvSpPr>
        <p:spPr>
          <a:xfrm>
            <a:off x="671754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NaN</a:t>
            </a:r>
            <a:r>
              <a:rPr lang="es-ES" dirty="0"/>
              <a:t> &gt; 80% </a:t>
            </a:r>
            <a:r>
              <a:rPr lang="es-ES" dirty="0" err="1"/>
              <a:t>var</a:t>
            </a:r>
            <a:r>
              <a:rPr lang="es-ES" dirty="0"/>
              <a:t>.</a:t>
            </a:r>
          </a:p>
        </p:txBody>
      </p:sp>
      <p:sp>
        <p:nvSpPr>
          <p:cNvPr id="63" name="Rectangle: Rounded Corners 62">
            <a:extLst>
              <a:ext uri="{FF2B5EF4-FFF2-40B4-BE49-F238E27FC236}">
                <a16:creationId xmlns:a16="http://schemas.microsoft.com/office/drawing/2014/main" id="{F8DFB0D0-A9D6-8B95-04E2-D688B624158C}"/>
              </a:ext>
            </a:extLst>
          </p:cNvPr>
          <p:cNvSpPr/>
          <p:nvPr/>
        </p:nvSpPr>
        <p:spPr>
          <a:xfrm>
            <a:off x="6717547" y="255938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age_transfer</a:t>
            </a:r>
            <a:r>
              <a:rPr lang="es-ES" i="1" dirty="0"/>
              <a:t> </a:t>
            </a:r>
            <a:r>
              <a:rPr lang="es-ES" dirty="0"/>
              <a:t>&lt; -11</a:t>
            </a:r>
          </a:p>
        </p:txBody>
      </p:sp>
      <p:sp>
        <p:nvSpPr>
          <p:cNvPr id="75" name="Rectangle: Rounded Corners 74">
            <a:extLst>
              <a:ext uri="{FF2B5EF4-FFF2-40B4-BE49-F238E27FC236}">
                <a16:creationId xmlns:a16="http://schemas.microsoft.com/office/drawing/2014/main" id="{37295765-1349-0568-A77A-F8B40542DA71}"/>
              </a:ext>
            </a:extLst>
          </p:cNvPr>
          <p:cNvSpPr/>
          <p:nvPr/>
        </p:nvSpPr>
        <p:spPr>
          <a:xfrm>
            <a:off x="6717547" y="484018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a:t>
            </a:r>
            <a:r>
              <a:rPr lang="es-ES" i="1" dirty="0" err="1"/>
              <a:t>NaN</a:t>
            </a:r>
            <a:r>
              <a:rPr lang="es-ES" i="1" dirty="0"/>
              <a:t> </a:t>
            </a:r>
            <a:r>
              <a:rPr lang="es-ES" dirty="0"/>
              <a:t>por media/moda</a:t>
            </a:r>
          </a:p>
        </p:txBody>
      </p:sp>
      <p:cxnSp>
        <p:nvCxnSpPr>
          <p:cNvPr id="125" name="Connector: Elbow 124">
            <a:extLst>
              <a:ext uri="{FF2B5EF4-FFF2-40B4-BE49-F238E27FC236}">
                <a16:creationId xmlns:a16="http://schemas.microsoft.com/office/drawing/2014/main" id="{6D74477D-69A1-84EF-9CCD-9C55F1140D10}"/>
              </a:ext>
            </a:extLst>
          </p:cNvPr>
          <p:cNvCxnSpPr>
            <a:cxnSpLocks/>
          </p:cNvCxnSpPr>
          <p:nvPr/>
        </p:nvCxnSpPr>
        <p:spPr>
          <a:xfrm flipH="1" flipV="1">
            <a:off x="6084054" y="4673600"/>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F909D00F-39FA-35F6-0041-76E25628C055}"/>
              </a:ext>
            </a:extLst>
          </p:cNvPr>
          <p:cNvCxnSpPr>
            <a:cxnSpLocks/>
          </p:cNvCxnSpPr>
          <p:nvPr/>
        </p:nvCxnSpPr>
        <p:spPr>
          <a:xfrm rot="16200000" flipV="1">
            <a:off x="6384585" y="507887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2836C9A3-9E7A-16CD-5497-C395181592E6}"/>
              </a:ext>
            </a:extLst>
          </p:cNvPr>
          <p:cNvCxnSpPr>
            <a:cxnSpLocks/>
          </p:cNvCxnSpPr>
          <p:nvPr/>
        </p:nvCxnSpPr>
        <p:spPr>
          <a:xfrm flipH="1">
            <a:off x="2707702" y="5142419"/>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77CB381-AB74-65A0-70DA-1DE471419870}"/>
              </a:ext>
            </a:extLst>
          </p:cNvPr>
          <p:cNvCxnSpPr>
            <a:cxnSpLocks/>
          </p:cNvCxnSpPr>
          <p:nvPr/>
        </p:nvCxnSpPr>
        <p:spPr>
          <a:xfrm rot="5400000">
            <a:off x="3008233" y="473802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602</Words>
  <Application>Microsoft Office PowerPoint</Application>
  <PresentationFormat>Custom</PresentationFormat>
  <Paragraphs>132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Helvetica Neue</vt:lpstr>
      <vt:lpstr>Abadi</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14</cp:revision>
  <dcterms:created xsi:type="dcterms:W3CDTF">2022-06-06T14:14:06Z</dcterms:created>
  <dcterms:modified xsi:type="dcterms:W3CDTF">2022-06-11T10:46:40Z</dcterms:modified>
</cp:coreProperties>
</file>