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78" r:id="rId5"/>
    <p:sldId id="279" r:id="rId6"/>
    <p:sldId id="271" r:id="rId7"/>
    <p:sldId id="274" r:id="rId8"/>
    <p:sldId id="264" r:id="rId9"/>
    <p:sldId id="280" r:id="rId10"/>
    <p:sldId id="281" r:id="rId11"/>
    <p:sldId id="282" r:id="rId12"/>
    <p:sldId id="275" r:id="rId13"/>
    <p:sldId id="276" r:id="rId14"/>
    <p:sldId id="267" r:id="rId15"/>
    <p:sldId id="268" r:id="rId16"/>
    <p:sldId id="277" r:id="rId1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AE0"/>
    <a:srgbClr val="C3D3EB"/>
    <a:srgbClr val="32A505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chart" Target="../charts/chart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2.sv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359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  <p:cxnSp>
        <p:nvCxnSpPr>
          <p:cNvPr id="7" name="Conector recto 25">
            <a:extLst>
              <a:ext uri="{FF2B5EF4-FFF2-40B4-BE49-F238E27FC236}">
                <a16:creationId xmlns:a16="http://schemas.microsoft.com/office/drawing/2014/main" id="{5259BD43-CEB2-EAB9-B92A-D1DB791AFDFF}"/>
              </a:ext>
            </a:extLst>
          </p:cNvPr>
          <p:cNvCxnSpPr>
            <a:cxnSpLocks/>
          </p:cNvCxnSpPr>
          <p:nvPr/>
        </p:nvCxnSpPr>
        <p:spPr>
          <a:xfrm>
            <a:off x="1110213" y="4133645"/>
            <a:ext cx="1016738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839A1-51AB-8288-3C5C-90434D7B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2" y="7149230"/>
            <a:ext cx="2819400" cy="8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4">
            <a:extLst>
              <a:ext uri="{FF2B5EF4-FFF2-40B4-BE49-F238E27FC236}">
                <a16:creationId xmlns:a16="http://schemas.microsoft.com/office/drawing/2014/main" id="{EB520A19-D120-9E07-0706-DB34927D95A9}"/>
              </a:ext>
            </a:extLst>
          </p:cNvPr>
          <p:cNvSpPr txBox="1"/>
          <p:nvPr/>
        </p:nvSpPr>
        <p:spPr>
          <a:xfrm>
            <a:off x="840416" y="479725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PREDICCIÓN</a:t>
            </a:r>
          </a:p>
        </p:txBody>
      </p:sp>
      <p:sp>
        <p:nvSpPr>
          <p:cNvPr id="29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6523074" y="4913972"/>
            <a:ext cx="5154576" cy="3600892"/>
          </a:xfrm>
          <a:prstGeom prst="roundRect">
            <a:avLst>
              <a:gd name="adj" fmla="val 1419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2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42900" y="1158506"/>
            <a:ext cx="5901070" cy="5266118"/>
          </a:xfrm>
          <a:prstGeom prst="roundRect">
            <a:avLst>
              <a:gd name="adj" fmla="val 1095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2" y="1774614"/>
            <a:ext cx="3526478" cy="440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4" y="6062354"/>
            <a:ext cx="3801104" cy="24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 descr="pp.png"/>
          <p:cNvPicPr>
            <a:picLocks noChangeAspect="1"/>
          </p:cNvPicPr>
          <p:nvPr/>
        </p:nvPicPr>
        <p:blipFill>
          <a:blip r:embed="rId4" cstate="print"/>
          <a:srcRect l="-16988" t="922"/>
          <a:stretch>
            <a:fillRect/>
          </a:stretch>
        </p:blipFill>
        <p:spPr>
          <a:xfrm>
            <a:off x="3763923" y="1898798"/>
            <a:ext cx="2065930" cy="4146697"/>
          </a:xfrm>
          <a:prstGeom prst="rect">
            <a:avLst/>
          </a:prstGeom>
        </p:spPr>
      </p:pic>
      <p:cxnSp>
        <p:nvCxnSpPr>
          <p:cNvPr id="15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6400800" y="2275061"/>
            <a:ext cx="925032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7596178" y="1690273"/>
            <a:ext cx="2367445" cy="1116418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b="1" dirty="0" err="1">
                <a:latin typeface="Abadi"/>
              </a:rPr>
              <a:t>LightGBM</a:t>
            </a:r>
            <a:endParaRPr lang="es-ES" b="1" dirty="0">
              <a:latin typeface="Abadi"/>
            </a:endParaRPr>
          </a:p>
          <a:p>
            <a:pPr algn="ctr"/>
            <a:r>
              <a:rPr lang="es-ES" i="1" dirty="0">
                <a:latin typeface="Abadi"/>
              </a:rPr>
              <a:t>RMSE: 0.431</a:t>
            </a:r>
          </a:p>
          <a:p>
            <a:pPr algn="ctr"/>
            <a:r>
              <a:rPr lang="es-ES" i="1" dirty="0">
                <a:latin typeface="Abadi"/>
              </a:rPr>
              <a:t>R^2: 32.24%</a:t>
            </a:r>
          </a:p>
          <a:p>
            <a:pPr algn="ctr"/>
            <a:endParaRPr lang="es-ES" dirty="0"/>
          </a:p>
        </p:txBody>
      </p:sp>
      <p:cxnSp>
        <p:nvCxnSpPr>
          <p:cNvPr id="18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50595" y="2909513"/>
            <a:ext cx="0" cy="32247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770385" y="3546997"/>
            <a:ext cx="4907265" cy="581245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s-ES" dirty="0" err="1">
                <a:latin typeface="Abadi"/>
              </a:rPr>
              <a:t>LightGBM.predict</a:t>
            </a:r>
            <a:r>
              <a:rPr lang="es-ES" dirty="0">
                <a:latin typeface="Abadi"/>
              </a:rPr>
              <a:t>( X + </a:t>
            </a:r>
            <a:r>
              <a:rPr lang="es-ES" baseline="30000" dirty="0">
                <a:latin typeface="Abadi"/>
              </a:rPr>
              <a:t>¬</a:t>
            </a:r>
            <a:r>
              <a:rPr lang="es-ES" dirty="0" err="1">
                <a:latin typeface="Abadi"/>
              </a:rPr>
              <a:t>tr</a:t>
            </a:r>
            <a:r>
              <a:rPr lang="es-ES" dirty="0">
                <a:latin typeface="Abadi"/>
              </a:rPr>
              <a:t> ) = </a:t>
            </a:r>
            <a:r>
              <a:rPr lang="es-ES" dirty="0" err="1">
                <a:latin typeface="Abadi"/>
              </a:rPr>
              <a:t>Contrafactual</a:t>
            </a:r>
            <a:endParaRPr lang="es-ES" dirty="0">
              <a:latin typeface="Abadi"/>
            </a:endParaRPr>
          </a:p>
          <a:p>
            <a:pPr algn="ctr"/>
            <a:endParaRPr lang="es-ES" dirty="0"/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65226" y="1256052"/>
            <a:ext cx="26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Selección de modelo</a:t>
            </a:r>
          </a:p>
        </p:txBody>
      </p:sp>
      <p:cxnSp>
        <p:nvCxnSpPr>
          <p:cNvPr id="26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H="1">
            <a:off x="8745299" y="4327625"/>
            <a:ext cx="0" cy="272145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675472" y="5085421"/>
            <a:ext cx="4857751" cy="728773"/>
          </a:xfrm>
          <a:prstGeom prst="roundRect">
            <a:avLst>
              <a:gd name="adj" fmla="val 34127"/>
            </a:avLst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0 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Ỹ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– Y</a:t>
            </a:r>
            <a:r>
              <a:rPr lang="es-ES" baseline="-25000" dirty="0">
                <a:latin typeface="Abadi"/>
              </a:rPr>
              <a:t>0    </a:t>
            </a:r>
            <a:r>
              <a:rPr lang="es-ES" dirty="0">
                <a:latin typeface="Abadi"/>
              </a:rPr>
              <a:t> (</a:t>
            </a:r>
            <a:r>
              <a:rPr lang="es-ES" dirty="0" err="1">
                <a:latin typeface="Abadi"/>
              </a:rPr>
              <a:t>contrafactual-obs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  <a:p>
            <a:pPr algn="ctr"/>
            <a:r>
              <a:rPr lang="es-ES" dirty="0">
                <a:latin typeface="Abadi"/>
              </a:rPr>
              <a:t>T</a:t>
            </a:r>
            <a:r>
              <a:rPr lang="es-ES" baseline="-25000" dirty="0">
                <a:latin typeface="Abadi"/>
              </a:rPr>
              <a:t>i </a:t>
            </a:r>
            <a:r>
              <a:rPr lang="es-ES" dirty="0">
                <a:latin typeface="Abadi"/>
              </a:rPr>
              <a:t>= 1   </a:t>
            </a:r>
            <a:r>
              <a:rPr lang="es-ES" dirty="0" err="1">
                <a:latin typeface="Abadi"/>
              </a:rPr>
              <a:t>ITE</a:t>
            </a:r>
            <a:r>
              <a:rPr lang="es-ES" baseline="-25000" dirty="0" err="1">
                <a:latin typeface="Abadi"/>
              </a:rPr>
              <a:t>i</a:t>
            </a:r>
            <a:r>
              <a:rPr lang="es-ES" baseline="-25000" dirty="0">
                <a:latin typeface="Abadi"/>
              </a:rPr>
              <a:t>  </a:t>
            </a:r>
            <a:r>
              <a:rPr lang="es-ES" dirty="0">
                <a:latin typeface="Abadi"/>
              </a:rPr>
              <a:t>= Y</a:t>
            </a:r>
            <a:r>
              <a:rPr lang="es-ES" baseline="-25000" dirty="0">
                <a:latin typeface="Abadi"/>
              </a:rPr>
              <a:t>1 </a:t>
            </a:r>
            <a:r>
              <a:rPr lang="es-ES" dirty="0">
                <a:latin typeface="Abadi"/>
              </a:rPr>
              <a:t>- Ỹ</a:t>
            </a:r>
            <a:r>
              <a:rPr lang="es-ES" baseline="-25000" dirty="0">
                <a:latin typeface="Abadi"/>
              </a:rPr>
              <a:t>0        </a:t>
            </a:r>
            <a:r>
              <a:rPr lang="es-ES" dirty="0">
                <a:latin typeface="Abadi"/>
              </a:rPr>
              <a:t>(</a:t>
            </a:r>
            <a:r>
              <a:rPr lang="es-ES" dirty="0" err="1">
                <a:latin typeface="Abadi"/>
              </a:rPr>
              <a:t>obs-contrafactual</a:t>
            </a:r>
            <a:r>
              <a:rPr lang="es-ES" dirty="0">
                <a:latin typeface="Abadi"/>
              </a:rPr>
              <a:t>)</a:t>
            </a:r>
            <a:r>
              <a:rPr lang="es-ES" baseline="-25000" dirty="0">
                <a:latin typeface="Abadi"/>
              </a:rPr>
              <a:t> </a:t>
            </a:r>
          </a:p>
        </p:txBody>
      </p:sp>
      <p:cxnSp>
        <p:nvCxnSpPr>
          <p:cNvPr id="21" name="Conector recto 25">
            <a:extLst>
              <a:ext uri="{FF2B5EF4-FFF2-40B4-BE49-F238E27FC236}">
                <a16:creationId xmlns:a16="http://schemas.microsoft.com/office/drawing/2014/main" id="{539C462C-BA2C-6865-B559-EFC647C7533C}"/>
              </a:ext>
            </a:extLst>
          </p:cNvPr>
          <p:cNvCxnSpPr>
            <a:cxnSpLocks/>
          </p:cNvCxnSpPr>
          <p:nvPr/>
        </p:nvCxnSpPr>
        <p:spPr>
          <a:xfrm>
            <a:off x="865226" y="930277"/>
            <a:ext cx="202294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Matemáticas con relleno sólido">
            <a:extLst>
              <a:ext uri="{FF2B5EF4-FFF2-40B4-BE49-F238E27FC236}">
                <a16:creationId xmlns:a16="http://schemas.microsoft.com/office/drawing/2014/main" id="{FE5C8E73-996C-928D-B0BE-3F5C65A26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791" y="502027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533400" y="5318416"/>
            <a:ext cx="10915650" cy="308263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87" y="1905001"/>
            <a:ext cx="5766060" cy="23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1071363" y="475003"/>
            <a:ext cx="522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ANÁLISIS  DE SUBGRUPOS</a:t>
            </a:r>
          </a:p>
        </p:txBody>
      </p:sp>
      <p:sp>
        <p:nvSpPr>
          <p:cNvPr id="8" name="Rectángulo: esquinas redondeadas 235">
            <a:extLst>
              <a:ext uri="{FF2B5EF4-FFF2-40B4-BE49-F238E27FC236}">
                <a16:creationId xmlns:a16="http://schemas.microsoft.com/office/drawing/2014/main" id="{D0BA64FC-D110-3449-00E9-9BC40F42552C}"/>
              </a:ext>
            </a:extLst>
          </p:cNvPr>
          <p:cNvSpPr/>
          <p:nvPr/>
        </p:nvSpPr>
        <p:spPr>
          <a:xfrm>
            <a:off x="361950" y="1619250"/>
            <a:ext cx="5062500" cy="2552257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9" name="Rectángulo 236">
            <a:extLst>
              <a:ext uri="{FF2B5EF4-FFF2-40B4-BE49-F238E27FC236}">
                <a16:creationId xmlns:a16="http://schemas.microsoft.com/office/drawing/2014/main" id="{81783680-2E2C-0BE6-7792-2B08A381DAB1}"/>
              </a:ext>
            </a:extLst>
          </p:cNvPr>
          <p:cNvSpPr/>
          <p:nvPr/>
        </p:nvSpPr>
        <p:spPr>
          <a:xfrm>
            <a:off x="2320377" y="1818784"/>
            <a:ext cx="541458" cy="275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0" name="Conector recto 239">
            <a:extLst>
              <a:ext uri="{FF2B5EF4-FFF2-40B4-BE49-F238E27FC236}">
                <a16:creationId xmlns:a16="http://schemas.microsoft.com/office/drawing/2014/main" id="{1E254866-CC5D-B956-D51E-49A6D23BC1B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591106" y="2094117"/>
            <a:ext cx="1162567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240">
            <a:extLst>
              <a:ext uri="{FF2B5EF4-FFF2-40B4-BE49-F238E27FC236}">
                <a16:creationId xmlns:a16="http://schemas.microsoft.com/office/drawing/2014/main" id="{B973F6E4-0487-17BC-4106-7B0804C297CE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196776" y="2575011"/>
            <a:ext cx="556897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241">
            <a:extLst>
              <a:ext uri="{FF2B5EF4-FFF2-40B4-BE49-F238E27FC236}">
                <a16:creationId xmlns:a16="http://schemas.microsoft.com/office/drawing/2014/main" id="{4B2EE94C-9CA6-BADA-3A5A-72A7BC3DD761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753673" y="2575011"/>
            <a:ext cx="605669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049">
            <a:extLst>
              <a:ext uri="{FF2B5EF4-FFF2-40B4-BE49-F238E27FC236}">
                <a16:creationId xmlns:a16="http://schemas.microsoft.com/office/drawing/2014/main" id="{60E6C5BF-E51D-2D4C-6F94-020443EB9AA4}"/>
              </a:ext>
            </a:extLst>
          </p:cNvPr>
          <p:cNvGrpSpPr/>
          <p:nvPr/>
        </p:nvGrpSpPr>
        <p:grpSpPr>
          <a:xfrm>
            <a:off x="1534213" y="2299678"/>
            <a:ext cx="2490189" cy="275333"/>
            <a:chOff x="7282891" y="6673982"/>
            <a:chExt cx="3205361" cy="353434"/>
          </a:xfrm>
        </p:grpSpPr>
        <p:sp>
          <p:nvSpPr>
            <p:cNvPr id="14" name="Rectángulo 237">
              <a:extLst>
                <a:ext uri="{FF2B5EF4-FFF2-40B4-BE49-F238E27FC236}">
                  <a16:creationId xmlns:a16="http://schemas.microsoft.com/office/drawing/2014/main" id="{4EDA83D9-92C6-E6F7-7E07-B51600159062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5" name="Rectángulo 272">
              <a:extLst>
                <a:ext uri="{FF2B5EF4-FFF2-40B4-BE49-F238E27FC236}">
                  <a16:creationId xmlns:a16="http://schemas.microsoft.com/office/drawing/2014/main" id="{1E92CD77-BD54-6E57-D436-C556F47CC585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6" name="Conector recto 273">
            <a:extLst>
              <a:ext uri="{FF2B5EF4-FFF2-40B4-BE49-F238E27FC236}">
                <a16:creationId xmlns:a16="http://schemas.microsoft.com/office/drawing/2014/main" id="{B2211FB2-B8D2-9B80-16C3-75EEFC4EE6F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804942" y="2094117"/>
            <a:ext cx="786164" cy="20556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274">
            <a:extLst>
              <a:ext uri="{FF2B5EF4-FFF2-40B4-BE49-F238E27FC236}">
                <a16:creationId xmlns:a16="http://schemas.microsoft.com/office/drawing/2014/main" id="{70E0DA1B-0A8D-9A55-66CF-D970CB3C894D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871644" y="2575011"/>
            <a:ext cx="93329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275">
            <a:extLst>
              <a:ext uri="{FF2B5EF4-FFF2-40B4-BE49-F238E27FC236}">
                <a16:creationId xmlns:a16="http://schemas.microsoft.com/office/drawing/2014/main" id="{1D7D23B2-1926-4C21-F94A-18436FCC223B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>
            <a:off x="1804942" y="2575011"/>
            <a:ext cx="229268" cy="24255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042">
            <a:extLst>
              <a:ext uri="{FF2B5EF4-FFF2-40B4-BE49-F238E27FC236}">
                <a16:creationId xmlns:a16="http://schemas.microsoft.com/office/drawing/2014/main" id="{B2113477-87AE-F44B-B83E-EF796C7BF481}"/>
              </a:ext>
            </a:extLst>
          </p:cNvPr>
          <p:cNvGrpSpPr/>
          <p:nvPr/>
        </p:nvGrpSpPr>
        <p:grpSpPr>
          <a:xfrm>
            <a:off x="2799777" y="2817561"/>
            <a:ext cx="793998" cy="470128"/>
            <a:chOff x="9241352" y="7200265"/>
            <a:chExt cx="1022030" cy="603486"/>
          </a:xfrm>
        </p:grpSpPr>
        <p:sp>
          <p:nvSpPr>
            <p:cNvPr id="20" name="Rectángulo: esquinas redondeadas 261">
              <a:extLst>
                <a:ext uri="{FF2B5EF4-FFF2-40B4-BE49-F238E27FC236}">
                  <a16:creationId xmlns:a16="http://schemas.microsoft.com/office/drawing/2014/main" id="{D179FF35-A22D-656A-4EDF-5F29C57A037E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21" name="Grupo 1041">
              <a:extLst>
                <a:ext uri="{FF2B5EF4-FFF2-40B4-BE49-F238E27FC236}">
                  <a16:creationId xmlns:a16="http://schemas.microsoft.com/office/drawing/2014/main" id="{03E6A5D8-E65F-B1CE-2405-A806DA8F68CD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22" name="Forma libre: forma 258">
                <a:extLst>
                  <a:ext uri="{FF2B5EF4-FFF2-40B4-BE49-F238E27FC236}">
                    <a16:creationId xmlns:a16="http://schemas.microsoft.com/office/drawing/2014/main" id="{C6026872-3205-DBB2-DEFD-72579E3C43D3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59">
                <a:extLst>
                  <a:ext uri="{FF2B5EF4-FFF2-40B4-BE49-F238E27FC236}">
                    <a16:creationId xmlns:a16="http://schemas.microsoft.com/office/drawing/2014/main" id="{A1B8174A-31E5-51F6-F33D-6AB883BC345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4" name="Forma libre: forma 260">
                <a:extLst>
                  <a:ext uri="{FF2B5EF4-FFF2-40B4-BE49-F238E27FC236}">
                    <a16:creationId xmlns:a16="http://schemas.microsoft.com/office/drawing/2014/main" id="{2B3796E4-DD5D-F84F-ED26-A6366AAD3E4F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5" name="Forma libre: forma 291">
                <a:extLst>
                  <a:ext uri="{FF2B5EF4-FFF2-40B4-BE49-F238E27FC236}">
                    <a16:creationId xmlns:a16="http://schemas.microsoft.com/office/drawing/2014/main" id="{6B98B0A4-134F-42D5-5324-E6103B26B735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6" name="Forma libre: forma 292">
                <a:extLst>
                  <a:ext uri="{FF2B5EF4-FFF2-40B4-BE49-F238E27FC236}">
                    <a16:creationId xmlns:a16="http://schemas.microsoft.com/office/drawing/2014/main" id="{23E82263-7C23-AC79-2FE4-80F5671CEF9F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7" name="Forma libre: forma 293">
                <a:extLst>
                  <a:ext uri="{FF2B5EF4-FFF2-40B4-BE49-F238E27FC236}">
                    <a16:creationId xmlns:a16="http://schemas.microsoft.com/office/drawing/2014/main" id="{06EC5EB6-1E24-6D8D-354C-51E602FD4F4A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8" name="Grupo 1039">
            <a:extLst>
              <a:ext uri="{FF2B5EF4-FFF2-40B4-BE49-F238E27FC236}">
                <a16:creationId xmlns:a16="http://schemas.microsoft.com/office/drawing/2014/main" id="{DE047057-9CB8-B858-51AA-6865B15A83A6}"/>
              </a:ext>
            </a:extLst>
          </p:cNvPr>
          <p:cNvGrpSpPr/>
          <p:nvPr/>
        </p:nvGrpSpPr>
        <p:grpSpPr>
          <a:xfrm>
            <a:off x="3962343" y="2817561"/>
            <a:ext cx="793998" cy="470128"/>
            <a:chOff x="10377275" y="7200265"/>
            <a:chExt cx="1022030" cy="603486"/>
          </a:xfrm>
        </p:grpSpPr>
        <p:grpSp>
          <p:nvGrpSpPr>
            <p:cNvPr id="29" name="Grupo 263">
              <a:extLst>
                <a:ext uri="{FF2B5EF4-FFF2-40B4-BE49-F238E27FC236}">
                  <a16:creationId xmlns:a16="http://schemas.microsoft.com/office/drawing/2014/main" id="{08F492B5-9264-2645-BC68-AFD0A74AB316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31" name="Forma libre: forma 265">
                <a:extLst>
                  <a:ext uri="{FF2B5EF4-FFF2-40B4-BE49-F238E27FC236}">
                    <a16:creationId xmlns:a16="http://schemas.microsoft.com/office/drawing/2014/main" id="{3DF0C2CB-1DB5-7FA8-695A-37E0CA05106F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266">
                <a:extLst>
                  <a:ext uri="{FF2B5EF4-FFF2-40B4-BE49-F238E27FC236}">
                    <a16:creationId xmlns:a16="http://schemas.microsoft.com/office/drawing/2014/main" id="{05B17B6B-8673-B42B-5E91-6ED660D2AE25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3" name="Forma libre: forma 267">
                <a:extLst>
                  <a:ext uri="{FF2B5EF4-FFF2-40B4-BE49-F238E27FC236}">
                    <a16:creationId xmlns:a16="http://schemas.microsoft.com/office/drawing/2014/main" id="{46999F26-48DA-F868-4635-79F22A157BF4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4" name="Forma libre: forma 268">
                <a:extLst>
                  <a:ext uri="{FF2B5EF4-FFF2-40B4-BE49-F238E27FC236}">
                    <a16:creationId xmlns:a16="http://schemas.microsoft.com/office/drawing/2014/main" id="{FF1D9C42-D8CD-403E-AE8A-A4ADBB1E2693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30" name="Rectángulo: esquinas redondeadas 264">
              <a:extLst>
                <a:ext uri="{FF2B5EF4-FFF2-40B4-BE49-F238E27FC236}">
                  <a16:creationId xmlns:a16="http://schemas.microsoft.com/office/drawing/2014/main" id="{DD1DAB87-6B05-AB73-AB78-4A52EA917C0D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5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474645" y="2817561"/>
            <a:ext cx="793998" cy="470128"/>
            <a:chOff x="6493258" y="7200265"/>
            <a:chExt cx="1022030" cy="603486"/>
          </a:xfrm>
        </p:grpSpPr>
        <p:sp>
          <p:nvSpPr>
            <p:cNvPr id="36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7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8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0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43" name="Grupo 1040">
            <a:extLst>
              <a:ext uri="{FF2B5EF4-FFF2-40B4-BE49-F238E27FC236}">
                <a16:creationId xmlns:a16="http://schemas.microsoft.com/office/drawing/2014/main" id="{00E77A04-B142-F566-4F26-87AC5343EAE5}"/>
              </a:ext>
            </a:extLst>
          </p:cNvPr>
          <p:cNvGrpSpPr/>
          <p:nvPr/>
        </p:nvGrpSpPr>
        <p:grpSpPr>
          <a:xfrm>
            <a:off x="1637211" y="2817561"/>
            <a:ext cx="793998" cy="470128"/>
            <a:chOff x="7629181" y="7200265"/>
            <a:chExt cx="1022030" cy="603486"/>
          </a:xfrm>
        </p:grpSpPr>
        <p:grpSp>
          <p:nvGrpSpPr>
            <p:cNvPr id="44" name="Grupo 282">
              <a:extLst>
                <a:ext uri="{FF2B5EF4-FFF2-40B4-BE49-F238E27FC236}">
                  <a16:creationId xmlns:a16="http://schemas.microsoft.com/office/drawing/2014/main" id="{9521F592-83F7-8BA8-B88E-582F6DCBC7EB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6" name="Forma libre: forma 284">
                <a:extLst>
                  <a:ext uri="{FF2B5EF4-FFF2-40B4-BE49-F238E27FC236}">
                    <a16:creationId xmlns:a16="http://schemas.microsoft.com/office/drawing/2014/main" id="{49B95841-87DA-F5A3-40C3-190B91054E2C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7" name="Forma libre: forma 285">
                <a:extLst>
                  <a:ext uri="{FF2B5EF4-FFF2-40B4-BE49-F238E27FC236}">
                    <a16:creationId xmlns:a16="http://schemas.microsoft.com/office/drawing/2014/main" id="{84066B9D-7A7B-7780-56E8-BD36230E955C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8" name="Forma libre: forma 286">
                <a:extLst>
                  <a:ext uri="{FF2B5EF4-FFF2-40B4-BE49-F238E27FC236}">
                    <a16:creationId xmlns:a16="http://schemas.microsoft.com/office/drawing/2014/main" id="{D32ECFDA-6300-8DD5-E6AA-DBF0DE100B80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5" name="Rectángulo: esquinas redondeadas 283">
              <a:extLst>
                <a:ext uri="{FF2B5EF4-FFF2-40B4-BE49-F238E27FC236}">
                  <a16:creationId xmlns:a16="http://schemas.microsoft.com/office/drawing/2014/main" id="{9900051B-0BC4-7810-D1E2-8CA7238D9158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9" name="Rectángulo 1051">
            <a:extLst>
              <a:ext uri="{FF2B5EF4-FFF2-40B4-BE49-F238E27FC236}">
                <a16:creationId xmlns:a16="http://schemas.microsoft.com/office/drawing/2014/main" id="{9E60FAFC-306F-009D-75A5-57A5E253C4A5}"/>
              </a:ext>
            </a:extLst>
          </p:cNvPr>
          <p:cNvSpPr/>
          <p:nvPr/>
        </p:nvSpPr>
        <p:spPr>
          <a:xfrm>
            <a:off x="5001172" y="3388496"/>
            <a:ext cx="82192" cy="496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CuadroTexto 308">
            <a:extLst>
              <a:ext uri="{FF2B5EF4-FFF2-40B4-BE49-F238E27FC236}">
                <a16:creationId xmlns:a16="http://schemas.microsoft.com/office/drawing/2014/main" id="{60510010-9DBA-87E5-672A-63FFDF262C2E}"/>
              </a:ext>
            </a:extLst>
          </p:cNvPr>
          <p:cNvSpPr txBox="1"/>
          <p:nvPr/>
        </p:nvSpPr>
        <p:spPr>
          <a:xfrm>
            <a:off x="4789038" y="3084974"/>
            <a:ext cx="608024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51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512130" y="3486519"/>
            <a:ext cx="701082" cy="91250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2" name="Rectángulo 310">
            <a:extLst>
              <a:ext uri="{FF2B5EF4-FFF2-40B4-BE49-F238E27FC236}">
                <a16:creationId xmlns:a16="http://schemas.microsoft.com/office/drawing/2014/main" id="{6C2C5F86-BB88-3857-64B6-5B8052A2FE24}"/>
              </a:ext>
            </a:extLst>
          </p:cNvPr>
          <p:cNvSpPr/>
          <p:nvPr/>
        </p:nvSpPr>
        <p:spPr>
          <a:xfrm>
            <a:off x="1674697" y="3486519"/>
            <a:ext cx="701082" cy="91250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3" name="Rectángulo 311">
            <a:extLst>
              <a:ext uri="{FF2B5EF4-FFF2-40B4-BE49-F238E27FC236}">
                <a16:creationId xmlns:a16="http://schemas.microsoft.com/office/drawing/2014/main" id="{0A153508-537D-6181-7626-7AD9E6F393E0}"/>
              </a:ext>
            </a:extLst>
          </p:cNvPr>
          <p:cNvSpPr/>
          <p:nvPr/>
        </p:nvSpPr>
        <p:spPr>
          <a:xfrm>
            <a:off x="2837263" y="3486519"/>
            <a:ext cx="701082" cy="91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4" name="Rectángulo 312">
            <a:extLst>
              <a:ext uri="{FF2B5EF4-FFF2-40B4-BE49-F238E27FC236}">
                <a16:creationId xmlns:a16="http://schemas.microsoft.com/office/drawing/2014/main" id="{5549644B-CC56-29BA-B5CC-6BB8AA7B00AA}"/>
              </a:ext>
            </a:extLst>
          </p:cNvPr>
          <p:cNvSpPr/>
          <p:nvPr/>
        </p:nvSpPr>
        <p:spPr>
          <a:xfrm>
            <a:off x="3999829" y="3486519"/>
            <a:ext cx="701082" cy="91250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55" name="Gráfico 324" descr="Engranajes con relleno sólido">
            <a:extLst>
              <a:ext uri="{FF2B5EF4-FFF2-40B4-BE49-F238E27FC236}">
                <a16:creationId xmlns:a16="http://schemas.microsoft.com/office/drawing/2014/main" id="{722E40F1-D176-FD78-2FF1-9F6FAFB65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0">
            <a:off x="5100272" y="3021008"/>
            <a:ext cx="201485" cy="201485"/>
          </a:xfrm>
          <a:prstGeom prst="rect">
            <a:avLst/>
          </a:prstGeom>
        </p:spPr>
      </p:pic>
      <p:cxnSp>
        <p:nvCxnSpPr>
          <p:cNvPr id="5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4930244" y="6528165"/>
            <a:ext cx="739545" cy="3789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ree_VAL_FU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8890" y="5445549"/>
            <a:ext cx="4114800" cy="2743201"/>
          </a:xfrm>
          <a:prstGeom prst="rect">
            <a:avLst/>
          </a:prstGeom>
          <a:noFill/>
        </p:spPr>
      </p:pic>
      <p:grpSp>
        <p:nvGrpSpPr>
          <p:cNvPr id="64" name="Grupo 1044">
            <a:extLst>
              <a:ext uri="{FF2B5EF4-FFF2-40B4-BE49-F238E27FC236}">
                <a16:creationId xmlns:a16="http://schemas.microsoft.com/office/drawing/2014/main" id="{AA5A4EE8-D9F2-90F7-0CBC-8E82A728BB27}"/>
              </a:ext>
            </a:extLst>
          </p:cNvPr>
          <p:cNvGrpSpPr/>
          <p:nvPr/>
        </p:nvGrpSpPr>
        <p:grpSpPr>
          <a:xfrm>
            <a:off x="1674697" y="6064121"/>
            <a:ext cx="1283790" cy="820935"/>
            <a:chOff x="6493258" y="7200265"/>
            <a:chExt cx="1022030" cy="603486"/>
          </a:xfrm>
        </p:grpSpPr>
        <p:sp>
          <p:nvSpPr>
            <p:cNvPr id="65" name="Rectángulo: esquinas redondeadas 280">
              <a:extLst>
                <a:ext uri="{FF2B5EF4-FFF2-40B4-BE49-F238E27FC236}">
                  <a16:creationId xmlns:a16="http://schemas.microsoft.com/office/drawing/2014/main" id="{308F7A69-5D0C-07CF-AE68-A2F8B9B1009D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66" name="Grupo 1043">
              <a:extLst>
                <a:ext uri="{FF2B5EF4-FFF2-40B4-BE49-F238E27FC236}">
                  <a16:creationId xmlns:a16="http://schemas.microsoft.com/office/drawing/2014/main" id="{C6E2FBCB-8F73-1EC4-0863-60132F35092E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67" name="Forma libre: forma 277">
                <a:extLst>
                  <a:ext uri="{FF2B5EF4-FFF2-40B4-BE49-F238E27FC236}">
                    <a16:creationId xmlns:a16="http://schemas.microsoft.com/office/drawing/2014/main" id="{1AF11B15-CAC1-32FC-545F-453DAF303B5E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8" name="Forma libre: forma 278">
                <a:extLst>
                  <a:ext uri="{FF2B5EF4-FFF2-40B4-BE49-F238E27FC236}">
                    <a16:creationId xmlns:a16="http://schemas.microsoft.com/office/drawing/2014/main" id="{DB63C8AC-829A-974C-B78B-91BF55596B00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69" name="Forma libre: forma 279">
                <a:extLst>
                  <a:ext uri="{FF2B5EF4-FFF2-40B4-BE49-F238E27FC236}">
                    <a16:creationId xmlns:a16="http://schemas.microsoft.com/office/drawing/2014/main" id="{BB12674D-93B6-FCB9-E598-95466384D06C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0" name="Forma libre: forma 289">
                <a:extLst>
                  <a:ext uri="{FF2B5EF4-FFF2-40B4-BE49-F238E27FC236}">
                    <a16:creationId xmlns:a16="http://schemas.microsoft.com/office/drawing/2014/main" id="{9EC5C529-18EF-93A9-D54D-205B89910CFD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71" name="Forma libre: forma 290">
                <a:extLst>
                  <a:ext uri="{FF2B5EF4-FFF2-40B4-BE49-F238E27FC236}">
                    <a16:creationId xmlns:a16="http://schemas.microsoft.com/office/drawing/2014/main" id="{5A5351C0-66AA-59DE-0A51-70442367873F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sp>
        <p:nvSpPr>
          <p:cNvPr id="72" name="Rectángulo 1053">
            <a:extLst>
              <a:ext uri="{FF2B5EF4-FFF2-40B4-BE49-F238E27FC236}">
                <a16:creationId xmlns:a16="http://schemas.microsoft.com/office/drawing/2014/main" id="{E5C147F7-5CCC-7EA7-1B76-A3A7655652AD}"/>
              </a:ext>
            </a:extLst>
          </p:cNvPr>
          <p:cNvSpPr/>
          <p:nvPr/>
        </p:nvSpPr>
        <p:spPr>
          <a:xfrm>
            <a:off x="1730128" y="7066559"/>
            <a:ext cx="1100768" cy="135245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2905324" y="6335776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pPr algn="ctr"/>
            <a:r>
              <a:rPr lang="es-ES" b="1" dirty="0"/>
              <a:t>ITE  =  ATE</a:t>
            </a:r>
          </a:p>
        </p:txBody>
      </p:sp>
      <p:cxnSp>
        <p:nvCxnSpPr>
          <p:cNvPr id="75" name="74 Conector recto"/>
          <p:cNvCxnSpPr/>
          <p:nvPr/>
        </p:nvCxnSpPr>
        <p:spPr>
          <a:xfrm>
            <a:off x="3234932" y="6372465"/>
            <a:ext cx="350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3607072" y="6159815"/>
            <a:ext cx="244549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77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 flipV="1">
            <a:off x="5891627" y="3028950"/>
            <a:ext cx="394873" cy="25451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25">
            <a:extLst>
              <a:ext uri="{FF2B5EF4-FFF2-40B4-BE49-F238E27FC236}">
                <a16:creationId xmlns:a16="http://schemas.microsoft.com/office/drawing/2014/main" id="{1A203B52-6EC6-4152-C5DE-39AF236EDB7D}"/>
              </a:ext>
            </a:extLst>
          </p:cNvPr>
          <p:cNvCxnSpPr>
            <a:cxnSpLocks/>
          </p:cNvCxnSpPr>
          <p:nvPr/>
        </p:nvCxnSpPr>
        <p:spPr>
          <a:xfrm>
            <a:off x="1171773" y="998223"/>
            <a:ext cx="404965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resentación con organigrama con relleno sólido">
            <a:extLst>
              <a:ext uri="{FF2B5EF4-FFF2-40B4-BE49-F238E27FC236}">
                <a16:creationId xmlns:a16="http://schemas.microsoft.com/office/drawing/2014/main" id="{9EFAC88C-9BA0-4A43-1E08-41347AE2F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2" y="401166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: esquinas redondeadas 104">
            <a:extLst>
              <a:ext uri="{FF2B5EF4-FFF2-40B4-BE49-F238E27FC236}">
                <a16:creationId xmlns:a16="http://schemas.microsoft.com/office/drawing/2014/main" id="{8B66FF27-28E4-6F6E-BB86-C7ED491C8B64}"/>
              </a:ext>
            </a:extLst>
          </p:cNvPr>
          <p:cNvSpPr/>
          <p:nvPr/>
        </p:nvSpPr>
        <p:spPr>
          <a:xfrm>
            <a:off x="822297" y="6438900"/>
            <a:ext cx="2555904" cy="8509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63" name="Picture 2" descr="Decision Tree con todas las variables">
            <a:extLst>
              <a:ext uri="{FF2B5EF4-FFF2-40B4-BE49-F238E27FC236}">
                <a16:creationId xmlns:a16="http://schemas.microsoft.com/office/drawing/2014/main" id="{8639AA45-C34E-0AFE-91FA-3F76D880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" y="1522651"/>
            <a:ext cx="10446436" cy="4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06070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</a:t>
            </a:r>
            <a:r>
              <a:rPr lang="es-ES" sz="2800" dirty="0"/>
              <a:t> COMUNITARIO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47BC26-6BB1-7F2A-17CA-AA5666113A65}"/>
              </a:ext>
            </a:extLst>
          </p:cNvPr>
          <p:cNvSpPr txBox="1">
            <a:spLocks/>
          </p:cNvSpPr>
          <p:nvPr/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VARIABLES COMUNITARIAS IMPORTANTES</a:t>
            </a:r>
          </a:p>
          <a:p>
            <a:r>
              <a:rPr lang="es-ES" sz="2000"/>
              <a:t>Com_deworm_05</a:t>
            </a:r>
          </a:p>
          <a:p>
            <a:r>
              <a:rPr lang="es-ES" sz="2000"/>
              <a:t>MUN6</a:t>
            </a:r>
            <a:endParaRPr lang="es-ES" dirty="0"/>
          </a:p>
        </p:txBody>
      </p:sp>
      <p:pic>
        <p:nvPicPr>
          <p:cNvPr id="7" name="Gráfico 6" descr="Presentación con organigrama con relleno sólido">
            <a:extLst>
              <a:ext uri="{FF2B5EF4-FFF2-40B4-BE49-F238E27FC236}">
                <a16:creationId xmlns:a16="http://schemas.microsoft.com/office/drawing/2014/main" id="{23750B09-DD74-6343-3D23-9AD61430E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98EA35-2939-7328-A7B6-9061BB4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000" dirty="0"/>
              <a:t>VARIABLES INDIVIDUALES IMPORTANTES</a:t>
            </a:r>
          </a:p>
          <a:p>
            <a:r>
              <a:rPr lang="es-ES" sz="2000" dirty="0" err="1"/>
              <a:t>bweight</a:t>
            </a:r>
            <a:endParaRPr lang="es-ES" sz="2000" dirty="0"/>
          </a:p>
          <a:p>
            <a:r>
              <a:rPr lang="es-ES" sz="2000" dirty="0" err="1"/>
              <a:t>ed_mom</a:t>
            </a:r>
            <a:endParaRPr lang="es-ES" sz="2000" dirty="0"/>
          </a:p>
          <a:p>
            <a:r>
              <a:rPr lang="es-ES" sz="2000" dirty="0"/>
              <a:t>s3ap25_hqtime_h_05</a:t>
            </a:r>
            <a:endParaRPr lang="es-ES" dirty="0"/>
          </a:p>
        </p:txBody>
      </p:sp>
      <p:sp>
        <p:nvSpPr>
          <p:cNvPr id="7" name="Rectángulo: esquinas redondeadas 104">
            <a:extLst>
              <a:ext uri="{FF2B5EF4-FFF2-40B4-BE49-F238E27FC236}">
                <a16:creationId xmlns:a16="http://schemas.microsoft.com/office/drawing/2014/main" id="{E51B4429-6CEC-159B-4066-F3FFC15983F6}"/>
              </a:ext>
            </a:extLst>
          </p:cNvPr>
          <p:cNvSpPr/>
          <p:nvPr/>
        </p:nvSpPr>
        <p:spPr>
          <a:xfrm>
            <a:off x="822296" y="6438900"/>
            <a:ext cx="2962303" cy="13335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595279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 </a:t>
            </a:r>
            <a:r>
              <a:rPr lang="es-ES" sz="2800" dirty="0"/>
              <a:t>INDIVIDUAL</a:t>
            </a:r>
          </a:p>
        </p:txBody>
      </p:sp>
      <p:pic>
        <p:nvPicPr>
          <p:cNvPr id="6" name="Picture 4" descr="Decision Tree con las variables individuales">
            <a:extLst>
              <a:ext uri="{FF2B5EF4-FFF2-40B4-BE49-F238E27FC236}">
                <a16:creationId xmlns:a16="http://schemas.microsoft.com/office/drawing/2014/main" id="{13CFA105-DEAF-EE01-6132-0528049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38"/>
            <a:ext cx="10922000" cy="38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Presentación con organigrama con relleno sólido">
            <a:extLst>
              <a:ext uri="{FF2B5EF4-FFF2-40B4-BE49-F238E27FC236}">
                <a16:creationId xmlns:a16="http://schemas.microsoft.com/office/drawing/2014/main" id="{139E5E24-3DC0-4389-A012-F4951AEC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729" y="143888"/>
            <a:ext cx="682831" cy="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000" dirty="0"/>
              <a:t>Error grande, signos parecidos. Subestimación.</a:t>
            </a:r>
          </a:p>
          <a:p>
            <a:r>
              <a:rPr lang="es-ES" sz="2000" dirty="0"/>
              <a:t>No invalida, pero tampoco lo respalda</a:t>
            </a:r>
          </a:p>
          <a:p>
            <a:endParaRPr lang="es-ES" sz="2000" dirty="0"/>
          </a:p>
        </p:txBody>
      </p:sp>
      <p:cxnSp>
        <p:nvCxnSpPr>
          <p:cNvPr id="6" name="Conector recto 25">
            <a:extLst>
              <a:ext uri="{FF2B5EF4-FFF2-40B4-BE49-F238E27FC236}">
                <a16:creationId xmlns:a16="http://schemas.microsoft.com/office/drawing/2014/main" id="{904F6154-C6EE-CEF2-E1D7-C1D5CD641608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3707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B31765-E111-C548-8CD9-A9EF0889FB9A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VALIDEZ DEL MÉTODO: COMPARACIÓN DE </a:t>
            </a:r>
            <a:r>
              <a:rPr lang="es-ES" sz="2800" dirty="0" err="1"/>
              <a:t>ITEs</a:t>
            </a:r>
            <a:r>
              <a:rPr lang="es-ES" sz="2800" dirty="0"/>
              <a:t> Y </a:t>
            </a:r>
            <a:r>
              <a:rPr lang="es-ES" sz="2800" dirty="0" err="1"/>
              <a:t>ATEs</a:t>
            </a:r>
            <a:endParaRPr lang="es-E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88FFA-0857-EA40-C5AD-C7E18E9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2" y="1362005"/>
            <a:ext cx="5397607" cy="3480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5BC43-1A4D-B668-BB6C-5D99283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352023"/>
            <a:ext cx="5194403" cy="3515321"/>
          </a:xfrm>
          <a:prstGeom prst="rect">
            <a:avLst/>
          </a:prstGeom>
        </p:spPr>
      </p:pic>
      <p:sp>
        <p:nvSpPr>
          <p:cNvPr id="12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625871" y="5604863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 dirty="0"/>
          </a:p>
        </p:txBody>
      </p:sp>
      <p:sp>
        <p:nvSpPr>
          <p:cNvPr id="13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728737" y="5701953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4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9051759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 flipH="1">
            <a:off x="9633039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>
            <a:off x="10214322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566166" y="6182847"/>
            <a:ext cx="2971173" cy="327612"/>
            <a:chOff x="7282891" y="6673982"/>
            <a:chExt cx="3205361" cy="353434"/>
          </a:xfrm>
        </p:grpSpPr>
        <p:sp>
          <p:nvSpPr>
            <p:cNvPr id="69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70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8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 flipH="1">
            <a:off x="7889192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70" idx="2"/>
            <a:endCxn id="48" idx="0"/>
          </p:cNvCxnSpPr>
          <p:nvPr/>
        </p:nvCxnSpPr>
        <p:spPr>
          <a:xfrm flipH="1">
            <a:off x="7307906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>
            <a:off x="7889190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9159359" y="6663741"/>
            <a:ext cx="947360" cy="559395"/>
            <a:chOff x="9241352" y="7200265"/>
            <a:chExt cx="1022030" cy="603486"/>
          </a:xfrm>
        </p:grpSpPr>
        <p:sp>
          <p:nvSpPr>
            <p:cNvPr id="61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62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63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4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5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6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7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8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2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10321935" y="6663741"/>
            <a:ext cx="947361" cy="559395"/>
            <a:chOff x="10377275" y="7200265"/>
            <a:chExt cx="1022030" cy="603486"/>
          </a:xfrm>
        </p:grpSpPr>
        <p:grpSp>
          <p:nvGrpSpPr>
            <p:cNvPr id="5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29" y="7321431"/>
              <a:ext cx="496292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5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5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grpSp>
        <p:nvGrpSpPr>
          <p:cNvPr id="23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834227" y="6663741"/>
            <a:ext cx="947360" cy="559395"/>
            <a:chOff x="6493258" y="7200265"/>
            <a:chExt cx="1022030" cy="603486"/>
          </a:xfrm>
        </p:grpSpPr>
        <p:sp>
          <p:nvSpPr>
            <p:cNvPr id="48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49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50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1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2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3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4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4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996786" y="6663741"/>
            <a:ext cx="947359" cy="559395"/>
            <a:chOff x="7629181" y="7200265"/>
            <a:chExt cx="1022030" cy="603486"/>
          </a:xfrm>
        </p:grpSpPr>
        <p:grpSp>
          <p:nvGrpSpPr>
            <p:cNvPr id="43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96" y="7321431"/>
              <a:ext cx="372222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5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6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7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44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sp>
        <p:nvSpPr>
          <p:cNvPr id="2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498241" y="7229576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1184541" y="6980639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2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889658" y="7404640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8052225" y="7404640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9214791" y="7404640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10377357" y="7404640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948963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8111529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9274095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10436661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8001859" y="8421607"/>
            <a:ext cx="2486386" cy="349006"/>
            <a:chOff x="7858314" y="8217228"/>
            <a:chExt cx="2682363" cy="376515"/>
          </a:xfrm>
        </p:grpSpPr>
        <p:sp>
          <p:nvSpPr>
            <p:cNvPr id="41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85831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2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11587087" y="6911197"/>
            <a:ext cx="239742" cy="239742"/>
          </a:xfrm>
          <a:prstGeom prst="rect">
            <a:avLst/>
          </a:prstGeom>
        </p:spPr>
      </p:pic>
      <p:sp>
        <p:nvSpPr>
          <p:cNvPr id="37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585526" y="5629224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38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8212213" y="8091837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9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953507" y="8148894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776672" y="8148894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ortapapeles mezclado con relleno sólido">
            <a:extLst>
              <a:ext uri="{FF2B5EF4-FFF2-40B4-BE49-F238E27FC236}">
                <a16:creationId xmlns:a16="http://schemas.microsoft.com/office/drawing/2014/main" id="{97D6B927-5628-4FFF-5D50-E4E7C0E6F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20" y="237085"/>
            <a:ext cx="625940" cy="6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base causal</a:t>
            </a:r>
          </a:p>
          <a:p>
            <a:r>
              <a:rPr lang="es-ES" dirty="0"/>
              <a:t>Variables con poco poder predictivo</a:t>
            </a:r>
          </a:p>
          <a:p>
            <a:r>
              <a:rPr lang="es-ES" dirty="0"/>
              <a:t>Número de observaciones bajo</a:t>
            </a:r>
          </a:p>
          <a:p>
            <a:r>
              <a:rPr lang="es-ES" dirty="0"/>
              <a:t>z_all_06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D6D65388-4644-A251-72FD-2D6F937CB5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F173E-22B3-A3B0-E22A-76E8B3DBBFB1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LIMITACIONES DEL ESTUDIO</a:t>
            </a:r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4A21-6BAF-1B66-6480-D30D220B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108"/>
            <a:ext cx="10515600" cy="580178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Athey</a:t>
            </a:r>
            <a:r>
              <a:rPr lang="es-ES" sz="1600" dirty="0"/>
              <a:t> and </a:t>
            </a:r>
            <a:r>
              <a:rPr lang="es-ES" sz="1600" dirty="0" err="1"/>
              <a:t>Imbens</a:t>
            </a:r>
            <a:r>
              <a:rPr lang="es-ES" sz="1600" dirty="0"/>
              <a:t>, 2015] </a:t>
            </a:r>
            <a:r>
              <a:rPr lang="es-ES" sz="1600" dirty="0" err="1"/>
              <a:t>Athey</a:t>
            </a:r>
            <a:r>
              <a:rPr lang="es-ES" sz="1600" dirty="0"/>
              <a:t>, S. and </a:t>
            </a:r>
            <a:r>
              <a:rPr lang="es-ES" sz="1600" dirty="0" err="1"/>
              <a:t>Imbens</a:t>
            </a:r>
            <a:r>
              <a:rPr lang="es-ES" sz="1600" dirty="0"/>
              <a:t>, G. (2015). Recursive </a:t>
            </a:r>
            <a:r>
              <a:rPr lang="es-ES" sz="1600" dirty="0" err="1"/>
              <a:t>partitioning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causal </a:t>
            </a:r>
            <a:r>
              <a:rPr lang="es-ES" sz="1600" dirty="0" err="1"/>
              <a:t>effects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[Case and </a:t>
            </a:r>
            <a:r>
              <a:rPr lang="es-ES" sz="1600" dirty="0" err="1"/>
              <a:t>Paxson</a:t>
            </a:r>
            <a:r>
              <a:rPr lang="es-ES" sz="1600" dirty="0"/>
              <a:t>, 2006] Case, A. and </a:t>
            </a:r>
            <a:r>
              <a:rPr lang="es-ES" sz="1600" dirty="0" err="1"/>
              <a:t>Paxson</a:t>
            </a:r>
            <a:r>
              <a:rPr lang="es-ES" sz="1600" dirty="0"/>
              <a:t>, C. (2006). </a:t>
            </a:r>
            <a:r>
              <a:rPr lang="es-ES" sz="1600" dirty="0" err="1"/>
              <a:t>Stature</a:t>
            </a:r>
            <a:r>
              <a:rPr lang="es-ES" sz="1600" dirty="0"/>
              <a:t> and status: </a:t>
            </a:r>
            <a:r>
              <a:rPr lang="es-ES" sz="1600" dirty="0" err="1"/>
              <a:t>Height</a:t>
            </a:r>
            <a:r>
              <a:rPr lang="es-ES" sz="1600" dirty="0"/>
              <a:t>, </a:t>
            </a:r>
            <a:r>
              <a:rPr lang="es-ES" sz="1600" dirty="0" err="1"/>
              <a:t>ability</a:t>
            </a:r>
            <a:r>
              <a:rPr lang="es-ES" sz="1600" dirty="0"/>
              <a:t>, and labor </a:t>
            </a:r>
            <a:r>
              <a:rPr lang="es-ES" sz="1600" dirty="0" err="1"/>
              <a:t>market</a:t>
            </a:r>
            <a:r>
              <a:rPr lang="es-ES" sz="1600" dirty="0"/>
              <a:t>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Crépon</a:t>
            </a:r>
            <a:r>
              <a:rPr lang="es-ES" sz="1600" dirty="0"/>
              <a:t> et al., 2014] Cr ́</a:t>
            </a:r>
            <a:r>
              <a:rPr lang="es-ES" sz="1600" dirty="0" err="1"/>
              <a:t>epon</a:t>
            </a:r>
            <a:r>
              <a:rPr lang="es-ES" sz="1600" dirty="0"/>
              <a:t>, B., Devoto, F., </a:t>
            </a:r>
            <a:r>
              <a:rPr lang="es-ES" sz="1600" dirty="0" err="1"/>
              <a:t>Duflo</a:t>
            </a:r>
            <a:r>
              <a:rPr lang="es-ES" sz="1600" dirty="0"/>
              <a:t>, E., and Pariente, W.(2014).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impact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microcredit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up: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 in </a:t>
            </a:r>
            <a:r>
              <a:rPr lang="es-ES" sz="1600" dirty="0" err="1"/>
              <a:t>morocco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Currie</a:t>
            </a:r>
            <a:r>
              <a:rPr lang="es-ES" sz="1600" dirty="0"/>
              <a:t> and Thomas, 1999] </a:t>
            </a:r>
            <a:r>
              <a:rPr lang="es-ES" sz="1600" dirty="0" err="1"/>
              <a:t>Currie</a:t>
            </a:r>
            <a:r>
              <a:rPr lang="es-ES" sz="1600" dirty="0"/>
              <a:t>, J. and Thomas, D. (1999). </a:t>
            </a:r>
            <a:r>
              <a:rPr lang="es-ES" sz="1600" dirty="0" err="1"/>
              <a:t>Early</a:t>
            </a:r>
            <a:r>
              <a:rPr lang="es-ES" sz="1600" dirty="0"/>
              <a:t> test scores, </a:t>
            </a:r>
            <a:r>
              <a:rPr lang="es-ES" sz="1600" dirty="0" err="1"/>
              <a:t>socioeconomic</a:t>
            </a:r>
            <a:r>
              <a:rPr lang="es-ES" sz="1600" dirty="0"/>
              <a:t> status and future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[Friedberg et al., 2018] Friedberg, R., </a:t>
            </a:r>
            <a:r>
              <a:rPr lang="es-ES" sz="1600" dirty="0" err="1"/>
              <a:t>Tibshirani</a:t>
            </a:r>
            <a:r>
              <a:rPr lang="es-ES" sz="1600" dirty="0"/>
              <a:t>, J., </a:t>
            </a:r>
            <a:r>
              <a:rPr lang="es-ES" sz="1600" dirty="0" err="1"/>
              <a:t>Athey</a:t>
            </a:r>
            <a:r>
              <a:rPr lang="es-ES" sz="1600" dirty="0"/>
              <a:t>, S., and </a:t>
            </a:r>
            <a:r>
              <a:rPr lang="es-ES" sz="1600" dirty="0" err="1"/>
              <a:t>Wager</a:t>
            </a:r>
            <a:r>
              <a:rPr lang="es-ES" sz="1600" dirty="0"/>
              <a:t>, S. (2018). Local linear </a:t>
            </a:r>
            <a:r>
              <a:rPr lang="es-ES" sz="1600" dirty="0" err="1"/>
              <a:t>forests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[Jacob, 2021] Jacob, D. (2021). Cate </a:t>
            </a:r>
            <a:r>
              <a:rPr lang="es-ES" sz="1600" dirty="0" err="1"/>
              <a:t>meets</a:t>
            </a:r>
            <a:r>
              <a:rPr lang="es-ES" sz="1600" dirty="0"/>
              <a:t> ml - </a:t>
            </a:r>
            <a:r>
              <a:rPr lang="es-ES" sz="1600" dirty="0" err="1"/>
              <a:t>conditional</a:t>
            </a:r>
            <a:r>
              <a:rPr lang="es-ES" sz="1600" dirty="0"/>
              <a:t>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</a:t>
            </a:r>
            <a:r>
              <a:rPr lang="es-ES" sz="1600" dirty="0"/>
              <a:t> and machine </a:t>
            </a:r>
            <a:r>
              <a:rPr lang="es-ES" sz="1600" dirty="0" err="1"/>
              <a:t>learning</a:t>
            </a:r>
            <a:r>
              <a:rPr lang="es-ES" sz="1600" dirty="0"/>
              <a:t>. SSRN Electronic </a:t>
            </a:r>
            <a:r>
              <a:rPr lang="es-ES" sz="1600" dirty="0" err="1"/>
              <a:t>Journal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Kwak</a:t>
            </a:r>
            <a:r>
              <a:rPr lang="es-ES" sz="1600" dirty="0"/>
              <a:t> and Kim, 2017] </a:t>
            </a:r>
            <a:r>
              <a:rPr lang="es-ES" sz="1600" dirty="0" err="1"/>
              <a:t>Kwak</a:t>
            </a:r>
            <a:r>
              <a:rPr lang="es-ES" sz="1600" dirty="0"/>
              <a:t>, S. K. and Kim, J. H. (2017). </a:t>
            </a:r>
            <a:r>
              <a:rPr lang="es-ES" sz="1600" dirty="0" err="1"/>
              <a:t>Statistical</a:t>
            </a:r>
            <a:r>
              <a:rPr lang="es-ES" sz="1600" dirty="0"/>
              <a:t> data </a:t>
            </a:r>
            <a:r>
              <a:rPr lang="es-ES" sz="1600" dirty="0" err="1"/>
              <a:t>preparation</a:t>
            </a:r>
            <a:r>
              <a:rPr lang="es-ES" sz="1600" dirty="0"/>
              <a:t>: Management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missing</a:t>
            </a:r>
            <a:r>
              <a:rPr lang="es-ES" sz="1600" dirty="0"/>
              <a:t> </a:t>
            </a:r>
            <a:r>
              <a:rPr lang="es-ES" sz="1600" dirty="0" err="1"/>
              <a:t>values</a:t>
            </a:r>
            <a:r>
              <a:rPr lang="es-ES" sz="1600" dirty="0"/>
              <a:t> and </a:t>
            </a:r>
            <a:r>
              <a:rPr lang="es-ES" sz="1600" dirty="0" err="1"/>
              <a:t>outliers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[Lamont et al., 2018] Lamont, A., </a:t>
            </a:r>
            <a:r>
              <a:rPr lang="es-ES" sz="1600" dirty="0" err="1"/>
              <a:t>Lyons</a:t>
            </a:r>
            <a:r>
              <a:rPr lang="es-ES" sz="1600" dirty="0"/>
              <a:t>, M. D., </a:t>
            </a:r>
            <a:r>
              <a:rPr lang="es-ES" sz="1600" dirty="0" err="1"/>
              <a:t>Jaki</a:t>
            </a:r>
            <a:r>
              <a:rPr lang="es-ES" sz="1600" dirty="0"/>
              <a:t>, T., Stuart, E., </a:t>
            </a:r>
            <a:r>
              <a:rPr lang="es-ES" sz="1600" dirty="0" err="1"/>
              <a:t>Feaster</a:t>
            </a:r>
            <a:r>
              <a:rPr lang="es-ES" sz="1600" dirty="0"/>
              <a:t>, D. J., </a:t>
            </a:r>
            <a:r>
              <a:rPr lang="es-ES" sz="1600" dirty="0" err="1"/>
              <a:t>Tharmaratnam</a:t>
            </a:r>
            <a:r>
              <a:rPr lang="es-ES" sz="1600" dirty="0"/>
              <a:t>, K., </a:t>
            </a:r>
            <a:r>
              <a:rPr lang="es-ES" sz="1600" dirty="0" err="1"/>
              <a:t>Oberski</a:t>
            </a:r>
            <a:r>
              <a:rPr lang="es-ES" sz="1600" dirty="0"/>
              <a:t>, D., </a:t>
            </a:r>
            <a:r>
              <a:rPr lang="es-ES" sz="1600" dirty="0" err="1"/>
              <a:t>Ishwaran</a:t>
            </a:r>
            <a:r>
              <a:rPr lang="es-ES" sz="1600" dirty="0"/>
              <a:t>, H., Wilson, D. K., and </a:t>
            </a:r>
            <a:r>
              <a:rPr lang="es-ES" sz="1600" dirty="0" err="1"/>
              <a:t>Horn</a:t>
            </a:r>
            <a:r>
              <a:rPr lang="es-ES" sz="1600" dirty="0"/>
              <a:t>, M. L. V. (2018). </a:t>
            </a:r>
            <a:r>
              <a:rPr lang="es-ES" sz="1600" dirty="0" err="1"/>
              <a:t>Identification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predicted</a:t>
            </a:r>
            <a:r>
              <a:rPr lang="es-ES" sz="1600" dirty="0"/>
              <a:t> individual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clinical</a:t>
            </a:r>
            <a:r>
              <a:rPr lang="es-ES" sz="1600" dirty="0"/>
              <a:t> </a:t>
            </a:r>
            <a:r>
              <a:rPr lang="es-ES" sz="1600" dirty="0" err="1"/>
              <a:t>trials</a:t>
            </a:r>
            <a:r>
              <a:rPr lang="es-ES" sz="1600" dirty="0"/>
              <a:t>. </a:t>
            </a:r>
            <a:r>
              <a:rPr lang="es-ES" sz="1600" dirty="0" err="1"/>
              <a:t>Statistical</a:t>
            </a:r>
            <a:r>
              <a:rPr lang="es-ES" sz="1600" dirty="0"/>
              <a:t> </a:t>
            </a:r>
            <a:r>
              <a:rPr lang="es-ES" sz="1600" dirty="0" err="1"/>
              <a:t>Methods</a:t>
            </a:r>
            <a:r>
              <a:rPr lang="es-ES" sz="1600" dirty="0"/>
              <a:t> in Medical </a:t>
            </a:r>
            <a:r>
              <a:rPr lang="es-ES" sz="1600" dirty="0" err="1"/>
              <a:t>Research</a:t>
            </a:r>
            <a:r>
              <a:rPr lang="es-ES" sz="1600" dirty="0"/>
              <a:t>, 27:142–157.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Macours</a:t>
            </a:r>
            <a:r>
              <a:rPr lang="es-ES" sz="1600" dirty="0"/>
              <a:t> et al., 2012] </a:t>
            </a:r>
            <a:r>
              <a:rPr lang="es-ES" sz="1600" dirty="0" err="1"/>
              <a:t>Macours</a:t>
            </a:r>
            <a:r>
              <a:rPr lang="es-ES" sz="1600" dirty="0"/>
              <a:t>, K., </a:t>
            </a:r>
            <a:r>
              <a:rPr lang="es-ES" sz="1600" dirty="0" err="1"/>
              <a:t>Schady</a:t>
            </a:r>
            <a:r>
              <a:rPr lang="es-ES" sz="1600" dirty="0"/>
              <a:t>, N., and </a:t>
            </a:r>
            <a:r>
              <a:rPr lang="es-ES" sz="1600" dirty="0" err="1"/>
              <a:t>Vakis</a:t>
            </a:r>
            <a:r>
              <a:rPr lang="es-ES" sz="1600" dirty="0"/>
              <a:t>, R. (2012). Cash </a:t>
            </a:r>
            <a:r>
              <a:rPr lang="es-ES" sz="1600" dirty="0" err="1"/>
              <a:t>transfers</a:t>
            </a:r>
            <a:r>
              <a:rPr lang="es-ES" sz="1600" dirty="0"/>
              <a:t>, </a:t>
            </a:r>
            <a:r>
              <a:rPr lang="es-ES" sz="1600" dirty="0" err="1"/>
              <a:t>behavioral</a:t>
            </a:r>
            <a:r>
              <a:rPr lang="es-ES" sz="1600" dirty="0"/>
              <a:t> </a:t>
            </a:r>
            <a:r>
              <a:rPr lang="es-ES" sz="1600" dirty="0" err="1"/>
              <a:t>changes</a:t>
            </a:r>
            <a:r>
              <a:rPr lang="es-ES" sz="1600" dirty="0"/>
              <a:t>, and cognitive </a:t>
            </a:r>
            <a:r>
              <a:rPr lang="es-ES" sz="1600" dirty="0" err="1"/>
              <a:t>development</a:t>
            </a:r>
            <a:r>
              <a:rPr lang="es-ES" sz="1600" dirty="0"/>
              <a:t> in </a:t>
            </a:r>
            <a:r>
              <a:rPr lang="es-ES" sz="1600" dirty="0" err="1"/>
              <a:t>early</a:t>
            </a:r>
            <a:r>
              <a:rPr lang="es-ES" sz="1600" dirty="0"/>
              <a:t> </a:t>
            </a:r>
            <a:r>
              <a:rPr lang="es-ES" sz="1600" dirty="0" err="1"/>
              <a:t>childhood</a:t>
            </a:r>
            <a:r>
              <a:rPr lang="es-ES" sz="1600" dirty="0"/>
              <a:t>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[Yao, 2021] Yao, F. (2021). Machine </a:t>
            </a:r>
            <a:r>
              <a:rPr lang="es-ES" sz="1600" dirty="0" err="1"/>
              <a:t>learning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limited</a:t>
            </a:r>
            <a:r>
              <a:rPr lang="es-ES" sz="1600" dirty="0"/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[Zhou et al., 2017] Zhou, D. P., </a:t>
            </a:r>
            <a:r>
              <a:rPr lang="es-ES" sz="1600" dirty="0" err="1"/>
              <a:t>Balandat</a:t>
            </a:r>
            <a:r>
              <a:rPr lang="es-ES" sz="1600" dirty="0"/>
              <a:t>, M., and Tomlin, C. J. (2017).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residential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r>
              <a:rPr lang="es-ES" sz="1600" dirty="0"/>
              <a:t> response.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4ACE5F14-59FA-10B8-3AC0-42BDC1205CF5}"/>
              </a:ext>
            </a:extLst>
          </p:cNvPr>
          <p:cNvCxnSpPr>
            <a:cxnSpLocks/>
          </p:cNvCxnSpPr>
          <p:nvPr/>
        </p:nvCxnSpPr>
        <p:spPr>
          <a:xfrm>
            <a:off x="998701" y="1060895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F2D9F-4915-4597-4423-323B8B33EC47}"/>
              </a:ext>
            </a:extLst>
          </p:cNvPr>
          <p:cNvSpPr txBox="1"/>
          <p:nvPr/>
        </p:nvSpPr>
        <p:spPr>
          <a:xfrm>
            <a:off x="896560" y="504468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91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8528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B7724A8C-9E90-986B-837D-B391DAA0C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2588852" y="779950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6C86F68-2147-A175-0EE3-D1D15BB9D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8900145" y="7759833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676376" y="4415787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093115" y="5538159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39703" y="1523528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286267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68926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187790" y="2500319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23973" y="2006499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70449" y="3878727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23973" y="4938610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187790" y="5327143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70449" y="6705551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3085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96" y="494943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40416" y="502027"/>
            <a:ext cx="416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b="1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28387"/>
              </p:ext>
            </p:extLst>
          </p:nvPr>
        </p:nvGraphicFramePr>
        <p:xfrm>
          <a:off x="362671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676376" y="2264359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676376" y="6335714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06980" y="3351804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781667" y="3715803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9504" y="3321566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68467" y="2958565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97372"/>
              </p:ext>
            </p:extLst>
          </p:nvPr>
        </p:nvGraphicFramePr>
        <p:xfrm>
          <a:off x="3460967" y="2701174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78699"/>
              </p:ext>
            </p:extLst>
          </p:nvPr>
        </p:nvGraphicFramePr>
        <p:xfrm>
          <a:off x="362671" y="5527998"/>
          <a:ext cx="1564032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11188" y="2377904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60098" y="3960459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60098" y="5647495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11188" y="6216919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093116" y="53239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67637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676377" y="5931268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676376" y="4200549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384746" y="203341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384746" y="3525545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384746" y="580634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51252" y="5639758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1784" y="604503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374900" y="6108577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675432" y="5704180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25">
            <a:extLst>
              <a:ext uri="{FF2B5EF4-FFF2-40B4-BE49-F238E27FC236}">
                <a16:creationId xmlns:a16="http://schemas.microsoft.com/office/drawing/2014/main" id="{CD2ADFE7-C413-37E2-6926-059DB1BBBCB6}"/>
              </a:ext>
            </a:extLst>
          </p:cNvPr>
          <p:cNvCxnSpPr>
            <a:cxnSpLocks/>
          </p:cNvCxnSpPr>
          <p:nvPr/>
        </p:nvCxnSpPr>
        <p:spPr>
          <a:xfrm>
            <a:off x="949778" y="1026268"/>
            <a:ext cx="318732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2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1197</Words>
  <Application>Microsoft Office PowerPoint</Application>
  <PresentationFormat>Custom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Abadi</vt:lpstr>
      <vt:lpstr>Arial</vt:lpstr>
      <vt:lpstr>Calibri</vt:lpstr>
      <vt:lpstr>Office Theme</vt:lpstr>
      <vt:lpstr>Cash Transfers and Cognitive Development: treatment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27</cp:revision>
  <dcterms:created xsi:type="dcterms:W3CDTF">2022-06-06T14:14:06Z</dcterms:created>
  <dcterms:modified xsi:type="dcterms:W3CDTF">2022-06-30T15:42:32Z</dcterms:modified>
</cp:coreProperties>
</file>