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 id="259" r:id="rId4"/>
  </p:sldIdLst>
  <p:sldSz cx="128016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A2BD"/>
    <a:srgbClr val="4B6785"/>
    <a:srgbClr val="2C3C4E"/>
    <a:srgbClr val="1C71BE"/>
    <a:srgbClr val="2C8AE0"/>
    <a:srgbClr val="000000"/>
    <a:srgbClr val="D9D9D9"/>
    <a:srgbClr val="F2F2F2"/>
    <a:srgbClr val="FFFFFF"/>
    <a:srgbClr val="32A5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98" autoAdjust="0"/>
    <p:restoredTop sz="94660"/>
  </p:normalViewPr>
  <p:slideViewPr>
    <p:cSldViewPr snapToGrid="0">
      <p:cViewPr varScale="1">
        <p:scale>
          <a:sx n="65" d="100"/>
          <a:sy n="65" d="100"/>
        </p:scale>
        <p:origin x="85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r>
              <a:rPr lang="en-US">
                <a:solidFill>
                  <a:schemeClr val="bg1"/>
                </a:solidFill>
                <a:latin typeface="Abadi" panose="020B0604020104020204" pitchFamily="34" charset="0"/>
              </a:rPr>
              <a:t>FAMILIAS INCLUÍDAS</a:t>
            </a:r>
          </a:p>
        </c:rich>
      </c:tx>
      <c:overlay val="0"/>
      <c:spPr>
        <a:noFill/>
        <a:ln>
          <a:noFill/>
        </a:ln>
        <a:effectLst/>
      </c:spPr>
      <c:txPr>
        <a:bodyPr rot="0" spcFirstLastPara="1" vertOverflow="ellipsis" vert="horz" wrap="square" anchor="ctr" anchorCtr="1"/>
        <a:lstStyle/>
        <a:p>
          <a:pPr algn="l" rtl="0">
            <a:defRPr sz="1862" b="0" i="0" u="none" strike="noStrike" kern="1200" spc="0" baseline="0">
              <a:solidFill>
                <a:schemeClr val="bg1"/>
              </a:solidFill>
              <a:latin typeface="Abadi" panose="020B0604020104020204" pitchFamily="34" charset="0"/>
              <a:ea typeface="+mn-ea"/>
              <a:cs typeface="+mn-cs"/>
            </a:defRPr>
          </a:pPr>
          <a:endParaRPr lang="es-ES"/>
        </a:p>
      </c:txPr>
    </c:title>
    <c:autoTitleDeleted val="0"/>
    <c:plotArea>
      <c:layout/>
      <c:barChart>
        <c:barDir val="bar"/>
        <c:grouping val="clustered"/>
        <c:varyColors val="0"/>
        <c:ser>
          <c:idx val="0"/>
          <c:order val="0"/>
          <c:tx>
            <c:strRef>
              <c:f>Sheet1!$B$1</c:f>
              <c:strCache>
                <c:ptCount val="1"/>
                <c:pt idx="0">
                  <c:v>Series 1</c:v>
                </c:pt>
              </c:strCache>
            </c:strRef>
          </c:tx>
          <c:spPr>
            <a:solidFill>
              <a:srgbClr val="32A505"/>
            </a:solidFill>
            <a:ln>
              <a:noFill/>
            </a:ln>
            <a:effectLst/>
          </c:spPr>
          <c:invertIfNegative val="0"/>
          <c:cat>
            <c:strRef>
              <c:f>Sheet1!$A$2:$A$3</c:f>
              <c:strCache>
                <c:ptCount val="2"/>
                <c:pt idx="0">
                  <c:v>Control</c:v>
                </c:pt>
                <c:pt idx="1">
                  <c:v>Tratamiento</c:v>
                </c:pt>
              </c:strCache>
            </c:strRef>
          </c:cat>
          <c:val>
            <c:numRef>
              <c:f>Sheet1!$B$2:$B$3</c:f>
              <c:numCache>
                <c:formatCode>General</c:formatCode>
                <c:ptCount val="2"/>
                <c:pt idx="0">
                  <c:v>600</c:v>
                </c:pt>
                <c:pt idx="1">
                  <c:v>1600</c:v>
                </c:pt>
              </c:numCache>
            </c:numRef>
          </c:val>
          <c:extLst>
            <c:ext xmlns:c16="http://schemas.microsoft.com/office/drawing/2014/chart" uri="{C3380CC4-5D6E-409C-BE32-E72D297353CC}">
              <c16:uniqueId val="{00000000-6A00-4042-8A30-2EBB9F4CB165}"/>
            </c:ext>
          </c:extLst>
        </c:ser>
        <c:dLbls>
          <c:showLegendKey val="0"/>
          <c:showVal val="0"/>
          <c:showCatName val="0"/>
          <c:showSerName val="0"/>
          <c:showPercent val="0"/>
          <c:showBubbleSize val="0"/>
        </c:dLbls>
        <c:gapWidth val="182"/>
        <c:axId val="1819946144"/>
        <c:axId val="1819942400"/>
      </c:barChart>
      <c:catAx>
        <c:axId val="1819946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2400"/>
        <c:crosses val="autoZero"/>
        <c:auto val="1"/>
        <c:lblAlgn val="ctr"/>
        <c:lblOffset val="100"/>
        <c:noMultiLvlLbl val="0"/>
      </c:catAx>
      <c:valAx>
        <c:axId val="1819942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496484"/>
            <a:ext cx="1088136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600200" y="4802717"/>
            <a:ext cx="96012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85959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48692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486834"/>
            <a:ext cx="276034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486834"/>
            <a:ext cx="812101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63233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57421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279653"/>
            <a:ext cx="1104138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73443" y="6119286"/>
            <a:ext cx="1104138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DEB8E-57A5-4E24-A79E-0156C7376F47}" type="datetimeFigureOut">
              <a:rPr lang="es-ES" smtClean="0"/>
              <a:t>13/06/2022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34629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434167"/>
            <a:ext cx="544068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13/06/2022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70346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486836"/>
            <a:ext cx="1104138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241551"/>
            <a:ext cx="5415676"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81779" y="3340100"/>
            <a:ext cx="5415676"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241551"/>
            <a:ext cx="544234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480811" y="3340100"/>
            <a:ext cx="544234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13/06/2022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2879843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13/06/2022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414544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13/06/2022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0510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442347" y="1316569"/>
            <a:ext cx="648081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13/06/2022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3058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09600"/>
            <a:ext cx="4128849"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16569"/>
            <a:ext cx="648081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81778" y="2743200"/>
            <a:ext cx="4128849"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D6DEB8E-57A5-4E24-A79E-0156C7376F47}" type="datetimeFigureOut">
              <a:rPr lang="es-ES" smtClean="0"/>
              <a:t>13/06/2022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03454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486836"/>
            <a:ext cx="1104138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434167"/>
            <a:ext cx="1104138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475136"/>
            <a:ext cx="288036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D6DEB8E-57A5-4E24-A79E-0156C7376F47}" type="datetimeFigureOut">
              <a:rPr lang="es-ES" smtClean="0"/>
              <a:t>13/06/2022</a:t>
            </a:fld>
            <a:endParaRPr lang="es-ES"/>
          </a:p>
        </p:txBody>
      </p:sp>
      <p:sp>
        <p:nvSpPr>
          <p:cNvPr id="5" name="Footer Placeholder 4"/>
          <p:cNvSpPr>
            <a:spLocks noGrp="1"/>
          </p:cNvSpPr>
          <p:nvPr>
            <p:ph type="ftr" sz="quarter" idx="3"/>
          </p:nvPr>
        </p:nvSpPr>
        <p:spPr>
          <a:xfrm>
            <a:off x="4240530" y="8475136"/>
            <a:ext cx="432054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9041130" y="8475136"/>
            <a:ext cx="288036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AFF29D6C-17C6-483F-AAC9-ACEBBBC03CEC}" type="slidenum">
              <a:rPr lang="es-ES" smtClean="0"/>
              <a:t>‹#›</a:t>
            </a:fld>
            <a:endParaRPr lang="es-ES"/>
          </a:p>
        </p:txBody>
      </p:sp>
    </p:spTree>
    <p:extLst>
      <p:ext uri="{BB962C8B-B14F-4D97-AF65-F5344CB8AC3E}">
        <p14:creationId xmlns:p14="http://schemas.microsoft.com/office/powerpoint/2010/main" val="38881759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chart" Target="../charts/chart1.xml"/><Relationship Id="rId15" Type="http://schemas.openxmlformats.org/officeDocument/2006/relationships/image" Target="../media/image13.svg"/><Relationship Id="rId23" Type="http://schemas.openxmlformats.org/officeDocument/2006/relationships/image" Target="../media/image21.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svg"/></Relationships>
</file>

<file path=ppt/slides/_rels/slide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E756D-E9B5-0397-688A-ECEFE39566BB}"/>
              </a:ext>
            </a:extLst>
          </p:cNvPr>
          <p:cNvPicPr>
            <a:picLocks noChangeAspect="1"/>
          </p:cNvPicPr>
          <p:nvPr/>
        </p:nvPicPr>
        <p:blipFill>
          <a:blip r:embed="rId2"/>
          <a:stretch>
            <a:fillRect/>
          </a:stretch>
        </p:blipFill>
        <p:spPr>
          <a:xfrm>
            <a:off x="279611" y="3127286"/>
            <a:ext cx="8789882" cy="1590483"/>
          </a:xfrm>
          <a:prstGeom prst="rect">
            <a:avLst/>
          </a:prstGeom>
        </p:spPr>
      </p:pic>
      <p:pic>
        <p:nvPicPr>
          <p:cNvPr id="1026" name="Picture 2">
            <a:extLst>
              <a:ext uri="{FF2B5EF4-FFF2-40B4-BE49-F238E27FC236}">
                <a16:creationId xmlns:a16="http://schemas.microsoft.com/office/drawing/2014/main" id="{8356BB93-CB82-7455-EFCF-2ED5971E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9" y="293382"/>
            <a:ext cx="1767817" cy="17678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DD1CB-62CD-EA42-8300-280AC5D68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92" y="293382"/>
            <a:ext cx="903311" cy="602861"/>
          </a:xfrm>
          <a:prstGeom prst="rect">
            <a:avLst/>
          </a:prstGeom>
          <a:solidFill>
            <a:srgbClr val="1965AA"/>
          </a:solidFill>
          <a:ln w="12700">
            <a:solidFill>
              <a:srgbClr val="002060"/>
            </a:solidFill>
          </a:ln>
        </p:spPr>
      </p:pic>
      <p:graphicFrame>
        <p:nvGraphicFramePr>
          <p:cNvPr id="8" name="Chart 7">
            <a:extLst>
              <a:ext uri="{FF2B5EF4-FFF2-40B4-BE49-F238E27FC236}">
                <a16:creationId xmlns:a16="http://schemas.microsoft.com/office/drawing/2014/main" id="{071164CE-C9B5-48C7-B497-FC72D4F118E0}"/>
              </a:ext>
            </a:extLst>
          </p:cNvPr>
          <p:cNvGraphicFramePr/>
          <p:nvPr>
            <p:extLst>
              <p:ext uri="{D42A27DB-BD31-4B8C-83A1-F6EECF244321}">
                <p14:modId xmlns:p14="http://schemas.microsoft.com/office/powerpoint/2010/main" val="3830010063"/>
              </p:ext>
            </p:extLst>
          </p:nvPr>
        </p:nvGraphicFramePr>
        <p:xfrm>
          <a:off x="9304507" y="2689567"/>
          <a:ext cx="3412518" cy="2116734"/>
        </p:xfrm>
        <a:graphic>
          <a:graphicData uri="http://schemas.openxmlformats.org/drawingml/2006/chart">
            <c:chart xmlns:c="http://schemas.openxmlformats.org/drawingml/2006/chart" xmlns:r="http://schemas.openxmlformats.org/officeDocument/2006/relationships" r:id="rId5"/>
          </a:graphicData>
        </a:graphic>
      </p:graphicFrame>
      <p:pic>
        <p:nvPicPr>
          <p:cNvPr id="10" name="Graphic 9" descr="Home with solid fill">
            <a:extLst>
              <a:ext uri="{FF2B5EF4-FFF2-40B4-BE49-F238E27FC236}">
                <a16:creationId xmlns:a16="http://schemas.microsoft.com/office/drawing/2014/main" id="{30B3D6FA-36C9-DDFF-A0B3-798DE64D2A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9583" y="2741552"/>
            <a:ext cx="327119" cy="327119"/>
          </a:xfrm>
          <a:prstGeom prst="rect">
            <a:avLst/>
          </a:prstGeom>
        </p:spPr>
      </p:pic>
      <p:pic>
        <p:nvPicPr>
          <p:cNvPr id="12" name="Graphic 11" descr="Family with two children with solid fill">
            <a:extLst>
              <a:ext uri="{FF2B5EF4-FFF2-40B4-BE49-F238E27FC236}">
                <a16:creationId xmlns:a16="http://schemas.microsoft.com/office/drawing/2014/main" id="{AFB6FFD3-728A-7CF4-BA89-A17F43BE37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5852" y="4999259"/>
            <a:ext cx="640653" cy="640653"/>
          </a:xfrm>
          <a:prstGeom prst="rect">
            <a:avLst/>
          </a:prstGeom>
        </p:spPr>
      </p:pic>
      <p:sp>
        <p:nvSpPr>
          <p:cNvPr id="50" name="TextBox 49">
            <a:extLst>
              <a:ext uri="{FF2B5EF4-FFF2-40B4-BE49-F238E27FC236}">
                <a16:creationId xmlns:a16="http://schemas.microsoft.com/office/drawing/2014/main" id="{FE7ABF18-76B5-F384-221F-FF5E45014658}"/>
              </a:ext>
            </a:extLst>
          </p:cNvPr>
          <p:cNvSpPr txBox="1"/>
          <p:nvPr/>
        </p:nvSpPr>
        <p:spPr>
          <a:xfrm>
            <a:off x="869169" y="514644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TRATAMIENTOS: AYUDAS A LA UNIDAD FAMILIAR</a:t>
            </a:r>
          </a:p>
        </p:txBody>
      </p:sp>
      <p:sp>
        <p:nvSpPr>
          <p:cNvPr id="2" name="Rectángulo 1">
            <a:extLst>
              <a:ext uri="{FF2B5EF4-FFF2-40B4-BE49-F238E27FC236}">
                <a16:creationId xmlns:a16="http://schemas.microsoft.com/office/drawing/2014/main" id="{54E01547-BC81-7AE0-BFC9-92506ECD38E0}"/>
              </a:ext>
            </a:extLst>
          </p:cNvPr>
          <p:cNvSpPr/>
          <p:nvPr/>
        </p:nvSpPr>
        <p:spPr>
          <a:xfrm>
            <a:off x="1276113" y="1119711"/>
            <a:ext cx="172546" cy="115156"/>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cxnSp>
        <p:nvCxnSpPr>
          <p:cNvPr id="4" name="Conector recto 3">
            <a:extLst>
              <a:ext uri="{FF2B5EF4-FFF2-40B4-BE49-F238E27FC236}">
                <a16:creationId xmlns:a16="http://schemas.microsoft.com/office/drawing/2014/main" id="{D25A62D7-2001-E9D8-ED72-9377D92178F9}"/>
              </a:ext>
            </a:extLst>
          </p:cNvPr>
          <p:cNvCxnSpPr>
            <a:cxnSpLocks/>
          </p:cNvCxnSpPr>
          <p:nvPr/>
        </p:nvCxnSpPr>
        <p:spPr>
          <a:xfrm flipH="1" flipV="1">
            <a:off x="335250" y="896243"/>
            <a:ext cx="940862" cy="33862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F119542-BA74-F69E-B938-556ACD1198B4}"/>
              </a:ext>
            </a:extLst>
          </p:cNvPr>
          <p:cNvCxnSpPr>
            <a:cxnSpLocks/>
          </p:cNvCxnSpPr>
          <p:nvPr/>
        </p:nvCxnSpPr>
        <p:spPr>
          <a:xfrm flipH="1" flipV="1">
            <a:off x="1246203" y="293381"/>
            <a:ext cx="202457" cy="82633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9">
            <a:extLst>
              <a:ext uri="{FF2B5EF4-FFF2-40B4-BE49-F238E27FC236}">
                <a16:creationId xmlns:a16="http://schemas.microsoft.com/office/drawing/2014/main" id="{1B0DA457-7E68-8D93-F147-5FD71E80DF7A}"/>
              </a:ext>
            </a:extLst>
          </p:cNvPr>
          <p:cNvSpPr txBox="1"/>
          <p:nvPr/>
        </p:nvSpPr>
        <p:spPr>
          <a:xfrm>
            <a:off x="2585166" y="121771"/>
            <a:ext cx="6802296" cy="584775"/>
          </a:xfrm>
          <a:prstGeom prst="rect">
            <a:avLst/>
          </a:prstGeom>
          <a:noFill/>
        </p:spPr>
        <p:txBody>
          <a:bodyPr wrap="square" rtlCol="0">
            <a:spAutoFit/>
          </a:bodyPr>
          <a:lstStyle/>
          <a:p>
            <a:r>
              <a:rPr lang="es-ES" sz="3200" dirty="0">
                <a:solidFill>
                  <a:schemeClr val="bg1"/>
                </a:solidFill>
                <a:latin typeface="Abadi" panose="020B0604020104020204" pitchFamily="34" charset="0"/>
              </a:rPr>
              <a:t>PROGRAMA </a:t>
            </a:r>
            <a:r>
              <a:rPr lang="es-ES" sz="3200" i="1" dirty="0">
                <a:solidFill>
                  <a:schemeClr val="bg1"/>
                </a:solidFill>
                <a:latin typeface="Abadi" panose="020B0604020104020204" pitchFamily="34" charset="0"/>
              </a:rPr>
              <a:t>ATENCIÓN A CRISIS</a:t>
            </a:r>
          </a:p>
        </p:txBody>
      </p:sp>
      <p:cxnSp>
        <p:nvCxnSpPr>
          <p:cNvPr id="26" name="Conector recto 25">
            <a:extLst>
              <a:ext uri="{FF2B5EF4-FFF2-40B4-BE49-F238E27FC236}">
                <a16:creationId xmlns:a16="http://schemas.microsoft.com/office/drawing/2014/main" id="{E49201CF-A65C-1D41-44B1-253FC16C5F1C}"/>
              </a:ext>
            </a:extLst>
          </p:cNvPr>
          <p:cNvCxnSpPr>
            <a:cxnSpLocks/>
          </p:cNvCxnSpPr>
          <p:nvPr/>
        </p:nvCxnSpPr>
        <p:spPr>
          <a:xfrm>
            <a:off x="2667298" y="706546"/>
            <a:ext cx="5975475"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
        <p:nvSpPr>
          <p:cNvPr id="53" name="TextBox 49">
            <a:extLst>
              <a:ext uri="{FF2B5EF4-FFF2-40B4-BE49-F238E27FC236}">
                <a16:creationId xmlns:a16="http://schemas.microsoft.com/office/drawing/2014/main" id="{328D2A34-DCA5-1E27-6C3A-6D2B1CAE3005}"/>
              </a:ext>
            </a:extLst>
          </p:cNvPr>
          <p:cNvSpPr txBox="1"/>
          <p:nvPr/>
        </p:nvSpPr>
        <p:spPr>
          <a:xfrm>
            <a:off x="709508" y="2558263"/>
            <a:ext cx="4705186" cy="369332"/>
          </a:xfrm>
          <a:prstGeom prst="rect">
            <a:avLst/>
          </a:prstGeom>
          <a:noFill/>
        </p:spPr>
        <p:txBody>
          <a:bodyPr wrap="square" rtlCol="0">
            <a:spAutoFit/>
          </a:bodyPr>
          <a:lstStyle/>
          <a:p>
            <a:r>
              <a:rPr lang="es-ES" dirty="0">
                <a:solidFill>
                  <a:schemeClr val="bg1"/>
                </a:solidFill>
                <a:latin typeface="Abadi" panose="020B0604020104020204" pitchFamily="34" charset="0"/>
              </a:rPr>
              <a:t>TEMPORIZACIÓN</a:t>
            </a:r>
            <a:endParaRPr lang="es-ES" i="1" dirty="0">
              <a:solidFill>
                <a:schemeClr val="bg1"/>
              </a:solidFill>
              <a:latin typeface="Abadi" panose="020B0604020104020204" pitchFamily="34" charset="0"/>
            </a:endParaRPr>
          </a:p>
        </p:txBody>
      </p:sp>
      <p:sp>
        <p:nvSpPr>
          <p:cNvPr id="55" name="TextBox 31">
            <a:extLst>
              <a:ext uri="{FF2B5EF4-FFF2-40B4-BE49-F238E27FC236}">
                <a16:creationId xmlns:a16="http://schemas.microsoft.com/office/drawing/2014/main" id="{F635C1EC-3511-A84A-FA15-22B3B15D7B17}"/>
              </a:ext>
            </a:extLst>
          </p:cNvPr>
          <p:cNvSpPr txBox="1"/>
          <p:nvPr/>
        </p:nvSpPr>
        <p:spPr>
          <a:xfrm>
            <a:off x="2667297" y="922287"/>
            <a:ext cx="9799053" cy="1569660"/>
          </a:xfrm>
          <a:prstGeom prst="rect">
            <a:avLst/>
          </a:prstGeom>
          <a:noFill/>
        </p:spPr>
        <p:txBody>
          <a:bodyPr wrap="square" rtlCol="0">
            <a:spAutoFit/>
          </a:bodyPr>
          <a:lstStyle/>
          <a:p>
            <a:pPr algn="just">
              <a:spcAft>
                <a:spcPts val="600"/>
              </a:spcAft>
            </a:pPr>
            <a:r>
              <a:rPr lang="es-ES" sz="1300" dirty="0">
                <a:solidFill>
                  <a:schemeClr val="bg1"/>
                </a:solidFill>
                <a:latin typeface="Abadi" panose="020B0604020104020204" pitchFamily="34" charset="0"/>
              </a:rPr>
              <a:t>Se trata de un programa de promoción del desarrollo cognitivo en la primera infancia. El programa conocido como </a:t>
            </a:r>
            <a:r>
              <a:rPr lang="es-ES" sz="1300" i="1" dirty="0">
                <a:solidFill>
                  <a:schemeClr val="bg1"/>
                </a:solidFill>
                <a:latin typeface="Abadi" panose="020B0604020104020204" pitchFamily="34" charset="0"/>
              </a:rPr>
              <a:t>Atención a Crisis</a:t>
            </a:r>
            <a:r>
              <a:rPr lang="es-ES" sz="1300" dirty="0">
                <a:solidFill>
                  <a:schemeClr val="bg1"/>
                </a:solidFill>
                <a:latin typeface="Abadi" panose="020B0604020104020204" pitchFamily="34" charset="0"/>
              </a:rPr>
              <a:t> consistió en ayudas económicas considerables a hogares pobres entre noviembre de 2005 y diciembre de 2006 y fue implementado por el Ministerio de la Familia en seis municipios de la zona rural de Nicaragua.</a:t>
            </a:r>
          </a:p>
          <a:p>
            <a:pPr algn="just">
              <a:spcAft>
                <a:spcPts val="600"/>
              </a:spcAft>
            </a:pPr>
            <a:r>
              <a:rPr lang="es-ES" sz="1300" dirty="0">
                <a:solidFill>
                  <a:schemeClr val="bg1"/>
                </a:solidFill>
                <a:latin typeface="Abadi" panose="020B0604020104020204" pitchFamily="34" charset="0"/>
              </a:rPr>
              <a:t>Este programa se enmarcó dentro de un estudio de su impacto en las familias. La base del estudio consistía en la recopilación de datos económicos </a:t>
            </a:r>
            <a:r>
              <a:rPr lang="es-ES" sz="1300" dirty="0" err="1">
                <a:solidFill>
                  <a:schemeClr val="bg1"/>
                </a:solidFill>
                <a:latin typeface="Abadi" panose="020B0604020104020204" pitchFamily="34" charset="0"/>
              </a:rPr>
              <a:t>sociopersonales</a:t>
            </a:r>
            <a:r>
              <a:rPr lang="es-ES" sz="1300" dirty="0">
                <a:solidFill>
                  <a:schemeClr val="bg1"/>
                </a:solidFill>
                <a:latin typeface="Abadi" panose="020B0604020104020204" pitchFamily="34" charset="0"/>
              </a:rPr>
              <a:t> de hábitos de vida y de desarrollo psicomotriz de los niños de las más de 2000 familias participantes. Al cabo de aproximadamente 10 meses del inicio de las ayudas económicas se realizó una encuesta de seguimiento evaluando con especial atención el desarrollo de los niños.</a:t>
            </a:r>
            <a:endParaRPr lang="es-ES" sz="1300" i="1" dirty="0">
              <a:solidFill>
                <a:schemeClr val="bg1"/>
              </a:solidFill>
              <a:latin typeface="Abadi" panose="020B0604020104020204" pitchFamily="34" charset="0"/>
            </a:endParaRPr>
          </a:p>
        </p:txBody>
      </p:sp>
      <p:sp>
        <p:nvSpPr>
          <p:cNvPr id="110" name="Forma libre: forma 109">
            <a:extLst>
              <a:ext uri="{FF2B5EF4-FFF2-40B4-BE49-F238E27FC236}">
                <a16:creationId xmlns:a16="http://schemas.microsoft.com/office/drawing/2014/main" id="{50A11B18-CD27-D9C5-A99D-18D15F3D5A43}"/>
              </a:ext>
            </a:extLst>
          </p:cNvPr>
          <p:cNvSpPr/>
          <p:nvPr/>
        </p:nvSpPr>
        <p:spPr>
          <a:xfrm>
            <a:off x="1164295" y="5819952"/>
            <a:ext cx="11168383" cy="1230756"/>
          </a:xfrm>
          <a:custGeom>
            <a:avLst/>
            <a:gdLst>
              <a:gd name="connsiteX0" fmla="*/ 8293889 w 11168383"/>
              <a:gd name="connsiteY0" fmla="*/ 0 h 1230756"/>
              <a:gd name="connsiteX1" fmla="*/ 10963253 w 11168383"/>
              <a:gd name="connsiteY1" fmla="*/ 0 h 1230756"/>
              <a:gd name="connsiteX2" fmla="*/ 11168383 w 11168383"/>
              <a:gd name="connsiteY2" fmla="*/ 205130 h 1230756"/>
              <a:gd name="connsiteX3" fmla="*/ 11168383 w 11168383"/>
              <a:gd name="connsiteY3" fmla="*/ 1025626 h 1230756"/>
              <a:gd name="connsiteX4" fmla="*/ 10963253 w 11168383"/>
              <a:gd name="connsiteY4" fmla="*/ 1230756 h 1230756"/>
              <a:gd name="connsiteX5" fmla="*/ 8293889 w 11168383"/>
              <a:gd name="connsiteY5" fmla="*/ 1230756 h 1230756"/>
              <a:gd name="connsiteX6" fmla="*/ 205130 w 11168383"/>
              <a:gd name="connsiteY6" fmla="*/ 0 h 1230756"/>
              <a:gd name="connsiteX7" fmla="*/ 7706746 w 11168383"/>
              <a:gd name="connsiteY7" fmla="*/ 0 h 1230756"/>
              <a:gd name="connsiteX8" fmla="*/ 7706746 w 11168383"/>
              <a:gd name="connsiteY8" fmla="*/ 1230756 h 1230756"/>
              <a:gd name="connsiteX9" fmla="*/ 205130 w 11168383"/>
              <a:gd name="connsiteY9" fmla="*/ 1230756 h 1230756"/>
              <a:gd name="connsiteX10" fmla="*/ 0 w 11168383"/>
              <a:gd name="connsiteY10" fmla="*/ 1025626 h 1230756"/>
              <a:gd name="connsiteX11" fmla="*/ 0 w 11168383"/>
              <a:gd name="connsiteY11" fmla="*/ 205130 h 1230756"/>
              <a:gd name="connsiteX12" fmla="*/ 205130 w 11168383"/>
              <a:gd name="connsiteY12" fmla="*/ 0 h 123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8383" h="1230756">
                <a:moveTo>
                  <a:pt x="8293889" y="0"/>
                </a:moveTo>
                <a:lnTo>
                  <a:pt x="10963253" y="0"/>
                </a:lnTo>
                <a:cubicBezTo>
                  <a:pt x="11076543" y="0"/>
                  <a:pt x="11168383" y="91840"/>
                  <a:pt x="11168383" y="205130"/>
                </a:cubicBezTo>
                <a:lnTo>
                  <a:pt x="11168383" y="1025626"/>
                </a:lnTo>
                <a:cubicBezTo>
                  <a:pt x="11168383" y="1138916"/>
                  <a:pt x="11076543" y="1230756"/>
                  <a:pt x="10963253" y="1230756"/>
                </a:cubicBezTo>
                <a:lnTo>
                  <a:pt x="8293889" y="1230756"/>
                </a:lnTo>
                <a:close/>
                <a:moveTo>
                  <a:pt x="205130" y="0"/>
                </a:moveTo>
                <a:lnTo>
                  <a:pt x="7706746" y="0"/>
                </a:lnTo>
                <a:lnTo>
                  <a:pt x="7706746" y="1230756"/>
                </a:lnTo>
                <a:lnTo>
                  <a:pt x="205130" y="1230756"/>
                </a:lnTo>
                <a:cubicBezTo>
                  <a:pt x="91840" y="1230756"/>
                  <a:pt x="0" y="1138916"/>
                  <a:pt x="0" y="1025626"/>
                </a:cubicBezTo>
                <a:lnTo>
                  <a:pt x="0" y="205130"/>
                </a:lnTo>
                <a:cubicBezTo>
                  <a:pt x="0" y="91840"/>
                  <a:pt x="91840" y="0"/>
                  <a:pt x="205130"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5" name="Grupo 14">
            <a:extLst>
              <a:ext uri="{FF2B5EF4-FFF2-40B4-BE49-F238E27FC236}">
                <a16:creationId xmlns:a16="http://schemas.microsoft.com/office/drawing/2014/main" id="{907CF3CB-F88B-26DE-8007-872C4461CF0E}"/>
              </a:ext>
            </a:extLst>
          </p:cNvPr>
          <p:cNvGrpSpPr/>
          <p:nvPr/>
        </p:nvGrpSpPr>
        <p:grpSpPr>
          <a:xfrm>
            <a:off x="2421856" y="5932091"/>
            <a:ext cx="6290132" cy="1006481"/>
            <a:chOff x="2421856" y="5524896"/>
            <a:chExt cx="6290132" cy="1006481"/>
          </a:xfrm>
        </p:grpSpPr>
        <p:sp>
          <p:nvSpPr>
            <p:cNvPr id="81" name="Rectángulo: esquinas redondeadas 80">
              <a:extLst>
                <a:ext uri="{FF2B5EF4-FFF2-40B4-BE49-F238E27FC236}">
                  <a16:creationId xmlns:a16="http://schemas.microsoft.com/office/drawing/2014/main" id="{6A72C6D0-5993-C827-25FF-C111BA9C6C68}"/>
                </a:ext>
              </a:extLst>
            </p:cNvPr>
            <p:cNvSpPr/>
            <p:nvPr/>
          </p:nvSpPr>
          <p:spPr>
            <a:xfrm rot="5400000">
              <a:off x="7214133" y="5033523"/>
              <a:ext cx="1006481" cy="1989228"/>
            </a:xfrm>
            <a:prstGeom prst="roundRect">
              <a:avLst>
                <a:gd name="adj" fmla="val 22277"/>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esquinas redondeadas 81">
              <a:extLst>
                <a:ext uri="{FF2B5EF4-FFF2-40B4-BE49-F238E27FC236}">
                  <a16:creationId xmlns:a16="http://schemas.microsoft.com/office/drawing/2014/main" id="{99986DB9-4759-1311-51B9-ABAA34C67539}"/>
                </a:ext>
              </a:extLst>
            </p:cNvPr>
            <p:cNvSpPr/>
            <p:nvPr/>
          </p:nvSpPr>
          <p:spPr>
            <a:xfrm rot="5400000">
              <a:off x="5048246" y="5033524"/>
              <a:ext cx="1006479" cy="1989228"/>
            </a:xfrm>
            <a:prstGeom prst="roundRect">
              <a:avLst>
                <a:gd name="adj" fmla="val 18211"/>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esquinas redondeadas 82">
              <a:extLst>
                <a:ext uri="{FF2B5EF4-FFF2-40B4-BE49-F238E27FC236}">
                  <a16:creationId xmlns:a16="http://schemas.microsoft.com/office/drawing/2014/main" id="{957F8805-D155-687C-B268-D7BCD7A74459}"/>
                </a:ext>
              </a:extLst>
            </p:cNvPr>
            <p:cNvSpPr/>
            <p:nvPr/>
          </p:nvSpPr>
          <p:spPr>
            <a:xfrm rot="5400000">
              <a:off x="2913230" y="5033523"/>
              <a:ext cx="1006480" cy="1989228"/>
            </a:xfrm>
            <a:prstGeom prst="roundRect">
              <a:avLst>
                <a:gd name="adj" fmla="val 20163"/>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4" name="TextBox 31">
            <a:extLst>
              <a:ext uri="{FF2B5EF4-FFF2-40B4-BE49-F238E27FC236}">
                <a16:creationId xmlns:a16="http://schemas.microsoft.com/office/drawing/2014/main" id="{FC0A9606-821F-376C-0D4B-EBBC01DD3948}"/>
              </a:ext>
            </a:extLst>
          </p:cNvPr>
          <p:cNvSpPr txBox="1"/>
          <p:nvPr/>
        </p:nvSpPr>
        <p:spPr>
          <a:xfrm>
            <a:off x="6712206" y="6490528"/>
            <a:ext cx="2051983" cy="253916"/>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Con una frecuencia bimestral</a:t>
            </a:r>
          </a:p>
        </p:txBody>
      </p:sp>
      <p:sp>
        <p:nvSpPr>
          <p:cNvPr id="85" name="TextBox 36">
            <a:extLst>
              <a:ext uri="{FF2B5EF4-FFF2-40B4-BE49-F238E27FC236}">
                <a16:creationId xmlns:a16="http://schemas.microsoft.com/office/drawing/2014/main" id="{C4A2A1D1-44DD-2847-B96F-12302B9FF31C}"/>
              </a:ext>
            </a:extLst>
          </p:cNvPr>
          <p:cNvSpPr txBox="1"/>
          <p:nvPr/>
        </p:nvSpPr>
        <p:spPr>
          <a:xfrm>
            <a:off x="4514462" y="6402766"/>
            <a:ext cx="2074049" cy="577081"/>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Entregado al cuidador principal de los hijos (en su mayoría a la madre)</a:t>
            </a:r>
          </a:p>
        </p:txBody>
      </p:sp>
      <p:sp>
        <p:nvSpPr>
          <p:cNvPr id="86" name="TextBox 37">
            <a:extLst>
              <a:ext uri="{FF2B5EF4-FFF2-40B4-BE49-F238E27FC236}">
                <a16:creationId xmlns:a16="http://schemas.microsoft.com/office/drawing/2014/main" id="{12456CB9-32AD-7AF5-888E-ABDC449DBFB7}"/>
              </a:ext>
            </a:extLst>
          </p:cNvPr>
          <p:cNvSpPr txBox="1"/>
          <p:nvPr/>
        </p:nvSpPr>
        <p:spPr>
          <a:xfrm>
            <a:off x="2398975" y="6489326"/>
            <a:ext cx="2048364" cy="415498"/>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Pago por un valor de  ~15% del gasto medio anual </a:t>
            </a:r>
            <a:r>
              <a:rPr lang="es-ES" sz="1050" i="1" dirty="0">
                <a:solidFill>
                  <a:schemeClr val="bg1"/>
                </a:solidFill>
                <a:latin typeface="Abadi" panose="020B0604020104020204" pitchFamily="34" charset="0"/>
              </a:rPr>
              <a:t>per </a:t>
            </a:r>
            <a:r>
              <a:rPr lang="es-ES" sz="1050" i="1" dirty="0" err="1">
                <a:solidFill>
                  <a:schemeClr val="bg1"/>
                </a:solidFill>
                <a:latin typeface="Abadi" panose="020B0604020104020204" pitchFamily="34" charset="0"/>
              </a:rPr>
              <a:t>capita</a:t>
            </a:r>
            <a:endParaRPr lang="es-ES" sz="1050" i="1" dirty="0">
              <a:solidFill>
                <a:schemeClr val="bg1"/>
              </a:solidFill>
              <a:latin typeface="Abadi" panose="020B0604020104020204" pitchFamily="34" charset="0"/>
            </a:endParaRPr>
          </a:p>
        </p:txBody>
      </p:sp>
      <p:sp>
        <p:nvSpPr>
          <p:cNvPr id="60" name="Elipse 59">
            <a:extLst>
              <a:ext uri="{FF2B5EF4-FFF2-40B4-BE49-F238E27FC236}">
                <a16:creationId xmlns:a16="http://schemas.microsoft.com/office/drawing/2014/main" id="{ECD0B984-A7DA-5FB9-1BA9-5A69611CE2EF}"/>
              </a:ext>
            </a:extLst>
          </p:cNvPr>
          <p:cNvSpPr/>
          <p:nvPr/>
        </p:nvSpPr>
        <p:spPr>
          <a:xfrm>
            <a:off x="406049" y="6197972"/>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pic>
        <p:nvPicPr>
          <p:cNvPr id="20" name="Graphic 1" descr="Philanthropy with solid fill">
            <a:extLst>
              <a:ext uri="{FF2B5EF4-FFF2-40B4-BE49-F238E27FC236}">
                <a16:creationId xmlns:a16="http://schemas.microsoft.com/office/drawing/2014/main" id="{D364BBDE-93AE-740D-C17A-7B988310F3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4727" y="6001619"/>
            <a:ext cx="867422" cy="867422"/>
          </a:xfrm>
          <a:prstGeom prst="rect">
            <a:avLst/>
          </a:prstGeom>
        </p:spPr>
      </p:pic>
      <p:pic>
        <p:nvPicPr>
          <p:cNvPr id="22" name="Graphic 21" descr="Woman with solid fill">
            <a:extLst>
              <a:ext uri="{FF2B5EF4-FFF2-40B4-BE49-F238E27FC236}">
                <a16:creationId xmlns:a16="http://schemas.microsoft.com/office/drawing/2014/main" id="{40F65747-DB6D-485F-349E-3C3C3F171A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6201" y="6014367"/>
            <a:ext cx="430569" cy="430569"/>
          </a:xfrm>
          <a:prstGeom prst="rect">
            <a:avLst/>
          </a:prstGeom>
        </p:spPr>
      </p:pic>
      <p:pic>
        <p:nvPicPr>
          <p:cNvPr id="24" name="Graphic 23" descr="Daily calendar with solid fill">
            <a:extLst>
              <a:ext uri="{FF2B5EF4-FFF2-40B4-BE49-F238E27FC236}">
                <a16:creationId xmlns:a16="http://schemas.microsoft.com/office/drawing/2014/main" id="{E025FFDA-3D30-C878-C3AB-40C894B77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82927" y="5998840"/>
            <a:ext cx="461623" cy="461623"/>
          </a:xfrm>
          <a:prstGeom prst="rect">
            <a:avLst/>
          </a:prstGeom>
        </p:spPr>
      </p:pic>
      <p:grpSp>
        <p:nvGrpSpPr>
          <p:cNvPr id="31" name="Group 30">
            <a:extLst>
              <a:ext uri="{FF2B5EF4-FFF2-40B4-BE49-F238E27FC236}">
                <a16:creationId xmlns:a16="http://schemas.microsoft.com/office/drawing/2014/main" id="{1E988EAA-E2EC-B36A-24EA-F51ECFCB30AB}"/>
              </a:ext>
            </a:extLst>
          </p:cNvPr>
          <p:cNvGrpSpPr/>
          <p:nvPr/>
        </p:nvGrpSpPr>
        <p:grpSpPr>
          <a:xfrm>
            <a:off x="3188214" y="6021903"/>
            <a:ext cx="511185" cy="415497"/>
            <a:chOff x="4132813" y="5943600"/>
            <a:chExt cx="1124987" cy="914400"/>
          </a:xfrm>
          <a:solidFill>
            <a:srgbClr val="FFFFFF"/>
          </a:solidFill>
        </p:grpSpPr>
        <p:pic>
          <p:nvPicPr>
            <p:cNvPr id="27" name="Graphic 26" descr="Dollar with solid fill">
              <a:extLst>
                <a:ext uri="{FF2B5EF4-FFF2-40B4-BE49-F238E27FC236}">
                  <a16:creationId xmlns:a16="http://schemas.microsoft.com/office/drawing/2014/main" id="{8B66E77F-B1EE-A3CF-7C52-D313BA0F52F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43400" y="5943600"/>
              <a:ext cx="914400" cy="914400"/>
            </a:xfrm>
            <a:prstGeom prst="rect">
              <a:avLst/>
            </a:prstGeom>
          </p:spPr>
        </p:pic>
        <p:sp>
          <p:nvSpPr>
            <p:cNvPr id="34" name="TextBox 33">
              <a:extLst>
                <a:ext uri="{FF2B5EF4-FFF2-40B4-BE49-F238E27FC236}">
                  <a16:creationId xmlns:a16="http://schemas.microsoft.com/office/drawing/2014/main" id="{9A81CC55-2654-57DD-BE03-DDE8B52C9E9B}"/>
                </a:ext>
              </a:extLst>
            </p:cNvPr>
            <p:cNvSpPr txBox="1"/>
            <p:nvPr/>
          </p:nvSpPr>
          <p:spPr>
            <a:xfrm>
              <a:off x="4132813" y="6112397"/>
              <a:ext cx="438745" cy="590178"/>
            </a:xfrm>
            <a:custGeom>
              <a:avLst/>
              <a:gdLst/>
              <a:ahLst/>
              <a:cxnLst/>
              <a:rect l="l" t="t" r="r" b="b"/>
              <a:pathLst>
                <a:path w="438745" h="590178">
                  <a:moveTo>
                    <a:pt x="272579" y="0"/>
                  </a:moveTo>
                  <a:cubicBezTo>
                    <a:pt x="307504" y="0"/>
                    <a:pt x="337790" y="4843"/>
                    <a:pt x="363438" y="14529"/>
                  </a:cubicBezTo>
                  <a:cubicBezTo>
                    <a:pt x="389086" y="24215"/>
                    <a:pt x="414189" y="36425"/>
                    <a:pt x="438745" y="51159"/>
                  </a:cubicBezTo>
                  <a:lnTo>
                    <a:pt x="438745" y="145702"/>
                  </a:lnTo>
                  <a:cubicBezTo>
                    <a:pt x="416099" y="125784"/>
                    <a:pt x="391815" y="108799"/>
                    <a:pt x="365894" y="94747"/>
                  </a:cubicBezTo>
                  <a:cubicBezTo>
                    <a:pt x="339973" y="80696"/>
                    <a:pt x="309687" y="73670"/>
                    <a:pt x="275035" y="73670"/>
                  </a:cubicBezTo>
                  <a:cubicBezTo>
                    <a:pt x="237927" y="73670"/>
                    <a:pt x="204843" y="84311"/>
                    <a:pt x="175785" y="105593"/>
                  </a:cubicBezTo>
                  <a:cubicBezTo>
                    <a:pt x="146726" y="126876"/>
                    <a:pt x="124148" y="154843"/>
                    <a:pt x="108049" y="189495"/>
                  </a:cubicBezTo>
                  <a:cubicBezTo>
                    <a:pt x="91951" y="224147"/>
                    <a:pt x="83902" y="260709"/>
                    <a:pt x="83902" y="299181"/>
                  </a:cubicBezTo>
                  <a:cubicBezTo>
                    <a:pt x="83902" y="336835"/>
                    <a:pt x="91883" y="372374"/>
                    <a:pt x="107845" y="405798"/>
                  </a:cubicBezTo>
                  <a:cubicBezTo>
                    <a:pt x="123807" y="439222"/>
                    <a:pt x="145771" y="465553"/>
                    <a:pt x="173738" y="484789"/>
                  </a:cubicBezTo>
                  <a:cubicBezTo>
                    <a:pt x="201706" y="504025"/>
                    <a:pt x="231924" y="513643"/>
                    <a:pt x="264393" y="513643"/>
                  </a:cubicBezTo>
                  <a:cubicBezTo>
                    <a:pt x="301228" y="513643"/>
                    <a:pt x="333561" y="506344"/>
                    <a:pt x="361392" y="491746"/>
                  </a:cubicBezTo>
                  <a:cubicBezTo>
                    <a:pt x="389223" y="477149"/>
                    <a:pt x="415007" y="460437"/>
                    <a:pt x="438745" y="441610"/>
                  </a:cubicBezTo>
                  <a:lnTo>
                    <a:pt x="438745" y="536153"/>
                  </a:lnTo>
                  <a:cubicBezTo>
                    <a:pt x="405730" y="555525"/>
                    <a:pt x="375239" y="569373"/>
                    <a:pt x="347272" y="577695"/>
                  </a:cubicBezTo>
                  <a:cubicBezTo>
                    <a:pt x="319305" y="586017"/>
                    <a:pt x="290723" y="590178"/>
                    <a:pt x="261528" y="590178"/>
                  </a:cubicBezTo>
                  <a:cubicBezTo>
                    <a:pt x="213234" y="590178"/>
                    <a:pt x="168895" y="577490"/>
                    <a:pt x="128513" y="552115"/>
                  </a:cubicBezTo>
                  <a:cubicBezTo>
                    <a:pt x="88131" y="526740"/>
                    <a:pt x="56617" y="491815"/>
                    <a:pt x="33970" y="447340"/>
                  </a:cubicBezTo>
                  <a:cubicBezTo>
                    <a:pt x="11323" y="402865"/>
                    <a:pt x="0" y="353479"/>
                    <a:pt x="0" y="299181"/>
                  </a:cubicBezTo>
                  <a:cubicBezTo>
                    <a:pt x="0" y="242974"/>
                    <a:pt x="11664" y="192019"/>
                    <a:pt x="34993" y="146316"/>
                  </a:cubicBezTo>
                  <a:cubicBezTo>
                    <a:pt x="58322" y="100614"/>
                    <a:pt x="90928" y="64802"/>
                    <a:pt x="132811" y="38881"/>
                  </a:cubicBezTo>
                  <a:cubicBezTo>
                    <a:pt x="174693" y="12960"/>
                    <a:pt x="221283" y="0"/>
                    <a:pt x="272579"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s-ES" sz="1050" dirty="0">
                <a:solidFill>
                  <a:schemeClr val="bg1"/>
                </a:solidFill>
                <a:latin typeface="Abadi" panose="020B0604020104020204" pitchFamily="34" charset="0"/>
              </a:endParaRPr>
            </a:p>
          </p:txBody>
        </p:sp>
      </p:grpSp>
      <p:pic>
        <p:nvPicPr>
          <p:cNvPr id="49" name="Graphic 48" descr="Books with solid fill">
            <a:extLst>
              <a:ext uri="{FF2B5EF4-FFF2-40B4-BE49-F238E27FC236}">
                <a16:creationId xmlns:a16="http://schemas.microsoft.com/office/drawing/2014/main" id="{70FB5206-DA7D-36F8-AF89-CDF7CDBE2E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32185" y="6141760"/>
            <a:ext cx="587143" cy="587143"/>
          </a:xfrm>
          <a:prstGeom prst="rect">
            <a:avLst/>
          </a:prstGeom>
        </p:spPr>
      </p:pic>
      <p:sp>
        <p:nvSpPr>
          <p:cNvPr id="56" name="TextBox 55">
            <a:extLst>
              <a:ext uri="{FF2B5EF4-FFF2-40B4-BE49-F238E27FC236}">
                <a16:creationId xmlns:a16="http://schemas.microsoft.com/office/drawing/2014/main" id="{12627F68-2959-29D7-22CC-94CDEE167F36}"/>
              </a:ext>
            </a:extLst>
          </p:cNvPr>
          <p:cNvSpPr txBox="1"/>
          <p:nvPr/>
        </p:nvSpPr>
        <p:spPr>
          <a:xfrm>
            <a:off x="10230018" y="5958278"/>
            <a:ext cx="2260609" cy="954107"/>
          </a:xfrm>
          <a:prstGeom prst="rect">
            <a:avLst/>
          </a:prstGeom>
          <a:noFill/>
        </p:spPr>
        <p:txBody>
          <a:bodyPr wrap="square" rtlCol="0">
            <a:spAutoFit/>
          </a:bodyPr>
          <a:lstStyle/>
          <a:p>
            <a:r>
              <a:rPr lang="es-ES" sz="1400" dirty="0">
                <a:solidFill>
                  <a:schemeClr val="bg1"/>
                </a:solidFill>
                <a:latin typeface="Abadi" panose="020B0604020104020204" pitchFamily="34" charset="0"/>
              </a:rPr>
              <a:t>Formación/divulgación sobre la importancia de hábitos saludables educación etc.</a:t>
            </a:r>
          </a:p>
        </p:txBody>
      </p:sp>
      <p:sp>
        <p:nvSpPr>
          <p:cNvPr id="59" name="CuadroTexto 58">
            <a:extLst>
              <a:ext uri="{FF2B5EF4-FFF2-40B4-BE49-F238E27FC236}">
                <a16:creationId xmlns:a16="http://schemas.microsoft.com/office/drawing/2014/main" id="{719B4DD2-2786-406C-8E13-202C4BC20693}"/>
              </a:ext>
            </a:extLst>
          </p:cNvPr>
          <p:cNvSpPr txBox="1"/>
          <p:nvPr/>
        </p:nvSpPr>
        <p:spPr>
          <a:xfrm>
            <a:off x="9021527" y="6112166"/>
            <a:ext cx="314074" cy="646331"/>
          </a:xfrm>
          <a:prstGeom prst="rect">
            <a:avLst/>
          </a:prstGeom>
          <a:noFill/>
        </p:spPr>
        <p:txBody>
          <a:bodyPr wrap="square" rtlCol="0">
            <a:spAutoFit/>
          </a:bodyPr>
          <a:lstStyle/>
          <a:p>
            <a:pPr algn="ctr"/>
            <a:r>
              <a:rPr lang="es-ES" sz="3600" b="1" dirty="0">
                <a:solidFill>
                  <a:srgbClr val="32A505"/>
                </a:solidFill>
              </a:rPr>
              <a:t>+</a:t>
            </a:r>
          </a:p>
        </p:txBody>
      </p:sp>
      <p:grpSp>
        <p:nvGrpSpPr>
          <p:cNvPr id="11" name="Grupo 10">
            <a:extLst>
              <a:ext uri="{FF2B5EF4-FFF2-40B4-BE49-F238E27FC236}">
                <a16:creationId xmlns:a16="http://schemas.microsoft.com/office/drawing/2014/main" id="{6B740D7C-264C-7EEE-9BEE-A03B98C59D90}"/>
              </a:ext>
            </a:extLst>
          </p:cNvPr>
          <p:cNvGrpSpPr/>
          <p:nvPr/>
        </p:nvGrpSpPr>
        <p:grpSpPr>
          <a:xfrm>
            <a:off x="406050" y="8122076"/>
            <a:ext cx="11930773" cy="704279"/>
            <a:chOff x="406049" y="7332319"/>
            <a:chExt cx="11930773" cy="704279"/>
          </a:xfrm>
        </p:grpSpPr>
        <p:sp>
          <p:nvSpPr>
            <p:cNvPr id="111" name="Forma libre: forma 110">
              <a:extLst>
                <a:ext uri="{FF2B5EF4-FFF2-40B4-BE49-F238E27FC236}">
                  <a16:creationId xmlns:a16="http://schemas.microsoft.com/office/drawing/2014/main" id="{86CD45A7-2BF1-D0E0-D779-8B033938539E}"/>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01" name="Grupo 100">
              <a:extLst>
                <a:ext uri="{FF2B5EF4-FFF2-40B4-BE49-F238E27FC236}">
                  <a16:creationId xmlns:a16="http://schemas.microsoft.com/office/drawing/2014/main" id="{E7267A7F-DA42-B04D-2837-8707E9CB1169}"/>
                </a:ext>
              </a:extLst>
            </p:cNvPr>
            <p:cNvGrpSpPr/>
            <p:nvPr/>
          </p:nvGrpSpPr>
          <p:grpSpPr>
            <a:xfrm>
              <a:off x="406049" y="7339355"/>
              <a:ext cx="10870280" cy="685800"/>
              <a:chOff x="3089555" y="8353144"/>
              <a:chExt cx="10870280" cy="685800"/>
            </a:xfrm>
          </p:grpSpPr>
          <p:pic>
            <p:nvPicPr>
              <p:cNvPr id="40" name="Graphic 39" descr="Coins with solid fill">
                <a:extLst>
                  <a:ext uri="{FF2B5EF4-FFF2-40B4-BE49-F238E27FC236}">
                    <a16:creationId xmlns:a16="http://schemas.microsoft.com/office/drawing/2014/main" id="{5ECBAC93-2C02-1568-26BF-A31D4D870CB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231162" y="8496967"/>
                <a:ext cx="398154" cy="398154"/>
              </a:xfrm>
              <a:prstGeom prst="rect">
                <a:avLst/>
              </a:prstGeom>
            </p:spPr>
          </p:pic>
          <p:pic>
            <p:nvPicPr>
              <p:cNvPr id="42" name="Graphic 41" descr="Store with solid fill">
                <a:extLst>
                  <a:ext uri="{FF2B5EF4-FFF2-40B4-BE49-F238E27FC236}">
                    <a16:creationId xmlns:a16="http://schemas.microsoft.com/office/drawing/2014/main" id="{C3F1A423-39D8-3DC9-7817-E3A1163CDF8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549374" y="8353144"/>
                <a:ext cx="685800" cy="685800"/>
              </a:xfrm>
              <a:prstGeom prst="rect">
                <a:avLst/>
              </a:prstGeom>
            </p:spPr>
          </p:pic>
          <p:sp>
            <p:nvSpPr>
              <p:cNvPr id="48" name="TextBox 47">
                <a:extLst>
                  <a:ext uri="{FF2B5EF4-FFF2-40B4-BE49-F238E27FC236}">
                    <a16:creationId xmlns:a16="http://schemas.microsoft.com/office/drawing/2014/main" id="{EBF0F9E6-FE4D-8FE0-25CC-D8C8D18FF1BE}"/>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Beca para el desarrollo de una actividad económica no agrícola</a:t>
                </a:r>
              </a:p>
            </p:txBody>
          </p:sp>
          <p:sp>
            <p:nvSpPr>
              <p:cNvPr id="88" name="CuadroTexto 87">
                <a:extLst>
                  <a:ext uri="{FF2B5EF4-FFF2-40B4-BE49-F238E27FC236}">
                    <a16:creationId xmlns:a16="http://schemas.microsoft.com/office/drawing/2014/main" id="{E97598EE-62C6-213F-0BB3-335BA00C12A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96" name="Elipse 95">
                <a:extLst>
                  <a:ext uri="{FF2B5EF4-FFF2-40B4-BE49-F238E27FC236}">
                    <a16:creationId xmlns:a16="http://schemas.microsoft.com/office/drawing/2014/main" id="{259ECDE7-DA6D-A153-F3C3-43A1A0907992}"/>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98" name="Elipse 97">
                <a:extLst>
                  <a:ext uri="{FF2B5EF4-FFF2-40B4-BE49-F238E27FC236}">
                    <a16:creationId xmlns:a16="http://schemas.microsoft.com/office/drawing/2014/main" id="{3E0515E6-202D-DD71-8CB2-5A6E61C672D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T3</a:t>
                </a:r>
              </a:p>
            </p:txBody>
          </p:sp>
        </p:grpSp>
      </p:grpSp>
      <p:pic>
        <p:nvPicPr>
          <p:cNvPr id="103" name="Gráfico 102" descr="Reloj con relleno sólido">
            <a:extLst>
              <a:ext uri="{FF2B5EF4-FFF2-40B4-BE49-F238E27FC236}">
                <a16:creationId xmlns:a16="http://schemas.microsoft.com/office/drawing/2014/main" id="{D5FB646F-2848-C2A0-544D-014FEF3D02BB}"/>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48127" y="2538113"/>
            <a:ext cx="460702" cy="460702"/>
          </a:xfrm>
          <a:prstGeom prst="rect">
            <a:avLst/>
          </a:prstGeom>
        </p:spPr>
      </p:pic>
      <p:grpSp>
        <p:nvGrpSpPr>
          <p:cNvPr id="13" name="Grupo 12">
            <a:extLst>
              <a:ext uri="{FF2B5EF4-FFF2-40B4-BE49-F238E27FC236}">
                <a16:creationId xmlns:a16="http://schemas.microsoft.com/office/drawing/2014/main" id="{32482ED2-5FA3-D7EC-CE1C-A8BD4FAA5EEA}"/>
              </a:ext>
            </a:extLst>
          </p:cNvPr>
          <p:cNvGrpSpPr/>
          <p:nvPr/>
        </p:nvGrpSpPr>
        <p:grpSpPr>
          <a:xfrm>
            <a:off x="406050" y="7226352"/>
            <a:ext cx="11930773" cy="720081"/>
            <a:chOff x="406049" y="6748981"/>
            <a:chExt cx="11930773" cy="720081"/>
          </a:xfrm>
        </p:grpSpPr>
        <p:grpSp>
          <p:nvGrpSpPr>
            <p:cNvPr id="119" name="Grupo 118">
              <a:extLst>
                <a:ext uri="{FF2B5EF4-FFF2-40B4-BE49-F238E27FC236}">
                  <a16:creationId xmlns:a16="http://schemas.microsoft.com/office/drawing/2014/main" id="{6C770ABE-D68B-EB88-609B-C641692CAA8C}"/>
                </a:ext>
              </a:extLst>
            </p:cNvPr>
            <p:cNvGrpSpPr/>
            <p:nvPr/>
          </p:nvGrpSpPr>
          <p:grpSpPr>
            <a:xfrm>
              <a:off x="406049" y="6748981"/>
              <a:ext cx="11930773" cy="704279"/>
              <a:chOff x="406049" y="7332319"/>
              <a:chExt cx="11930773" cy="704279"/>
            </a:xfrm>
          </p:grpSpPr>
          <p:sp>
            <p:nvSpPr>
              <p:cNvPr id="120" name="Forma libre: forma 119">
                <a:extLst>
                  <a:ext uri="{FF2B5EF4-FFF2-40B4-BE49-F238E27FC236}">
                    <a16:creationId xmlns:a16="http://schemas.microsoft.com/office/drawing/2014/main" id="{487545B9-8DF9-553B-50DA-F0853E0611FD}"/>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21" name="Grupo 120">
                <a:extLst>
                  <a:ext uri="{FF2B5EF4-FFF2-40B4-BE49-F238E27FC236}">
                    <a16:creationId xmlns:a16="http://schemas.microsoft.com/office/drawing/2014/main" id="{CE99112E-0335-1B1A-4434-A137C0ABFD6F}"/>
                  </a:ext>
                </a:extLst>
              </p:cNvPr>
              <p:cNvGrpSpPr/>
              <p:nvPr/>
            </p:nvGrpSpPr>
            <p:grpSpPr>
              <a:xfrm>
                <a:off x="406049" y="7359089"/>
                <a:ext cx="10870280" cy="646331"/>
                <a:chOff x="3089555" y="8372878"/>
                <a:chExt cx="10870280" cy="646331"/>
              </a:xfrm>
            </p:grpSpPr>
            <p:sp>
              <p:nvSpPr>
                <p:cNvPr id="124" name="TextBox 47">
                  <a:extLst>
                    <a:ext uri="{FF2B5EF4-FFF2-40B4-BE49-F238E27FC236}">
                      <a16:creationId xmlns:a16="http://schemas.microsoft.com/office/drawing/2014/main" id="{AC77A2C9-2832-3D40-AB69-94CF739EB29F}"/>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Curso de formación vocacional/profesional</a:t>
                  </a:r>
                </a:p>
              </p:txBody>
            </p:sp>
            <p:sp>
              <p:nvSpPr>
                <p:cNvPr id="125" name="CuadroTexto 124">
                  <a:extLst>
                    <a:ext uri="{FF2B5EF4-FFF2-40B4-BE49-F238E27FC236}">
                      <a16:creationId xmlns:a16="http://schemas.microsoft.com/office/drawing/2014/main" id="{3BA2E10F-3D7C-33B5-CA84-45B8F943134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126" name="Elipse 125">
                  <a:extLst>
                    <a:ext uri="{FF2B5EF4-FFF2-40B4-BE49-F238E27FC236}">
                      <a16:creationId xmlns:a16="http://schemas.microsoft.com/office/drawing/2014/main" id="{C4FDF098-71DD-8D20-B62B-573F20E62774}"/>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127" name="Elipse 126">
                  <a:extLst>
                    <a:ext uri="{FF2B5EF4-FFF2-40B4-BE49-F238E27FC236}">
                      <a16:creationId xmlns:a16="http://schemas.microsoft.com/office/drawing/2014/main" id="{10F20EBA-8AFC-FFC2-F154-DF47EAE5D86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T2</a:t>
                  </a:r>
                </a:p>
              </p:txBody>
            </p:sp>
          </p:grpSp>
        </p:grpSp>
        <p:pic>
          <p:nvPicPr>
            <p:cNvPr id="128" name="Graphic 35" descr="Classroom with solid fill">
              <a:extLst>
                <a:ext uri="{FF2B5EF4-FFF2-40B4-BE49-F238E27FC236}">
                  <a16:creationId xmlns:a16="http://schemas.microsoft.com/office/drawing/2014/main" id="{0632CF7E-71D7-2F3E-9DBA-791E1D72CF1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651162" y="6783262"/>
              <a:ext cx="685800" cy="685800"/>
            </a:xfrm>
            <a:prstGeom prst="rect">
              <a:avLst/>
            </a:prstGeom>
          </p:spPr>
        </p:pic>
      </p:grpSp>
    </p:spTree>
    <p:extLst>
      <p:ext uri="{BB962C8B-B14F-4D97-AF65-F5344CB8AC3E}">
        <p14:creationId xmlns:p14="http://schemas.microsoft.com/office/powerpoint/2010/main" val="6422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50" y="223570"/>
            <a:ext cx="595023" cy="595023"/>
          </a:xfrm>
          <a:prstGeom prst="rect">
            <a:avLst/>
          </a:prstGeom>
        </p:spPr>
      </p:pic>
      <p:grpSp>
        <p:nvGrpSpPr>
          <p:cNvPr id="36" name="Graphic 44" descr="Family with two children with solid fill">
            <a:extLst>
              <a:ext uri="{FF2B5EF4-FFF2-40B4-BE49-F238E27FC236}">
                <a16:creationId xmlns:a16="http://schemas.microsoft.com/office/drawing/2014/main" id="{6AC072A6-736D-8377-F178-FF636DDC714F}"/>
              </a:ext>
            </a:extLst>
          </p:cNvPr>
          <p:cNvGrpSpPr/>
          <p:nvPr/>
        </p:nvGrpSpPr>
        <p:grpSpPr>
          <a:xfrm>
            <a:off x="5386545" y="3509608"/>
            <a:ext cx="2324254" cy="1585416"/>
            <a:chOff x="5351633" y="4009723"/>
            <a:chExt cx="2324254" cy="1585416"/>
          </a:xfrm>
          <a:solidFill>
            <a:srgbClr val="FFFFFF"/>
          </a:solidFill>
        </p:grpSpPr>
        <p:sp>
          <p:nvSpPr>
            <p:cNvPr id="37" name="Forma libre: forma 36">
              <a:extLst>
                <a:ext uri="{FF2B5EF4-FFF2-40B4-BE49-F238E27FC236}">
                  <a16:creationId xmlns:a16="http://schemas.microsoft.com/office/drawing/2014/main" id="{EF0B7288-0854-6726-B768-4C695D8BCA3C}"/>
                </a:ext>
              </a:extLst>
            </p:cNvPr>
            <p:cNvSpPr/>
            <p:nvPr/>
          </p:nvSpPr>
          <p:spPr>
            <a:xfrm>
              <a:off x="6672262"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4" name="Forma libre: forma 43">
              <a:extLst>
                <a:ext uri="{FF2B5EF4-FFF2-40B4-BE49-F238E27FC236}">
                  <a16:creationId xmlns:a16="http://schemas.microsoft.com/office/drawing/2014/main" id="{59967531-C88E-AA3D-461D-3048407497F1}"/>
                </a:ext>
              </a:extLst>
            </p:cNvPr>
            <p:cNvSpPr/>
            <p:nvPr/>
          </p:nvSpPr>
          <p:spPr>
            <a:xfrm>
              <a:off x="7280005"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6" name="Forma libre: forma 45">
              <a:extLst>
                <a:ext uri="{FF2B5EF4-FFF2-40B4-BE49-F238E27FC236}">
                  <a16:creationId xmlns:a16="http://schemas.microsoft.com/office/drawing/2014/main" id="{F71FE6C6-C138-BDAE-6712-BD71DEC0D3A3}"/>
                </a:ext>
              </a:extLst>
            </p:cNvPr>
            <p:cNvSpPr/>
            <p:nvPr/>
          </p:nvSpPr>
          <p:spPr>
            <a:xfrm>
              <a:off x="6090943"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02E1D0C2-FD6B-3BA4-9C5F-37A9865EBEC6}"/>
                </a:ext>
              </a:extLst>
            </p:cNvPr>
            <p:cNvSpPr/>
            <p:nvPr/>
          </p:nvSpPr>
          <p:spPr>
            <a:xfrm>
              <a:off x="5536047"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41B7B18B-3A4E-51F7-F23A-9240FE35747B}"/>
                </a:ext>
              </a:extLst>
            </p:cNvPr>
            <p:cNvSpPr/>
            <p:nvPr/>
          </p:nvSpPr>
          <p:spPr>
            <a:xfrm>
              <a:off x="5351633" y="4326807"/>
              <a:ext cx="2324254" cy="1268333"/>
            </a:xfrm>
            <a:custGeom>
              <a:avLst/>
              <a:gdLst>
                <a:gd name="connsiteX0" fmla="*/ 2319442 w 2324254"/>
                <a:gd name="connsiteY0" fmla="*/ 903687 h 1268333"/>
                <a:gd name="connsiteX1" fmla="*/ 2226959 w 2324254"/>
                <a:gd name="connsiteY1" fmla="*/ 684371 h 1268333"/>
                <a:gd name="connsiteX2" fmla="*/ 2089556 w 2324254"/>
                <a:gd name="connsiteY2" fmla="*/ 589246 h 1268333"/>
                <a:gd name="connsiteX3" fmla="*/ 2034067 w 2324254"/>
                <a:gd name="connsiteY3" fmla="*/ 581319 h 1268333"/>
                <a:gd name="connsiteX4" fmla="*/ 1931015 w 2324254"/>
                <a:gd name="connsiteY4" fmla="*/ 605101 h 1268333"/>
                <a:gd name="connsiteX5" fmla="*/ 1769831 w 2324254"/>
                <a:gd name="connsiteY5" fmla="*/ 491479 h 1268333"/>
                <a:gd name="connsiteX6" fmla="*/ 1674706 w 2324254"/>
                <a:gd name="connsiteY6" fmla="*/ 95125 h 1268333"/>
                <a:gd name="connsiteX7" fmla="*/ 1656209 w 2324254"/>
                <a:gd name="connsiteY7" fmla="*/ 66059 h 1268333"/>
                <a:gd name="connsiteX8" fmla="*/ 1547873 w 2324254"/>
                <a:gd name="connsiteY8" fmla="*/ 13212 h 1268333"/>
                <a:gd name="connsiteX9" fmla="*/ 1452748 w 2324254"/>
                <a:gd name="connsiteY9" fmla="*/ 0 h 1268333"/>
                <a:gd name="connsiteX10" fmla="*/ 1360265 w 2324254"/>
                <a:gd name="connsiteY10" fmla="*/ 13212 h 1268333"/>
                <a:gd name="connsiteX11" fmla="*/ 1251928 w 2324254"/>
                <a:gd name="connsiteY11" fmla="*/ 66059 h 1268333"/>
                <a:gd name="connsiteX12" fmla="*/ 1233432 w 2324254"/>
                <a:gd name="connsiteY12" fmla="*/ 95125 h 1268333"/>
                <a:gd name="connsiteX13" fmla="*/ 1162088 w 2324254"/>
                <a:gd name="connsiteY13" fmla="*/ 380500 h 1268333"/>
                <a:gd name="connsiteX14" fmla="*/ 1093387 w 2324254"/>
                <a:gd name="connsiteY14" fmla="*/ 95125 h 1268333"/>
                <a:gd name="connsiteX15" fmla="*/ 1074890 w 2324254"/>
                <a:gd name="connsiteY15" fmla="*/ 66059 h 1268333"/>
                <a:gd name="connsiteX16" fmla="*/ 966553 w 2324254"/>
                <a:gd name="connsiteY16" fmla="*/ 13212 h 1268333"/>
                <a:gd name="connsiteX17" fmla="*/ 871428 w 2324254"/>
                <a:gd name="connsiteY17" fmla="*/ 0 h 1268333"/>
                <a:gd name="connsiteX18" fmla="*/ 778946 w 2324254"/>
                <a:gd name="connsiteY18" fmla="*/ 13212 h 1268333"/>
                <a:gd name="connsiteX19" fmla="*/ 670609 w 2324254"/>
                <a:gd name="connsiteY19" fmla="*/ 66059 h 1268333"/>
                <a:gd name="connsiteX20" fmla="*/ 652112 w 2324254"/>
                <a:gd name="connsiteY20" fmla="*/ 95125 h 1268333"/>
                <a:gd name="connsiteX21" fmla="*/ 556987 w 2324254"/>
                <a:gd name="connsiteY21" fmla="*/ 491479 h 1268333"/>
                <a:gd name="connsiteX22" fmla="*/ 395803 w 2324254"/>
                <a:gd name="connsiteY22" fmla="*/ 605101 h 1268333"/>
                <a:gd name="connsiteX23" fmla="*/ 290109 w 2324254"/>
                <a:gd name="connsiteY23" fmla="*/ 581319 h 1268333"/>
                <a:gd name="connsiteX24" fmla="*/ 234619 w 2324254"/>
                <a:gd name="connsiteY24" fmla="*/ 589246 h 1268333"/>
                <a:gd name="connsiteX25" fmla="*/ 97217 w 2324254"/>
                <a:gd name="connsiteY25" fmla="*/ 684371 h 1268333"/>
                <a:gd name="connsiteX26" fmla="*/ 4734 w 2324254"/>
                <a:gd name="connsiteY26" fmla="*/ 903687 h 1268333"/>
                <a:gd name="connsiteX27" fmla="*/ 20588 w 2324254"/>
                <a:gd name="connsiteY27" fmla="*/ 969746 h 1268333"/>
                <a:gd name="connsiteX28" fmla="*/ 52297 w 2324254"/>
                <a:gd name="connsiteY28" fmla="*/ 977673 h 1268333"/>
                <a:gd name="connsiteX29" fmla="*/ 99859 w 2324254"/>
                <a:gd name="connsiteY29" fmla="*/ 945965 h 1268333"/>
                <a:gd name="connsiteX30" fmla="*/ 157991 w 2324254"/>
                <a:gd name="connsiteY30" fmla="*/ 808562 h 1268333"/>
                <a:gd name="connsiteX31" fmla="*/ 157991 w 2324254"/>
                <a:gd name="connsiteY31" fmla="*/ 951250 h 1268333"/>
                <a:gd name="connsiteX32" fmla="*/ 157991 w 2324254"/>
                <a:gd name="connsiteY32" fmla="*/ 1268333 h 1268333"/>
                <a:gd name="connsiteX33" fmla="*/ 263685 w 2324254"/>
                <a:gd name="connsiteY33" fmla="*/ 1268333 h 1268333"/>
                <a:gd name="connsiteX34" fmla="*/ 263685 w 2324254"/>
                <a:gd name="connsiteY34" fmla="*/ 951250 h 1268333"/>
                <a:gd name="connsiteX35" fmla="*/ 316533 w 2324254"/>
                <a:gd name="connsiteY35" fmla="*/ 951250 h 1268333"/>
                <a:gd name="connsiteX36" fmla="*/ 316533 w 2324254"/>
                <a:gd name="connsiteY36" fmla="*/ 1268333 h 1268333"/>
                <a:gd name="connsiteX37" fmla="*/ 422227 w 2324254"/>
                <a:gd name="connsiteY37" fmla="*/ 1268333 h 1268333"/>
                <a:gd name="connsiteX38" fmla="*/ 422227 w 2324254"/>
                <a:gd name="connsiteY38" fmla="*/ 713437 h 1268333"/>
                <a:gd name="connsiteX39" fmla="*/ 424869 w 2324254"/>
                <a:gd name="connsiteY39" fmla="*/ 713437 h 1268333"/>
                <a:gd name="connsiteX40" fmla="*/ 633616 w 2324254"/>
                <a:gd name="connsiteY40" fmla="*/ 568108 h 1268333"/>
                <a:gd name="connsiteX41" fmla="*/ 654755 w 2324254"/>
                <a:gd name="connsiteY41" fmla="*/ 536399 h 1268333"/>
                <a:gd name="connsiteX42" fmla="*/ 739310 w 2324254"/>
                <a:gd name="connsiteY42" fmla="*/ 184965 h 1268333"/>
                <a:gd name="connsiteX43" fmla="*/ 739310 w 2324254"/>
                <a:gd name="connsiteY43" fmla="*/ 1268333 h 1268333"/>
                <a:gd name="connsiteX44" fmla="*/ 845005 w 2324254"/>
                <a:gd name="connsiteY44" fmla="*/ 1268333 h 1268333"/>
                <a:gd name="connsiteX45" fmla="*/ 845005 w 2324254"/>
                <a:gd name="connsiteY45" fmla="*/ 660590 h 1268333"/>
                <a:gd name="connsiteX46" fmla="*/ 897852 w 2324254"/>
                <a:gd name="connsiteY46" fmla="*/ 660590 h 1268333"/>
                <a:gd name="connsiteX47" fmla="*/ 897852 w 2324254"/>
                <a:gd name="connsiteY47" fmla="*/ 1268333 h 1268333"/>
                <a:gd name="connsiteX48" fmla="*/ 1003546 w 2324254"/>
                <a:gd name="connsiteY48" fmla="*/ 1268333 h 1268333"/>
                <a:gd name="connsiteX49" fmla="*/ 1003546 w 2324254"/>
                <a:gd name="connsiteY49" fmla="*/ 184965 h 1268333"/>
                <a:gd name="connsiteX50" fmla="*/ 1111883 w 2324254"/>
                <a:gd name="connsiteY50" fmla="*/ 620955 h 1268333"/>
                <a:gd name="connsiteX51" fmla="*/ 1162088 w 2324254"/>
                <a:gd name="connsiteY51" fmla="*/ 660590 h 1268333"/>
                <a:gd name="connsiteX52" fmla="*/ 1212293 w 2324254"/>
                <a:gd name="connsiteY52" fmla="*/ 620955 h 1268333"/>
                <a:gd name="connsiteX53" fmla="*/ 1320630 w 2324254"/>
                <a:gd name="connsiteY53" fmla="*/ 184965 h 1268333"/>
                <a:gd name="connsiteX54" fmla="*/ 1320630 w 2324254"/>
                <a:gd name="connsiteY54" fmla="*/ 406924 h 1268333"/>
                <a:gd name="connsiteX55" fmla="*/ 1228147 w 2324254"/>
                <a:gd name="connsiteY55" fmla="*/ 792708 h 1268333"/>
                <a:gd name="connsiteX56" fmla="*/ 1320630 w 2324254"/>
                <a:gd name="connsiteY56" fmla="*/ 792708 h 1268333"/>
                <a:gd name="connsiteX57" fmla="*/ 1320630 w 2324254"/>
                <a:gd name="connsiteY57" fmla="*/ 1268333 h 1268333"/>
                <a:gd name="connsiteX58" fmla="*/ 1426324 w 2324254"/>
                <a:gd name="connsiteY58" fmla="*/ 1268333 h 1268333"/>
                <a:gd name="connsiteX59" fmla="*/ 1426324 w 2324254"/>
                <a:gd name="connsiteY59" fmla="*/ 792708 h 1268333"/>
                <a:gd name="connsiteX60" fmla="*/ 1479171 w 2324254"/>
                <a:gd name="connsiteY60" fmla="*/ 792708 h 1268333"/>
                <a:gd name="connsiteX61" fmla="*/ 1479171 w 2324254"/>
                <a:gd name="connsiteY61" fmla="*/ 1268333 h 1268333"/>
                <a:gd name="connsiteX62" fmla="*/ 1584866 w 2324254"/>
                <a:gd name="connsiteY62" fmla="*/ 1268333 h 1268333"/>
                <a:gd name="connsiteX63" fmla="*/ 1584866 w 2324254"/>
                <a:gd name="connsiteY63" fmla="*/ 792708 h 1268333"/>
                <a:gd name="connsiteX64" fmla="*/ 1677348 w 2324254"/>
                <a:gd name="connsiteY64" fmla="*/ 792708 h 1268333"/>
                <a:gd name="connsiteX65" fmla="*/ 1584866 w 2324254"/>
                <a:gd name="connsiteY65" fmla="*/ 406924 h 1268333"/>
                <a:gd name="connsiteX66" fmla="*/ 1584866 w 2324254"/>
                <a:gd name="connsiteY66" fmla="*/ 184965 h 1268333"/>
                <a:gd name="connsiteX67" fmla="*/ 1672064 w 2324254"/>
                <a:gd name="connsiteY67" fmla="*/ 536399 h 1268333"/>
                <a:gd name="connsiteX68" fmla="*/ 1693202 w 2324254"/>
                <a:gd name="connsiteY68" fmla="*/ 568108 h 1268333"/>
                <a:gd name="connsiteX69" fmla="*/ 1904591 w 2324254"/>
                <a:gd name="connsiteY69" fmla="*/ 716080 h 1268333"/>
                <a:gd name="connsiteX70" fmla="*/ 1904591 w 2324254"/>
                <a:gd name="connsiteY70" fmla="*/ 879906 h 1268333"/>
                <a:gd name="connsiteX71" fmla="*/ 1849102 w 2324254"/>
                <a:gd name="connsiteY71" fmla="*/ 1030521 h 1268333"/>
                <a:gd name="connsiteX72" fmla="*/ 1901949 w 2324254"/>
                <a:gd name="connsiteY72" fmla="*/ 1030521 h 1268333"/>
                <a:gd name="connsiteX73" fmla="*/ 1901949 w 2324254"/>
                <a:gd name="connsiteY73" fmla="*/ 1268333 h 1268333"/>
                <a:gd name="connsiteX74" fmla="*/ 2007643 w 2324254"/>
                <a:gd name="connsiteY74" fmla="*/ 1268333 h 1268333"/>
                <a:gd name="connsiteX75" fmla="*/ 2007643 w 2324254"/>
                <a:gd name="connsiteY75" fmla="*/ 1030521 h 1268333"/>
                <a:gd name="connsiteX76" fmla="*/ 2060491 w 2324254"/>
                <a:gd name="connsiteY76" fmla="*/ 1030521 h 1268333"/>
                <a:gd name="connsiteX77" fmla="*/ 2060491 w 2324254"/>
                <a:gd name="connsiteY77" fmla="*/ 1268333 h 1268333"/>
                <a:gd name="connsiteX78" fmla="*/ 2166185 w 2324254"/>
                <a:gd name="connsiteY78" fmla="*/ 1268333 h 1268333"/>
                <a:gd name="connsiteX79" fmla="*/ 2166185 w 2324254"/>
                <a:gd name="connsiteY79" fmla="*/ 1030521 h 1268333"/>
                <a:gd name="connsiteX80" fmla="*/ 2219032 w 2324254"/>
                <a:gd name="connsiteY80" fmla="*/ 1030521 h 1268333"/>
                <a:gd name="connsiteX81" fmla="*/ 2168827 w 2324254"/>
                <a:gd name="connsiteY81" fmla="*/ 890476 h 1268333"/>
                <a:gd name="connsiteX82" fmla="*/ 2168827 w 2324254"/>
                <a:gd name="connsiteY82" fmla="*/ 808562 h 1268333"/>
                <a:gd name="connsiteX83" fmla="*/ 2226959 w 2324254"/>
                <a:gd name="connsiteY83" fmla="*/ 945965 h 1268333"/>
                <a:gd name="connsiteX84" fmla="*/ 2274522 w 2324254"/>
                <a:gd name="connsiteY84" fmla="*/ 977673 h 1268333"/>
                <a:gd name="connsiteX85" fmla="*/ 2306230 w 2324254"/>
                <a:gd name="connsiteY85" fmla="*/ 967104 h 1268333"/>
                <a:gd name="connsiteX86" fmla="*/ 2319442 w 2324254"/>
                <a:gd name="connsiteY86" fmla="*/ 903687 h 126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24254" h="1268333">
                  <a:moveTo>
                    <a:pt x="2319442" y="903687"/>
                  </a:moveTo>
                  <a:lnTo>
                    <a:pt x="2226959" y="684371"/>
                  </a:lnTo>
                  <a:cubicBezTo>
                    <a:pt x="2195251" y="639451"/>
                    <a:pt x="2145046" y="605101"/>
                    <a:pt x="2089556" y="589246"/>
                  </a:cubicBezTo>
                  <a:cubicBezTo>
                    <a:pt x="2073702" y="583962"/>
                    <a:pt x="2052563" y="581319"/>
                    <a:pt x="2034067" y="581319"/>
                  </a:cubicBezTo>
                  <a:cubicBezTo>
                    <a:pt x="1997074" y="581319"/>
                    <a:pt x="1962723" y="589246"/>
                    <a:pt x="1931015" y="605101"/>
                  </a:cubicBezTo>
                  <a:lnTo>
                    <a:pt x="1769831" y="491479"/>
                  </a:lnTo>
                  <a:lnTo>
                    <a:pt x="1674706" y="95125"/>
                  </a:lnTo>
                  <a:cubicBezTo>
                    <a:pt x="1672064" y="84556"/>
                    <a:pt x="1664136" y="71344"/>
                    <a:pt x="1656209" y="66059"/>
                  </a:cubicBezTo>
                  <a:cubicBezTo>
                    <a:pt x="1624501" y="42278"/>
                    <a:pt x="1587508" y="23781"/>
                    <a:pt x="1547873" y="13212"/>
                  </a:cubicBezTo>
                  <a:cubicBezTo>
                    <a:pt x="1516164" y="5285"/>
                    <a:pt x="1484456" y="0"/>
                    <a:pt x="1452748" y="0"/>
                  </a:cubicBezTo>
                  <a:cubicBezTo>
                    <a:pt x="1421039" y="0"/>
                    <a:pt x="1389331" y="5285"/>
                    <a:pt x="1360265" y="13212"/>
                  </a:cubicBezTo>
                  <a:cubicBezTo>
                    <a:pt x="1320630" y="23781"/>
                    <a:pt x="1283637" y="42278"/>
                    <a:pt x="1251928" y="66059"/>
                  </a:cubicBezTo>
                  <a:cubicBezTo>
                    <a:pt x="1241359" y="73986"/>
                    <a:pt x="1236074" y="84556"/>
                    <a:pt x="1233432" y="95125"/>
                  </a:cubicBezTo>
                  <a:lnTo>
                    <a:pt x="1162088" y="380500"/>
                  </a:lnTo>
                  <a:lnTo>
                    <a:pt x="1093387" y="95125"/>
                  </a:lnTo>
                  <a:cubicBezTo>
                    <a:pt x="1090744" y="84556"/>
                    <a:pt x="1082817" y="71344"/>
                    <a:pt x="1074890" y="66059"/>
                  </a:cubicBezTo>
                  <a:cubicBezTo>
                    <a:pt x="1043182" y="42278"/>
                    <a:pt x="1006189" y="23781"/>
                    <a:pt x="966553" y="13212"/>
                  </a:cubicBezTo>
                  <a:cubicBezTo>
                    <a:pt x="934845" y="5285"/>
                    <a:pt x="903137" y="0"/>
                    <a:pt x="871428" y="0"/>
                  </a:cubicBezTo>
                  <a:cubicBezTo>
                    <a:pt x="839720" y="0"/>
                    <a:pt x="808012" y="5285"/>
                    <a:pt x="778946" y="13212"/>
                  </a:cubicBezTo>
                  <a:cubicBezTo>
                    <a:pt x="739310" y="23781"/>
                    <a:pt x="702317" y="42278"/>
                    <a:pt x="670609" y="66059"/>
                  </a:cubicBezTo>
                  <a:cubicBezTo>
                    <a:pt x="660039" y="73986"/>
                    <a:pt x="654755" y="84556"/>
                    <a:pt x="652112" y="95125"/>
                  </a:cubicBezTo>
                  <a:lnTo>
                    <a:pt x="556987" y="491479"/>
                  </a:lnTo>
                  <a:lnTo>
                    <a:pt x="395803" y="605101"/>
                  </a:lnTo>
                  <a:cubicBezTo>
                    <a:pt x="361453" y="589246"/>
                    <a:pt x="327102" y="581319"/>
                    <a:pt x="290109" y="581319"/>
                  </a:cubicBezTo>
                  <a:cubicBezTo>
                    <a:pt x="271612" y="581319"/>
                    <a:pt x="250474" y="583962"/>
                    <a:pt x="234619" y="589246"/>
                  </a:cubicBezTo>
                  <a:cubicBezTo>
                    <a:pt x="179130" y="602458"/>
                    <a:pt x="128925" y="636809"/>
                    <a:pt x="97217" y="684371"/>
                  </a:cubicBezTo>
                  <a:lnTo>
                    <a:pt x="4734" y="903687"/>
                  </a:lnTo>
                  <a:cubicBezTo>
                    <a:pt x="-5835" y="927468"/>
                    <a:pt x="2092" y="953892"/>
                    <a:pt x="20588" y="969746"/>
                  </a:cubicBezTo>
                  <a:cubicBezTo>
                    <a:pt x="31158" y="975031"/>
                    <a:pt x="41727" y="977673"/>
                    <a:pt x="52297" y="977673"/>
                  </a:cubicBezTo>
                  <a:cubicBezTo>
                    <a:pt x="73435" y="977673"/>
                    <a:pt x="91932" y="964462"/>
                    <a:pt x="99859" y="945965"/>
                  </a:cubicBezTo>
                  <a:lnTo>
                    <a:pt x="157991" y="808562"/>
                  </a:lnTo>
                  <a:lnTo>
                    <a:pt x="157991" y="951250"/>
                  </a:lnTo>
                  <a:lnTo>
                    <a:pt x="157991" y="1268333"/>
                  </a:lnTo>
                  <a:lnTo>
                    <a:pt x="263685" y="1268333"/>
                  </a:lnTo>
                  <a:lnTo>
                    <a:pt x="263685" y="951250"/>
                  </a:lnTo>
                  <a:lnTo>
                    <a:pt x="316533" y="951250"/>
                  </a:lnTo>
                  <a:lnTo>
                    <a:pt x="316533" y="1268333"/>
                  </a:lnTo>
                  <a:lnTo>
                    <a:pt x="422227" y="1268333"/>
                  </a:lnTo>
                  <a:lnTo>
                    <a:pt x="422227" y="713437"/>
                  </a:lnTo>
                  <a:lnTo>
                    <a:pt x="424869" y="713437"/>
                  </a:lnTo>
                  <a:lnTo>
                    <a:pt x="633616" y="568108"/>
                  </a:lnTo>
                  <a:cubicBezTo>
                    <a:pt x="644185" y="560180"/>
                    <a:pt x="652112" y="549611"/>
                    <a:pt x="654755" y="536399"/>
                  </a:cubicBezTo>
                  <a:lnTo>
                    <a:pt x="739310" y="184965"/>
                  </a:lnTo>
                  <a:lnTo>
                    <a:pt x="739310" y="1268333"/>
                  </a:lnTo>
                  <a:lnTo>
                    <a:pt x="845005" y="1268333"/>
                  </a:lnTo>
                  <a:lnTo>
                    <a:pt x="845005" y="660590"/>
                  </a:lnTo>
                  <a:lnTo>
                    <a:pt x="897852" y="660590"/>
                  </a:lnTo>
                  <a:lnTo>
                    <a:pt x="897852" y="1268333"/>
                  </a:lnTo>
                  <a:lnTo>
                    <a:pt x="1003546" y="1268333"/>
                  </a:lnTo>
                  <a:lnTo>
                    <a:pt x="1003546" y="184965"/>
                  </a:lnTo>
                  <a:lnTo>
                    <a:pt x="1111883" y="620955"/>
                  </a:lnTo>
                  <a:cubicBezTo>
                    <a:pt x="1117168" y="644736"/>
                    <a:pt x="1138307" y="660590"/>
                    <a:pt x="1162088" y="660590"/>
                  </a:cubicBezTo>
                  <a:cubicBezTo>
                    <a:pt x="1185869" y="660590"/>
                    <a:pt x="1207008" y="644736"/>
                    <a:pt x="1212293" y="620955"/>
                  </a:cubicBezTo>
                  <a:lnTo>
                    <a:pt x="1320630" y="184965"/>
                  </a:lnTo>
                  <a:lnTo>
                    <a:pt x="1320630" y="406924"/>
                  </a:lnTo>
                  <a:lnTo>
                    <a:pt x="1228147" y="792708"/>
                  </a:lnTo>
                  <a:lnTo>
                    <a:pt x="1320630" y="792708"/>
                  </a:lnTo>
                  <a:lnTo>
                    <a:pt x="1320630" y="1268333"/>
                  </a:lnTo>
                  <a:lnTo>
                    <a:pt x="1426324" y="1268333"/>
                  </a:lnTo>
                  <a:lnTo>
                    <a:pt x="1426324" y="792708"/>
                  </a:lnTo>
                  <a:lnTo>
                    <a:pt x="1479171" y="792708"/>
                  </a:lnTo>
                  <a:lnTo>
                    <a:pt x="1479171" y="1268333"/>
                  </a:lnTo>
                  <a:lnTo>
                    <a:pt x="1584866" y="1268333"/>
                  </a:lnTo>
                  <a:lnTo>
                    <a:pt x="1584866" y="792708"/>
                  </a:lnTo>
                  <a:lnTo>
                    <a:pt x="1677348" y="792708"/>
                  </a:lnTo>
                  <a:lnTo>
                    <a:pt x="1584866" y="406924"/>
                  </a:lnTo>
                  <a:lnTo>
                    <a:pt x="1584866" y="184965"/>
                  </a:lnTo>
                  <a:lnTo>
                    <a:pt x="1672064" y="536399"/>
                  </a:lnTo>
                  <a:cubicBezTo>
                    <a:pt x="1674706" y="549611"/>
                    <a:pt x="1682633" y="560180"/>
                    <a:pt x="1693202" y="568108"/>
                  </a:cubicBezTo>
                  <a:lnTo>
                    <a:pt x="1904591" y="716080"/>
                  </a:lnTo>
                  <a:lnTo>
                    <a:pt x="1904591" y="879906"/>
                  </a:lnTo>
                  <a:lnTo>
                    <a:pt x="1849102" y="1030521"/>
                  </a:lnTo>
                  <a:lnTo>
                    <a:pt x="1901949" y="1030521"/>
                  </a:lnTo>
                  <a:lnTo>
                    <a:pt x="1901949" y="1268333"/>
                  </a:lnTo>
                  <a:lnTo>
                    <a:pt x="2007643" y="1268333"/>
                  </a:lnTo>
                  <a:lnTo>
                    <a:pt x="2007643" y="1030521"/>
                  </a:lnTo>
                  <a:lnTo>
                    <a:pt x="2060491" y="1030521"/>
                  </a:lnTo>
                  <a:lnTo>
                    <a:pt x="2060491" y="1268333"/>
                  </a:lnTo>
                  <a:lnTo>
                    <a:pt x="2166185" y="1268333"/>
                  </a:lnTo>
                  <a:lnTo>
                    <a:pt x="2166185" y="1030521"/>
                  </a:lnTo>
                  <a:lnTo>
                    <a:pt x="2219032" y="1030521"/>
                  </a:lnTo>
                  <a:lnTo>
                    <a:pt x="2168827" y="890476"/>
                  </a:lnTo>
                  <a:lnTo>
                    <a:pt x="2168827" y="808562"/>
                  </a:lnTo>
                  <a:lnTo>
                    <a:pt x="2226959" y="945965"/>
                  </a:lnTo>
                  <a:cubicBezTo>
                    <a:pt x="2234886" y="967104"/>
                    <a:pt x="2256025" y="977673"/>
                    <a:pt x="2274522" y="977673"/>
                  </a:cubicBezTo>
                  <a:cubicBezTo>
                    <a:pt x="2285091" y="977673"/>
                    <a:pt x="2295661" y="975031"/>
                    <a:pt x="2306230" y="967104"/>
                  </a:cubicBezTo>
                  <a:cubicBezTo>
                    <a:pt x="2322084" y="953892"/>
                    <a:pt x="2330011" y="924826"/>
                    <a:pt x="2319442" y="903687"/>
                  </a:cubicBezTo>
                  <a:close/>
                </a:path>
              </a:pathLst>
            </a:custGeom>
            <a:grpFill/>
            <a:ln w="26392" cap="flat">
              <a:noFill/>
              <a:prstDash val="solid"/>
              <a:miter/>
            </a:ln>
          </p:spPr>
          <p:txBody>
            <a:bodyPr rtlCol="0" anchor="ctr"/>
            <a:lstStyle/>
            <a:p>
              <a:endParaRPr lang="es-ES"/>
            </a:p>
          </p:txBody>
        </p:sp>
      </p:grpSp>
      <p:sp>
        <p:nvSpPr>
          <p:cNvPr id="39" name="TextBox 38">
            <a:extLst>
              <a:ext uri="{FF2B5EF4-FFF2-40B4-BE49-F238E27FC236}">
                <a16:creationId xmlns:a16="http://schemas.microsoft.com/office/drawing/2014/main" id="{53F0B16F-F899-4C61-F66B-F93731CAA977}"/>
              </a:ext>
            </a:extLst>
          </p:cNvPr>
          <p:cNvSpPr txBox="1"/>
          <p:nvPr/>
        </p:nvSpPr>
        <p:spPr>
          <a:xfrm>
            <a:off x="58293" y="3850922"/>
            <a:ext cx="3080062" cy="1077218"/>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y nutrición infantil incluidos el peso y la altura del niño y desarrollo cognitivo infantil (TVIP)</a:t>
            </a:r>
            <a:endParaRPr lang="es-ES" sz="1600" dirty="0">
              <a:solidFill>
                <a:srgbClr val="FFFFFF"/>
              </a:solidFill>
              <a:latin typeface="Abadi" panose="020B0604020104020204" pitchFamily="34" charset="0"/>
            </a:endParaRPr>
          </a:p>
        </p:txBody>
      </p:sp>
      <p:sp>
        <p:nvSpPr>
          <p:cNvPr id="24" name="CuadroTexto 23">
            <a:extLst>
              <a:ext uri="{FF2B5EF4-FFF2-40B4-BE49-F238E27FC236}">
                <a16:creationId xmlns:a16="http://schemas.microsoft.com/office/drawing/2014/main" id="{68E63609-E58A-89EB-5C0B-83CF6E32A4F2}"/>
              </a:ext>
            </a:extLst>
          </p:cNvPr>
          <p:cNvSpPr txBox="1"/>
          <p:nvPr/>
        </p:nvSpPr>
        <p:spPr>
          <a:xfrm>
            <a:off x="826504" y="1542353"/>
            <a:ext cx="3460622"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completa sobre el estado socioeconómico del hogar incluidos módulos de gastos detallados</a:t>
            </a:r>
            <a:endParaRPr lang="es-ES" sz="1600" dirty="0">
              <a:solidFill>
                <a:srgbClr val="FFFFFF"/>
              </a:solidFill>
              <a:latin typeface="Abadi" panose="020B0604020104020204" pitchFamily="34" charset="0"/>
            </a:endParaRPr>
          </a:p>
        </p:txBody>
      </p:sp>
      <p:sp>
        <p:nvSpPr>
          <p:cNvPr id="19" name="Forma libre: forma 18">
            <a:extLst>
              <a:ext uri="{FF2B5EF4-FFF2-40B4-BE49-F238E27FC236}">
                <a16:creationId xmlns:a16="http://schemas.microsoft.com/office/drawing/2014/main" id="{DD50BB1B-CE33-E62A-C818-B3D0C1C13035}"/>
              </a:ext>
            </a:extLst>
          </p:cNvPr>
          <p:cNvSpPr/>
          <p:nvPr/>
        </p:nvSpPr>
        <p:spPr>
          <a:xfrm>
            <a:off x="4558258" y="1662206"/>
            <a:ext cx="667757" cy="572376"/>
          </a:xfrm>
          <a:custGeom>
            <a:avLst/>
            <a:gdLst>
              <a:gd name="connsiteX0" fmla="*/ 470588 w 800081"/>
              <a:gd name="connsiteY0" fmla="*/ 504485 h 685800"/>
              <a:gd name="connsiteX1" fmla="*/ 482608 w 800081"/>
              <a:gd name="connsiteY1" fmla="*/ 512045 h 685800"/>
              <a:gd name="connsiteX2" fmla="*/ 486165 w 800081"/>
              <a:gd name="connsiteY2" fmla="*/ 537742 h 685800"/>
              <a:gd name="connsiteX3" fmla="*/ 482723 w 800081"/>
              <a:gd name="connsiteY3" fmla="*/ 564946 h 685800"/>
              <a:gd name="connsiteX4" fmla="*/ 470588 w 800081"/>
              <a:gd name="connsiteY4" fmla="*/ 573044 h 685800"/>
              <a:gd name="connsiteX5" fmla="*/ 458478 w 800081"/>
              <a:gd name="connsiteY5" fmla="*/ 565189 h 685800"/>
              <a:gd name="connsiteX6" fmla="*/ 454867 w 800081"/>
              <a:gd name="connsiteY6" fmla="*/ 538327 h 685800"/>
              <a:gd name="connsiteX7" fmla="*/ 456409 w 800081"/>
              <a:gd name="connsiteY7" fmla="*/ 518489 h 685800"/>
              <a:gd name="connsiteX8" fmla="*/ 461297 w 800081"/>
              <a:gd name="connsiteY8" fmla="*/ 507830 h 685800"/>
              <a:gd name="connsiteX9" fmla="*/ 470588 w 800081"/>
              <a:gd name="connsiteY9" fmla="*/ 504485 h 685800"/>
              <a:gd name="connsiteX10" fmla="*/ 469929 w 800081"/>
              <a:gd name="connsiteY10" fmla="*/ 480242 h 685800"/>
              <a:gd name="connsiteX11" fmla="*/ 433110 w 800081"/>
              <a:gd name="connsiteY11" fmla="*/ 495621 h 685800"/>
              <a:gd name="connsiteX12" fmla="*/ 421481 w 800081"/>
              <a:gd name="connsiteY12" fmla="*/ 540546 h 685800"/>
              <a:gd name="connsiteX13" fmla="*/ 427737 w 800081"/>
              <a:gd name="connsiteY13" fmla="*/ 571985 h 685800"/>
              <a:gd name="connsiteX14" fmla="*/ 445188 w 800081"/>
              <a:gd name="connsiteY14" fmla="*/ 591073 h 685800"/>
              <a:gd name="connsiteX15" fmla="*/ 470513 w 800081"/>
              <a:gd name="connsiteY15" fmla="*/ 597338 h 685800"/>
              <a:gd name="connsiteX16" fmla="*/ 506413 w 800081"/>
              <a:gd name="connsiteY16" fmla="*/ 582782 h 685800"/>
              <a:gd name="connsiteX17" fmla="*/ 519550 w 800081"/>
              <a:gd name="connsiteY17" fmla="*/ 539202 h 685800"/>
              <a:gd name="connsiteX18" fmla="*/ 516474 w 800081"/>
              <a:gd name="connsiteY18" fmla="*/ 513910 h 685800"/>
              <a:gd name="connsiteX19" fmla="*/ 506852 w 800081"/>
              <a:gd name="connsiteY19" fmla="*/ 495346 h 685800"/>
              <a:gd name="connsiteX20" fmla="*/ 491123 w 800081"/>
              <a:gd name="connsiteY20" fmla="*/ 484010 h 685800"/>
              <a:gd name="connsiteX21" fmla="*/ 469929 w 800081"/>
              <a:gd name="connsiteY21" fmla="*/ 480242 h 685800"/>
              <a:gd name="connsiteX22" fmla="*/ 320881 w 800081"/>
              <a:gd name="connsiteY22" fmla="*/ 398665 h 685800"/>
              <a:gd name="connsiteX23" fmla="*/ 332958 w 800081"/>
              <a:gd name="connsiteY23" fmla="*/ 406209 h 685800"/>
              <a:gd name="connsiteX24" fmla="*/ 336527 w 800081"/>
              <a:gd name="connsiteY24" fmla="*/ 432144 h 685800"/>
              <a:gd name="connsiteX25" fmla="*/ 333151 w 800081"/>
              <a:gd name="connsiteY25" fmla="*/ 459393 h 685800"/>
              <a:gd name="connsiteX26" fmla="*/ 320881 w 800081"/>
              <a:gd name="connsiteY26" fmla="*/ 467374 h 685800"/>
              <a:gd name="connsiteX27" fmla="*/ 311661 w 800081"/>
              <a:gd name="connsiteY27" fmla="*/ 464021 h 685800"/>
              <a:gd name="connsiteX28" fmla="*/ 306938 w 800081"/>
              <a:gd name="connsiteY28" fmla="*/ 453192 h 685800"/>
              <a:gd name="connsiteX29" fmla="*/ 305527 w 800081"/>
              <a:gd name="connsiteY29" fmla="*/ 432729 h 685800"/>
              <a:gd name="connsiteX30" fmla="*/ 306930 w 800081"/>
              <a:gd name="connsiteY30" fmla="*/ 412863 h 685800"/>
              <a:gd name="connsiteX31" fmla="*/ 311765 w 800081"/>
              <a:gd name="connsiteY31" fmla="*/ 402079 h 685800"/>
              <a:gd name="connsiteX32" fmla="*/ 320881 w 800081"/>
              <a:gd name="connsiteY32" fmla="*/ 398665 h 685800"/>
              <a:gd name="connsiteX33" fmla="*/ 320296 w 800081"/>
              <a:gd name="connsiteY33" fmla="*/ 374372 h 685800"/>
              <a:gd name="connsiteX34" fmla="*/ 292670 w 800081"/>
              <a:gd name="connsiteY34" fmla="*/ 381487 h 685800"/>
              <a:gd name="connsiteX35" fmla="*/ 276906 w 800081"/>
              <a:gd name="connsiteY35" fmla="*/ 401961 h 685800"/>
              <a:gd name="connsiteX36" fmla="*/ 272142 w 800081"/>
              <a:gd name="connsiteY36" fmla="*/ 434892 h 685800"/>
              <a:gd name="connsiteX37" fmla="*/ 278341 w 800081"/>
              <a:gd name="connsiteY37" fmla="*/ 466287 h 685800"/>
              <a:gd name="connsiteX38" fmla="*/ 295705 w 800081"/>
              <a:gd name="connsiteY38" fmla="*/ 485455 h 685800"/>
              <a:gd name="connsiteX39" fmla="*/ 320881 w 800081"/>
              <a:gd name="connsiteY39" fmla="*/ 491616 h 685800"/>
              <a:gd name="connsiteX40" fmla="*/ 356776 w 800081"/>
              <a:gd name="connsiteY40" fmla="*/ 477077 h 685800"/>
              <a:gd name="connsiteX41" fmla="*/ 369913 w 800081"/>
              <a:gd name="connsiteY41" fmla="*/ 433541 h 685800"/>
              <a:gd name="connsiteX42" fmla="*/ 366838 w 800081"/>
              <a:gd name="connsiteY42" fmla="*/ 408361 h 685800"/>
              <a:gd name="connsiteX43" fmla="*/ 357309 w 800081"/>
              <a:gd name="connsiteY43" fmla="*/ 389686 h 685800"/>
              <a:gd name="connsiteX44" fmla="*/ 341577 w 800081"/>
              <a:gd name="connsiteY44" fmla="*/ 378140 h 685800"/>
              <a:gd name="connsiteX45" fmla="*/ 320296 w 800081"/>
              <a:gd name="connsiteY45" fmla="*/ 374372 h 685800"/>
              <a:gd name="connsiteX46" fmla="*/ 459913 w 800081"/>
              <a:gd name="connsiteY46" fmla="*/ 372618 h 685800"/>
              <a:gd name="connsiteX47" fmla="*/ 451043 w 800081"/>
              <a:gd name="connsiteY47" fmla="*/ 376003 h 685800"/>
              <a:gd name="connsiteX48" fmla="*/ 444356 w 800081"/>
              <a:gd name="connsiteY48" fmla="*/ 385667 h 685800"/>
              <a:gd name="connsiteX49" fmla="*/ 322488 w 800081"/>
              <a:gd name="connsiteY49" fmla="*/ 582364 h 685800"/>
              <a:gd name="connsiteX50" fmla="*/ 318925 w 800081"/>
              <a:gd name="connsiteY50" fmla="*/ 591707 h 685800"/>
              <a:gd name="connsiteX51" fmla="*/ 323276 w 800081"/>
              <a:gd name="connsiteY51" fmla="*/ 600607 h 685800"/>
              <a:gd name="connsiteX52" fmla="*/ 332019 w 800081"/>
              <a:gd name="connsiteY52" fmla="*/ 603914 h 685800"/>
              <a:gd name="connsiteX53" fmla="*/ 345570 w 800081"/>
              <a:gd name="connsiteY53" fmla="*/ 593870 h 685800"/>
              <a:gd name="connsiteX54" fmla="*/ 466946 w 800081"/>
              <a:gd name="connsiteY54" fmla="*/ 398288 h 685800"/>
              <a:gd name="connsiteX55" fmla="*/ 472840 w 800081"/>
              <a:gd name="connsiteY55" fmla="*/ 384980 h 685800"/>
              <a:gd name="connsiteX56" fmla="*/ 469203 w 800081"/>
              <a:gd name="connsiteY56" fmla="*/ 376066 h 685800"/>
              <a:gd name="connsiteX57" fmla="*/ 459913 w 800081"/>
              <a:gd name="connsiteY57" fmla="*/ 372618 h 685800"/>
              <a:gd name="connsiteX58" fmla="*/ 400031 w 800081"/>
              <a:gd name="connsiteY58" fmla="*/ 131121 h 685800"/>
              <a:gd name="connsiteX59" fmla="*/ 685781 w 800081"/>
              <a:gd name="connsiteY59" fmla="*/ 402564 h 685800"/>
              <a:gd name="connsiteX60" fmla="*/ 685781 w 800081"/>
              <a:gd name="connsiteY60" fmla="*/ 685800 h 685800"/>
              <a:gd name="connsiteX61" fmla="*/ 114281 w 800081"/>
              <a:gd name="connsiteY61" fmla="*/ 685800 h 685800"/>
              <a:gd name="connsiteX62" fmla="*/ 114281 w 800081"/>
              <a:gd name="connsiteY62" fmla="*/ 402583 h 685800"/>
              <a:gd name="connsiteX63" fmla="*/ 400031 w 800081"/>
              <a:gd name="connsiteY63" fmla="*/ 0 h 685800"/>
              <a:gd name="connsiteX64" fmla="*/ 400050 w 800081"/>
              <a:gd name="connsiteY64" fmla="*/ 0 h 685800"/>
              <a:gd name="connsiteX65" fmla="*/ 800081 w 800081"/>
              <a:gd name="connsiteY65" fmla="*/ 380552 h 685800"/>
              <a:gd name="connsiteX66" fmla="*/ 756837 w 800081"/>
              <a:gd name="connsiteY66" fmla="*/ 417509 h 685800"/>
              <a:gd name="connsiteX67" fmla="*/ 400050 w 800081"/>
              <a:gd name="connsiteY67" fmla="*/ 78581 h 685800"/>
              <a:gd name="connsiteX68" fmla="*/ 400031 w 800081"/>
              <a:gd name="connsiteY68" fmla="*/ 78581 h 685800"/>
              <a:gd name="connsiteX69" fmla="*/ 43244 w 800081"/>
              <a:gd name="connsiteY69" fmla="*/ 417509 h 685800"/>
              <a:gd name="connsiteX70" fmla="*/ 0 w 800081"/>
              <a:gd name="connsiteY70" fmla="*/ 380552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00081" h="685800">
                <a:moveTo>
                  <a:pt x="470588" y="504485"/>
                </a:moveTo>
                <a:cubicBezTo>
                  <a:pt x="476230" y="504485"/>
                  <a:pt x="480237" y="507005"/>
                  <a:pt x="482608" y="512045"/>
                </a:cubicBezTo>
                <a:cubicBezTo>
                  <a:pt x="484979" y="517084"/>
                  <a:pt x="486165" y="525650"/>
                  <a:pt x="486165" y="537742"/>
                </a:cubicBezTo>
                <a:cubicBezTo>
                  <a:pt x="486165" y="550479"/>
                  <a:pt x="485018" y="559547"/>
                  <a:pt x="482723" y="564946"/>
                </a:cubicBezTo>
                <a:cubicBezTo>
                  <a:pt x="480429" y="570345"/>
                  <a:pt x="476384" y="573044"/>
                  <a:pt x="470588" y="573044"/>
                </a:cubicBezTo>
                <a:cubicBezTo>
                  <a:pt x="464923" y="573044"/>
                  <a:pt x="460886" y="570426"/>
                  <a:pt x="458478" y="565189"/>
                </a:cubicBezTo>
                <a:cubicBezTo>
                  <a:pt x="456070" y="559952"/>
                  <a:pt x="454867" y="550998"/>
                  <a:pt x="454867" y="538327"/>
                </a:cubicBezTo>
                <a:cubicBezTo>
                  <a:pt x="454867" y="529978"/>
                  <a:pt x="455381" y="523365"/>
                  <a:pt x="456409" y="518489"/>
                </a:cubicBezTo>
                <a:cubicBezTo>
                  <a:pt x="457438" y="513613"/>
                  <a:pt x="459067" y="510061"/>
                  <a:pt x="461297" y="507830"/>
                </a:cubicBezTo>
                <a:cubicBezTo>
                  <a:pt x="463527" y="505600"/>
                  <a:pt x="466625" y="504485"/>
                  <a:pt x="470588" y="504485"/>
                </a:cubicBezTo>
                <a:close/>
                <a:moveTo>
                  <a:pt x="469929" y="480242"/>
                </a:moveTo>
                <a:cubicBezTo>
                  <a:pt x="453135" y="480242"/>
                  <a:pt x="440863" y="485369"/>
                  <a:pt x="433110" y="495621"/>
                </a:cubicBezTo>
                <a:cubicBezTo>
                  <a:pt x="425358" y="505872"/>
                  <a:pt x="421481" y="520848"/>
                  <a:pt x="421481" y="540546"/>
                </a:cubicBezTo>
                <a:cubicBezTo>
                  <a:pt x="421481" y="552957"/>
                  <a:pt x="423566" y="563436"/>
                  <a:pt x="427737" y="571985"/>
                </a:cubicBezTo>
                <a:cubicBezTo>
                  <a:pt x="431906" y="580533"/>
                  <a:pt x="437724" y="586896"/>
                  <a:pt x="445188" y="591073"/>
                </a:cubicBezTo>
                <a:cubicBezTo>
                  <a:pt x="452653" y="595250"/>
                  <a:pt x="461094" y="597338"/>
                  <a:pt x="470513" y="597338"/>
                </a:cubicBezTo>
                <a:cubicBezTo>
                  <a:pt x="485687" y="597338"/>
                  <a:pt x="497654" y="592486"/>
                  <a:pt x="506413" y="582782"/>
                </a:cubicBezTo>
                <a:cubicBezTo>
                  <a:pt x="515171" y="573078"/>
                  <a:pt x="519550" y="558551"/>
                  <a:pt x="519550" y="539202"/>
                </a:cubicBezTo>
                <a:cubicBezTo>
                  <a:pt x="519550" y="529671"/>
                  <a:pt x="518525" y="521241"/>
                  <a:pt x="516474" y="513910"/>
                </a:cubicBezTo>
                <a:cubicBezTo>
                  <a:pt x="514423" y="506579"/>
                  <a:pt x="511216" y="500391"/>
                  <a:pt x="506852" y="495346"/>
                </a:cubicBezTo>
                <a:cubicBezTo>
                  <a:pt x="502489" y="490301"/>
                  <a:pt x="497246" y="486523"/>
                  <a:pt x="491123" y="484010"/>
                </a:cubicBezTo>
                <a:cubicBezTo>
                  <a:pt x="485000" y="481499"/>
                  <a:pt x="477935" y="480242"/>
                  <a:pt x="469929" y="480242"/>
                </a:cubicBezTo>
                <a:close/>
                <a:moveTo>
                  <a:pt x="320881" y="398665"/>
                </a:moveTo>
                <a:cubicBezTo>
                  <a:pt x="326552" y="398665"/>
                  <a:pt x="330577" y="401180"/>
                  <a:pt x="332958" y="406209"/>
                </a:cubicBezTo>
                <a:cubicBezTo>
                  <a:pt x="335337" y="411237"/>
                  <a:pt x="336527" y="419882"/>
                  <a:pt x="336527" y="432144"/>
                </a:cubicBezTo>
                <a:cubicBezTo>
                  <a:pt x="336527" y="444990"/>
                  <a:pt x="335402" y="454073"/>
                  <a:pt x="333151" y="459393"/>
                </a:cubicBezTo>
                <a:cubicBezTo>
                  <a:pt x="330900" y="464714"/>
                  <a:pt x="326809" y="467374"/>
                  <a:pt x="320881" y="467374"/>
                </a:cubicBezTo>
                <a:cubicBezTo>
                  <a:pt x="316942" y="467374"/>
                  <a:pt x="313869" y="466256"/>
                  <a:pt x="311661" y="464021"/>
                </a:cubicBezTo>
                <a:cubicBezTo>
                  <a:pt x="309453" y="461787"/>
                  <a:pt x="307879" y="458177"/>
                  <a:pt x="306938" y="453192"/>
                </a:cubicBezTo>
                <a:cubicBezTo>
                  <a:pt x="305997" y="448206"/>
                  <a:pt x="305527" y="441386"/>
                  <a:pt x="305527" y="432729"/>
                </a:cubicBezTo>
                <a:cubicBezTo>
                  <a:pt x="305527" y="424399"/>
                  <a:pt x="305994" y="417777"/>
                  <a:pt x="306930" y="412863"/>
                </a:cubicBezTo>
                <a:cubicBezTo>
                  <a:pt x="307866" y="407948"/>
                  <a:pt x="309477" y="404354"/>
                  <a:pt x="311765" y="402079"/>
                </a:cubicBezTo>
                <a:cubicBezTo>
                  <a:pt x="314052" y="399803"/>
                  <a:pt x="317091" y="398665"/>
                  <a:pt x="320881" y="398665"/>
                </a:cubicBezTo>
                <a:close/>
                <a:moveTo>
                  <a:pt x="320296" y="374372"/>
                </a:moveTo>
                <a:cubicBezTo>
                  <a:pt x="309211" y="374372"/>
                  <a:pt x="300003" y="376743"/>
                  <a:pt x="292670" y="381487"/>
                </a:cubicBezTo>
                <a:cubicBezTo>
                  <a:pt x="285337" y="386229"/>
                  <a:pt x="280083" y="393054"/>
                  <a:pt x="276906" y="401961"/>
                </a:cubicBezTo>
                <a:cubicBezTo>
                  <a:pt x="273730" y="410867"/>
                  <a:pt x="272142" y="421845"/>
                  <a:pt x="272142" y="434892"/>
                </a:cubicBezTo>
                <a:cubicBezTo>
                  <a:pt x="272142" y="447151"/>
                  <a:pt x="274208" y="457616"/>
                  <a:pt x="278341" y="466287"/>
                </a:cubicBezTo>
                <a:cubicBezTo>
                  <a:pt x="282473" y="474959"/>
                  <a:pt x="288262" y="481348"/>
                  <a:pt x="295705" y="485455"/>
                </a:cubicBezTo>
                <a:cubicBezTo>
                  <a:pt x="303149" y="489562"/>
                  <a:pt x="311541" y="491616"/>
                  <a:pt x="320881" y="491616"/>
                </a:cubicBezTo>
                <a:cubicBezTo>
                  <a:pt x="336053" y="491616"/>
                  <a:pt x="348018" y="486770"/>
                  <a:pt x="356776" y="477077"/>
                </a:cubicBezTo>
                <a:cubicBezTo>
                  <a:pt x="365534" y="467384"/>
                  <a:pt x="369913" y="452871"/>
                  <a:pt x="369913" y="433541"/>
                </a:cubicBezTo>
                <a:cubicBezTo>
                  <a:pt x="369913" y="424020"/>
                  <a:pt x="368888" y="415627"/>
                  <a:pt x="366838" y="408361"/>
                </a:cubicBezTo>
                <a:cubicBezTo>
                  <a:pt x="364787" y="401096"/>
                  <a:pt x="361612" y="394871"/>
                  <a:pt x="357309" y="389686"/>
                </a:cubicBezTo>
                <a:cubicBezTo>
                  <a:pt x="353008" y="384500"/>
                  <a:pt x="347764" y="380652"/>
                  <a:pt x="341577" y="378140"/>
                </a:cubicBezTo>
                <a:cubicBezTo>
                  <a:pt x="335392" y="375628"/>
                  <a:pt x="328298" y="374372"/>
                  <a:pt x="320296" y="374372"/>
                </a:cubicBezTo>
                <a:close/>
                <a:moveTo>
                  <a:pt x="459913" y="372618"/>
                </a:moveTo>
                <a:cubicBezTo>
                  <a:pt x="456007" y="372618"/>
                  <a:pt x="453050" y="373746"/>
                  <a:pt x="451043" y="376003"/>
                </a:cubicBezTo>
                <a:cubicBezTo>
                  <a:pt x="449035" y="378260"/>
                  <a:pt x="446807" y="381481"/>
                  <a:pt x="444356" y="385667"/>
                </a:cubicBezTo>
                <a:lnTo>
                  <a:pt x="322488" y="582364"/>
                </a:lnTo>
                <a:cubicBezTo>
                  <a:pt x="320112" y="585922"/>
                  <a:pt x="318925" y="589037"/>
                  <a:pt x="318925" y="591707"/>
                </a:cubicBezTo>
                <a:cubicBezTo>
                  <a:pt x="318925" y="595435"/>
                  <a:pt x="320375" y="598401"/>
                  <a:pt x="323276" y="600607"/>
                </a:cubicBezTo>
                <a:cubicBezTo>
                  <a:pt x="326177" y="602812"/>
                  <a:pt x="329091" y="603914"/>
                  <a:pt x="332019" y="603914"/>
                </a:cubicBezTo>
                <a:cubicBezTo>
                  <a:pt x="337161" y="603914"/>
                  <a:pt x="341678" y="600566"/>
                  <a:pt x="345570" y="593870"/>
                </a:cubicBezTo>
                <a:lnTo>
                  <a:pt x="466946" y="398288"/>
                </a:lnTo>
                <a:cubicBezTo>
                  <a:pt x="470875" y="392002"/>
                  <a:pt x="472840" y="387566"/>
                  <a:pt x="472840" y="384980"/>
                </a:cubicBezTo>
                <a:cubicBezTo>
                  <a:pt x="472840" y="381335"/>
                  <a:pt x="471627" y="378365"/>
                  <a:pt x="469203" y="376066"/>
                </a:cubicBezTo>
                <a:cubicBezTo>
                  <a:pt x="466780" y="373767"/>
                  <a:pt x="463682" y="372618"/>
                  <a:pt x="459913" y="372618"/>
                </a:cubicBezTo>
                <a:close/>
                <a:moveTo>
                  <a:pt x="400031" y="131121"/>
                </a:moveTo>
                <a:lnTo>
                  <a:pt x="685781" y="402564"/>
                </a:lnTo>
                <a:lnTo>
                  <a:pt x="685781" y="685800"/>
                </a:lnTo>
                <a:lnTo>
                  <a:pt x="114281" y="685800"/>
                </a:lnTo>
                <a:lnTo>
                  <a:pt x="114281" y="402583"/>
                </a:lnTo>
                <a:close/>
                <a:moveTo>
                  <a:pt x="400031" y="0"/>
                </a:moveTo>
                <a:lnTo>
                  <a:pt x="400050" y="0"/>
                </a:lnTo>
                <a:lnTo>
                  <a:pt x="800081" y="380552"/>
                </a:lnTo>
                <a:lnTo>
                  <a:pt x="756837" y="417509"/>
                </a:lnTo>
                <a:lnTo>
                  <a:pt x="400050" y="78581"/>
                </a:lnTo>
                <a:lnTo>
                  <a:pt x="400031" y="78581"/>
                </a:lnTo>
                <a:lnTo>
                  <a:pt x="43244" y="417509"/>
                </a:lnTo>
                <a:lnTo>
                  <a:pt x="0" y="380552"/>
                </a:lnTo>
                <a:close/>
              </a:path>
            </a:pathLst>
          </a:custGeom>
          <a:solidFill>
            <a:srgbClr val="32A505"/>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s-ES" sz="1350"/>
          </a:p>
        </p:txBody>
      </p:sp>
      <p:sp>
        <p:nvSpPr>
          <p:cNvPr id="28" name="Elipse 27">
            <a:extLst>
              <a:ext uri="{FF2B5EF4-FFF2-40B4-BE49-F238E27FC236}">
                <a16:creationId xmlns:a16="http://schemas.microsoft.com/office/drawing/2014/main" id="{AE842C5F-0F67-E375-900A-569E5879BACA}"/>
              </a:ext>
            </a:extLst>
          </p:cNvPr>
          <p:cNvSpPr/>
          <p:nvPr/>
        </p:nvSpPr>
        <p:spPr>
          <a:xfrm>
            <a:off x="4434935" y="152636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2" name="Gráfico 11" descr="Médico con relleno sólido">
            <a:extLst>
              <a:ext uri="{FF2B5EF4-FFF2-40B4-BE49-F238E27FC236}">
                <a16:creationId xmlns:a16="http://schemas.microsoft.com/office/drawing/2014/main" id="{B9D646C9-50DD-A17D-19F1-475B4877EA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0010" y="4024659"/>
            <a:ext cx="763168" cy="763168"/>
          </a:xfrm>
          <a:prstGeom prst="rect">
            <a:avLst/>
          </a:prstGeom>
        </p:spPr>
      </p:pic>
      <p:sp>
        <p:nvSpPr>
          <p:cNvPr id="29" name="Elipse 28">
            <a:extLst>
              <a:ext uri="{FF2B5EF4-FFF2-40B4-BE49-F238E27FC236}">
                <a16:creationId xmlns:a16="http://schemas.microsoft.com/office/drawing/2014/main" id="{80D35E9F-5CAF-74F4-B577-FFF337F93266}"/>
              </a:ext>
            </a:extLst>
          </p:cNvPr>
          <p:cNvSpPr/>
          <p:nvPr/>
        </p:nvSpPr>
        <p:spPr>
          <a:xfrm>
            <a:off x="3234394" y="394904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2" name="Grupo 51">
            <a:extLst>
              <a:ext uri="{FF2B5EF4-FFF2-40B4-BE49-F238E27FC236}">
                <a16:creationId xmlns:a16="http://schemas.microsoft.com/office/drawing/2014/main" id="{BDB01EC2-189A-A0E3-DC95-45042DCD3089}"/>
              </a:ext>
            </a:extLst>
          </p:cNvPr>
          <p:cNvGrpSpPr/>
          <p:nvPr/>
        </p:nvGrpSpPr>
        <p:grpSpPr>
          <a:xfrm>
            <a:off x="7668240" y="1531387"/>
            <a:ext cx="914400" cy="914400"/>
            <a:chOff x="7587049" y="1662014"/>
            <a:chExt cx="914400" cy="914400"/>
          </a:xfrm>
        </p:grpSpPr>
        <p:pic>
          <p:nvPicPr>
            <p:cNvPr id="22" name="Gráfico 21" descr="Hombre y mujer con relleno sólido">
              <a:extLst>
                <a:ext uri="{FF2B5EF4-FFF2-40B4-BE49-F238E27FC236}">
                  <a16:creationId xmlns:a16="http://schemas.microsoft.com/office/drawing/2014/main" id="{346C1EB0-6569-96FF-E48B-4FC22AE1C9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9537" y="1734502"/>
              <a:ext cx="769425" cy="769425"/>
            </a:xfrm>
            <a:prstGeom prst="rect">
              <a:avLst/>
            </a:prstGeom>
          </p:spPr>
        </p:pic>
        <p:sp>
          <p:nvSpPr>
            <p:cNvPr id="30" name="Elipse 29">
              <a:extLst>
                <a:ext uri="{FF2B5EF4-FFF2-40B4-BE49-F238E27FC236}">
                  <a16:creationId xmlns:a16="http://schemas.microsoft.com/office/drawing/2014/main" id="{79D81034-F0C9-3040-FE75-41C4C3B7CCAA}"/>
                </a:ext>
              </a:extLst>
            </p:cNvPr>
            <p:cNvSpPr/>
            <p:nvPr/>
          </p:nvSpPr>
          <p:spPr>
            <a:xfrm>
              <a:off x="7587049" y="166201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3" name="Grupo 52">
            <a:extLst>
              <a:ext uri="{FF2B5EF4-FFF2-40B4-BE49-F238E27FC236}">
                <a16:creationId xmlns:a16="http://schemas.microsoft.com/office/drawing/2014/main" id="{ECC94CCE-4315-7571-03F5-A2AE38B17C03}"/>
              </a:ext>
            </a:extLst>
          </p:cNvPr>
          <p:cNvGrpSpPr/>
          <p:nvPr/>
        </p:nvGrpSpPr>
        <p:grpSpPr>
          <a:xfrm>
            <a:off x="8870505" y="3946337"/>
            <a:ext cx="914400" cy="914400"/>
            <a:chOff x="8637795" y="3405244"/>
            <a:chExt cx="914400" cy="914400"/>
          </a:xfrm>
        </p:grpSpPr>
        <p:pic>
          <p:nvPicPr>
            <p:cNvPr id="6" name="Graphic 5" descr="Mental Health with solid fill">
              <a:extLst>
                <a:ext uri="{FF2B5EF4-FFF2-40B4-BE49-F238E27FC236}">
                  <a16:creationId xmlns:a16="http://schemas.microsoft.com/office/drawing/2014/main" id="{A97D84AA-79F4-A54B-AA95-3018387AAC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3411" y="3480860"/>
              <a:ext cx="763168" cy="763168"/>
            </a:xfrm>
            <a:prstGeom prst="rect">
              <a:avLst/>
            </a:prstGeom>
          </p:spPr>
        </p:pic>
        <p:sp>
          <p:nvSpPr>
            <p:cNvPr id="31" name="Elipse 30">
              <a:extLst>
                <a:ext uri="{FF2B5EF4-FFF2-40B4-BE49-F238E27FC236}">
                  <a16:creationId xmlns:a16="http://schemas.microsoft.com/office/drawing/2014/main" id="{C11B1B37-9384-6F7E-FE34-71315BEA7A6F}"/>
                </a:ext>
              </a:extLst>
            </p:cNvPr>
            <p:cNvSpPr/>
            <p:nvPr/>
          </p:nvSpPr>
          <p:spPr>
            <a:xfrm>
              <a:off x="8637795" y="340524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dirty="0"/>
            </a:p>
          </p:txBody>
        </p:sp>
      </p:grpSp>
      <p:sp>
        <p:nvSpPr>
          <p:cNvPr id="32" name="Elipse 31">
            <a:extLst>
              <a:ext uri="{FF2B5EF4-FFF2-40B4-BE49-F238E27FC236}">
                <a16:creationId xmlns:a16="http://schemas.microsoft.com/office/drawing/2014/main" id="{8F8677E8-6C80-7ABD-882A-FC538623BD3E}"/>
              </a:ext>
            </a:extLst>
          </p:cNvPr>
          <p:cNvSpPr/>
          <p:nvPr/>
        </p:nvSpPr>
        <p:spPr>
          <a:xfrm>
            <a:off x="4446658" y="6332289"/>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4" name="Grupo 53">
            <a:extLst>
              <a:ext uri="{FF2B5EF4-FFF2-40B4-BE49-F238E27FC236}">
                <a16:creationId xmlns:a16="http://schemas.microsoft.com/office/drawing/2014/main" id="{F80A2F52-5735-314E-6948-6EBFED81643E}"/>
              </a:ext>
            </a:extLst>
          </p:cNvPr>
          <p:cNvGrpSpPr/>
          <p:nvPr/>
        </p:nvGrpSpPr>
        <p:grpSpPr>
          <a:xfrm>
            <a:off x="7674460" y="6327426"/>
            <a:ext cx="914400" cy="914400"/>
            <a:chOff x="8104979" y="5962078"/>
            <a:chExt cx="914400" cy="914400"/>
          </a:xfrm>
        </p:grpSpPr>
        <p:sp>
          <p:nvSpPr>
            <p:cNvPr id="34" name="Elipse 33">
              <a:extLst>
                <a:ext uri="{FF2B5EF4-FFF2-40B4-BE49-F238E27FC236}">
                  <a16:creationId xmlns:a16="http://schemas.microsoft.com/office/drawing/2014/main" id="{CAAE1F63-21C6-A6A6-8CA7-2016B8BD48E1}"/>
                </a:ext>
              </a:extLst>
            </p:cNvPr>
            <p:cNvSpPr/>
            <p:nvPr/>
          </p:nvSpPr>
          <p:spPr>
            <a:xfrm>
              <a:off x="8104979" y="5962078"/>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5" name="Gráfico 24" descr="Niño con un globo con relleno sólido">
              <a:extLst>
                <a:ext uri="{FF2B5EF4-FFF2-40B4-BE49-F238E27FC236}">
                  <a16:creationId xmlns:a16="http://schemas.microsoft.com/office/drawing/2014/main" id="{297F3472-AFD7-0B72-70AC-3117A7E15F0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94011" y="6051110"/>
              <a:ext cx="736336" cy="736336"/>
            </a:xfrm>
            <a:prstGeom prst="rect">
              <a:avLst/>
            </a:prstGeom>
          </p:spPr>
        </p:pic>
      </p:grpSp>
      <p:sp>
        <p:nvSpPr>
          <p:cNvPr id="38" name="TextBox 38">
            <a:extLst>
              <a:ext uri="{FF2B5EF4-FFF2-40B4-BE49-F238E27FC236}">
                <a16:creationId xmlns:a16="http://schemas.microsoft.com/office/drawing/2014/main" id="{051CE3BC-4AF4-1A19-DD09-5C63512BF087}"/>
              </a:ext>
            </a:extLst>
          </p:cNvPr>
          <p:cNvSpPr txBox="1"/>
          <p:nvPr/>
        </p:nvSpPr>
        <p:spPr>
          <a:xfrm>
            <a:off x="8637795" y="1526364"/>
            <a:ext cx="3952790" cy="830997"/>
          </a:xfrm>
          <a:prstGeom prst="rect">
            <a:avLst/>
          </a:prstGeom>
          <a:noFill/>
        </p:spPr>
        <p:txBody>
          <a:bodyPr wrap="square">
            <a:spAutoFit/>
          </a:bodyPr>
          <a:lstStyle/>
          <a:p>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mental de los cuidadores educación y comportamiento parental (versión abreviada de la puntuación HOME)</a:t>
            </a:r>
            <a:endParaRPr lang="es-ES" sz="1600" dirty="0">
              <a:solidFill>
                <a:srgbClr val="FFFFFF"/>
              </a:solidFill>
              <a:latin typeface="Abadi" panose="020B0604020104020204" pitchFamily="34" charset="0"/>
            </a:endParaRPr>
          </a:p>
        </p:txBody>
      </p:sp>
      <p:sp>
        <p:nvSpPr>
          <p:cNvPr id="40" name="TextBox 38">
            <a:extLst>
              <a:ext uri="{FF2B5EF4-FFF2-40B4-BE49-F238E27FC236}">
                <a16:creationId xmlns:a16="http://schemas.microsoft.com/office/drawing/2014/main" id="{C051987E-84D2-646D-FD0F-86EA3E0A71E8}"/>
              </a:ext>
            </a:extLst>
          </p:cNvPr>
          <p:cNvSpPr txBox="1"/>
          <p:nvPr/>
        </p:nvSpPr>
        <p:spPr>
          <a:xfrm>
            <a:off x="9860521" y="3834949"/>
            <a:ext cx="2730064" cy="1397306"/>
          </a:xfrm>
          <a:prstGeom prst="rect">
            <a:avLst/>
          </a:prstGeom>
          <a:noFill/>
        </p:spPr>
        <p:txBody>
          <a:bodyPr wrap="square">
            <a:spAutoFit/>
          </a:bodyPr>
          <a:lstStyle/>
          <a:p>
            <a:pPr>
              <a:lnSpc>
                <a:spcPct val="107000"/>
              </a:lnSpc>
              <a:spcAft>
                <a:spcPts val="600"/>
              </a:spcAft>
            </a:pP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Habilidades </a:t>
            </a:r>
            <a:r>
              <a:rPr lang="es-ES" sz="16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sociopersonales</a:t>
            </a: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lingüísticas motrices finas y motrices gruesas (Prueba de detección del desarrollo de Denver)</a:t>
            </a:r>
            <a:endParaRPr lang="en-GB" sz="16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2" name="TextBox 38">
            <a:extLst>
              <a:ext uri="{FF2B5EF4-FFF2-40B4-BE49-F238E27FC236}">
                <a16:creationId xmlns:a16="http://schemas.microsoft.com/office/drawing/2014/main" id="{09190D69-ECD1-E997-1EA2-D1CC6430C572}"/>
              </a:ext>
            </a:extLst>
          </p:cNvPr>
          <p:cNvSpPr txBox="1"/>
          <p:nvPr/>
        </p:nvSpPr>
        <p:spPr>
          <a:xfrm>
            <a:off x="8699164" y="6183929"/>
            <a:ext cx="3891421" cy="1888337"/>
          </a:xfrm>
          <a:prstGeom prst="rect">
            <a:avLst/>
          </a:prstGeom>
          <a:noFill/>
        </p:spPr>
        <p:txBody>
          <a:bodyPr wrap="square">
            <a:spAutoFit/>
          </a:bodyPr>
          <a:lstStyle/>
          <a:p>
            <a:pPr>
              <a:lnSpc>
                <a:spcPct val="107000"/>
              </a:lnSpc>
              <a:spcAft>
                <a:spcPts val="600"/>
              </a:spcAft>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Para mayores de 36 meses:</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Test de Vocabulario en Imágenes </a:t>
            </a:r>
            <a:r>
              <a:rPr lang="es-ES" sz="13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Peabody</a:t>
            </a: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(TVIP)</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memoria a corto plazo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desarrollo motor de las piernas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Índice de problemas de comportamiento (BPI)</a:t>
            </a:r>
            <a:endParaRPr lang="en-GB" sz="13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3" name="TextBox 38">
            <a:extLst>
              <a:ext uri="{FF2B5EF4-FFF2-40B4-BE49-F238E27FC236}">
                <a16:creationId xmlns:a16="http://schemas.microsoft.com/office/drawing/2014/main" id="{D53CEE71-ABB3-2923-B65E-E75C53E86B9D}"/>
              </a:ext>
            </a:extLst>
          </p:cNvPr>
          <p:cNvSpPr txBox="1"/>
          <p:nvPr/>
        </p:nvSpPr>
        <p:spPr>
          <a:xfrm>
            <a:off x="1020185" y="6439140"/>
            <a:ext cx="3281867"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sobre estimulación peso al nacer atención médica preventiva etc.</a:t>
            </a:r>
            <a:endParaRPr lang="es-ES" sz="1600" dirty="0">
              <a:solidFill>
                <a:srgbClr val="FFFFFF"/>
              </a:solidFill>
              <a:latin typeface="Abadi" panose="020B0604020104020204" pitchFamily="34" charset="0"/>
            </a:endParaRPr>
          </a:p>
        </p:txBody>
      </p:sp>
      <p:sp>
        <p:nvSpPr>
          <p:cNvPr id="15" name="Elipse 14">
            <a:extLst>
              <a:ext uri="{FF2B5EF4-FFF2-40B4-BE49-F238E27FC236}">
                <a16:creationId xmlns:a16="http://schemas.microsoft.com/office/drawing/2014/main" id="{EBB6ED3E-0DD5-C88D-DFD7-BC1D1E7A9C47}"/>
              </a:ext>
            </a:extLst>
          </p:cNvPr>
          <p:cNvSpPr/>
          <p:nvPr/>
        </p:nvSpPr>
        <p:spPr>
          <a:xfrm>
            <a:off x="5137936" y="3033984"/>
            <a:ext cx="2744518" cy="2744518"/>
          </a:xfrm>
          <a:prstGeom prst="ellipse">
            <a:avLst/>
          </a:prstGeom>
          <a:no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59" name="Conector recto 58">
            <a:extLst>
              <a:ext uri="{FF2B5EF4-FFF2-40B4-BE49-F238E27FC236}">
                <a16:creationId xmlns:a16="http://schemas.microsoft.com/office/drawing/2014/main" id="{7DBC5A8C-8E38-09C2-A015-F60E3ECA1812}"/>
              </a:ext>
            </a:extLst>
          </p:cNvPr>
          <p:cNvCxnSpPr>
            <a:cxnSpLocks/>
          </p:cNvCxnSpPr>
          <p:nvPr/>
        </p:nvCxnSpPr>
        <p:spPr>
          <a:xfrm>
            <a:off x="5126214" y="2417318"/>
            <a:ext cx="416677" cy="600679"/>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D2245E14-C86C-FF22-D01A-16CF2C0470AE}"/>
              </a:ext>
            </a:extLst>
          </p:cNvPr>
          <p:cNvCxnSpPr>
            <a:cxnSpLocks/>
          </p:cNvCxnSpPr>
          <p:nvPr/>
        </p:nvCxnSpPr>
        <p:spPr>
          <a:xfrm rot="4192146">
            <a:off x="7474382" y="2415955"/>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EE2FEEB9-D26B-5DAF-8BB6-F6F1E6101989}"/>
              </a:ext>
            </a:extLst>
          </p:cNvPr>
          <p:cNvCxnSpPr>
            <a:cxnSpLocks/>
          </p:cNvCxnSpPr>
          <p:nvPr/>
        </p:nvCxnSpPr>
        <p:spPr>
          <a:xfrm flipV="1">
            <a:off x="5126214" y="5775779"/>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74AC5DC3-ECB9-69F6-9752-8F178009C5D1}"/>
              </a:ext>
            </a:extLst>
          </p:cNvPr>
          <p:cNvCxnSpPr>
            <a:cxnSpLocks/>
          </p:cNvCxnSpPr>
          <p:nvPr/>
        </p:nvCxnSpPr>
        <p:spPr>
          <a:xfrm rot="17407854" flipV="1">
            <a:off x="7474382" y="5777142"/>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F3FFC09-9FD0-D00B-4409-5B2BBE525D04}"/>
              </a:ext>
            </a:extLst>
          </p:cNvPr>
          <p:cNvCxnSpPr>
            <a:cxnSpLocks/>
          </p:cNvCxnSpPr>
          <p:nvPr/>
        </p:nvCxnSpPr>
        <p:spPr>
          <a:xfrm flipH="1">
            <a:off x="8181017" y="4416239"/>
            <a:ext cx="658273" cy="0"/>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2A0719E9-D97A-680A-96B2-55B5F5A1DF07}"/>
              </a:ext>
            </a:extLst>
          </p:cNvPr>
          <p:cNvCxnSpPr>
            <a:cxnSpLocks/>
          </p:cNvCxnSpPr>
          <p:nvPr/>
        </p:nvCxnSpPr>
        <p:spPr>
          <a:xfrm>
            <a:off x="4162394" y="4362273"/>
            <a:ext cx="658273" cy="0"/>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24FDF92-7BBF-5770-110C-FF1FA13A85F7}"/>
              </a:ext>
            </a:extLst>
          </p:cNvPr>
          <p:cNvSpPr txBox="1"/>
          <p:nvPr/>
        </p:nvSpPr>
        <p:spPr>
          <a:xfrm>
            <a:off x="869169" y="364005"/>
            <a:ext cx="5940678"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INFORMACIÓN RECOGIDA</a:t>
            </a:r>
          </a:p>
        </p:txBody>
      </p:sp>
      <p:sp>
        <p:nvSpPr>
          <p:cNvPr id="4" name="Graphic 2">
            <a:extLst>
              <a:ext uri="{FF2B5EF4-FFF2-40B4-BE49-F238E27FC236}">
                <a16:creationId xmlns:a16="http://schemas.microsoft.com/office/drawing/2014/main" id="{A6C73867-BB1F-C863-7233-8ABBD6016B96}"/>
              </a:ext>
            </a:extLst>
          </p:cNvPr>
          <p:cNvSpPr/>
          <p:nvPr/>
        </p:nvSpPr>
        <p:spPr>
          <a:xfrm>
            <a:off x="4747285" y="6399112"/>
            <a:ext cx="295493" cy="801509"/>
          </a:xfrm>
          <a:custGeom>
            <a:avLst/>
            <a:gdLst>
              <a:gd name="connsiteX0" fmla="*/ 1120660 w 2251707"/>
              <a:gd name="connsiteY0" fmla="*/ 5989224 h 6107644"/>
              <a:gd name="connsiteX1" fmla="*/ 1096440 w 2251707"/>
              <a:gd name="connsiteY1" fmla="*/ 5218355 h 6107644"/>
              <a:gd name="connsiteX2" fmla="*/ 1145206 w 2251707"/>
              <a:gd name="connsiteY2" fmla="*/ 4755821 h 6107644"/>
              <a:gd name="connsiteX3" fmla="*/ 1169426 w 2251707"/>
              <a:gd name="connsiteY3" fmla="*/ 5526691 h 6107644"/>
              <a:gd name="connsiteX4" fmla="*/ 1120660 w 2251707"/>
              <a:gd name="connsiteY4" fmla="*/ 5989224 h 6107644"/>
              <a:gd name="connsiteX5" fmla="*/ 1406268 w 2251707"/>
              <a:gd name="connsiteY5" fmla="*/ 5230839 h 6107644"/>
              <a:gd name="connsiteX6" fmla="*/ 873322 w 2251707"/>
              <a:gd name="connsiteY6" fmla="*/ 4512401 h 6107644"/>
              <a:gd name="connsiteX7" fmla="*/ 372670 w 2251707"/>
              <a:gd name="connsiteY7" fmla="*/ 4073550 h 6107644"/>
              <a:gd name="connsiteX8" fmla="*/ 767561 w 2251707"/>
              <a:gd name="connsiteY8" fmla="*/ 3606624 h 6107644"/>
              <a:gd name="connsiteX9" fmla="*/ 965034 w 2251707"/>
              <a:gd name="connsiteY9" fmla="*/ 3583339 h 6107644"/>
              <a:gd name="connsiteX10" fmla="*/ 965034 w 2251707"/>
              <a:gd name="connsiteY10" fmla="*/ 3704523 h 6107644"/>
              <a:gd name="connsiteX11" fmla="*/ 839172 w 2251707"/>
              <a:gd name="connsiteY11" fmla="*/ 3845833 h 6107644"/>
              <a:gd name="connsiteX12" fmla="*/ 618417 w 2251707"/>
              <a:gd name="connsiteY12" fmla="*/ 4058780 h 6107644"/>
              <a:gd name="connsiteX13" fmla="*/ 977204 w 2251707"/>
              <a:gd name="connsiteY13" fmla="*/ 4295274 h 6107644"/>
              <a:gd name="connsiteX14" fmla="*/ 1589208 w 2251707"/>
              <a:gd name="connsiteY14" fmla="*/ 5005851 h 6107644"/>
              <a:gd name="connsiteX15" fmla="*/ 1450933 w 2251707"/>
              <a:gd name="connsiteY15" fmla="*/ 5345337 h 6107644"/>
              <a:gd name="connsiteX16" fmla="*/ 1406268 w 2251707"/>
              <a:gd name="connsiteY16" fmla="*/ 5230839 h 6107644"/>
              <a:gd name="connsiteX17" fmla="*/ 1121077 w 2251707"/>
              <a:gd name="connsiteY17" fmla="*/ 4257386 h 6107644"/>
              <a:gd name="connsiteX18" fmla="*/ 1063588 w 2251707"/>
              <a:gd name="connsiteY18" fmla="*/ 3633069 h 6107644"/>
              <a:gd name="connsiteX19" fmla="*/ 1063588 w 2251707"/>
              <a:gd name="connsiteY19" fmla="*/ 3041065 h 6107644"/>
              <a:gd name="connsiteX20" fmla="*/ 1137504 w 2251707"/>
              <a:gd name="connsiteY20" fmla="*/ 3051557 h 6107644"/>
              <a:gd name="connsiteX21" fmla="*/ 1220274 w 2251707"/>
              <a:gd name="connsiteY21" fmla="*/ 3292024 h 6107644"/>
              <a:gd name="connsiteX22" fmla="*/ 1203849 w 2251707"/>
              <a:gd name="connsiteY22" fmla="*/ 3905843 h 6107644"/>
              <a:gd name="connsiteX23" fmla="*/ 1121077 w 2251707"/>
              <a:gd name="connsiteY23" fmla="*/ 4257380 h 6107644"/>
              <a:gd name="connsiteX24" fmla="*/ 1318185 w 2251707"/>
              <a:gd name="connsiteY24" fmla="*/ 3880747 h 6107644"/>
              <a:gd name="connsiteX25" fmla="*/ 1293547 w 2251707"/>
              <a:gd name="connsiteY25" fmla="*/ 3733184 h 6107644"/>
              <a:gd name="connsiteX26" fmla="*/ 1293547 w 2251707"/>
              <a:gd name="connsiteY26" fmla="*/ 3610364 h 6107644"/>
              <a:gd name="connsiteX27" fmla="*/ 1487723 w 2251707"/>
              <a:gd name="connsiteY27" fmla="*/ 3627971 h 6107644"/>
              <a:gd name="connsiteX28" fmla="*/ 1950571 w 2251707"/>
              <a:gd name="connsiteY28" fmla="*/ 3408072 h 6107644"/>
              <a:gd name="connsiteX29" fmla="*/ 1472523 w 2251707"/>
              <a:gd name="connsiteY29" fmla="*/ 3050682 h 6107644"/>
              <a:gd name="connsiteX30" fmla="*/ 414704 w 2251707"/>
              <a:gd name="connsiteY30" fmla="*/ 2661146 h 6107644"/>
              <a:gd name="connsiteX31" fmla="*/ 115368 w 2251707"/>
              <a:gd name="connsiteY31" fmla="*/ 1510750 h 6107644"/>
              <a:gd name="connsiteX32" fmla="*/ 841843 w 2251707"/>
              <a:gd name="connsiteY32" fmla="*/ 1042330 h 6107644"/>
              <a:gd name="connsiteX33" fmla="*/ 932183 w 2251707"/>
              <a:gd name="connsiteY33" fmla="*/ 1235603 h 6107644"/>
              <a:gd name="connsiteX34" fmla="*/ 932183 w 2251707"/>
              <a:gd name="connsiteY34" fmla="*/ 1429598 h 6107644"/>
              <a:gd name="connsiteX35" fmla="*/ 786500 w 2251707"/>
              <a:gd name="connsiteY35" fmla="*/ 1514979 h 6107644"/>
              <a:gd name="connsiteX36" fmla="*/ 496158 w 2251707"/>
              <a:gd name="connsiteY36" fmla="*/ 1934376 h 6107644"/>
              <a:gd name="connsiteX37" fmla="*/ 1150449 w 2251707"/>
              <a:gd name="connsiteY37" fmla="*/ 2536787 h 6107644"/>
              <a:gd name="connsiteX38" fmla="*/ 2251707 w 2251707"/>
              <a:gd name="connsiteY38" fmla="*/ 3390589 h 6107644"/>
              <a:gd name="connsiteX39" fmla="*/ 2041408 w 2251707"/>
              <a:gd name="connsiteY39" fmla="*/ 3806873 h 6107644"/>
              <a:gd name="connsiteX40" fmla="*/ 1638484 w 2251707"/>
              <a:gd name="connsiteY40" fmla="*/ 3894436 h 6107644"/>
              <a:gd name="connsiteX41" fmla="*/ 1318185 w 2251707"/>
              <a:gd name="connsiteY41" fmla="*/ 3880747 h 6107644"/>
              <a:gd name="connsiteX42" fmla="*/ 1125603 w 2251707"/>
              <a:gd name="connsiteY42" fmla="*/ 2443795 h 6107644"/>
              <a:gd name="connsiteX43" fmla="*/ 1039787 w 2251707"/>
              <a:gd name="connsiteY43" fmla="*/ 2411928 h 6107644"/>
              <a:gd name="connsiteX44" fmla="*/ 1015892 w 2251707"/>
              <a:gd name="connsiteY44" fmla="*/ 1556702 h 6107644"/>
              <a:gd name="connsiteX45" fmla="*/ 917260 w 2251707"/>
              <a:gd name="connsiteY45" fmla="*/ 642686 h 6107644"/>
              <a:gd name="connsiteX46" fmla="*/ 1178568 w 2251707"/>
              <a:gd name="connsiteY46" fmla="*/ 2988 h 6107644"/>
              <a:gd name="connsiteX47" fmla="*/ 1490655 w 2251707"/>
              <a:gd name="connsiteY47" fmla="*/ 351072 h 6107644"/>
              <a:gd name="connsiteX48" fmla="*/ 1383888 w 2251707"/>
              <a:gd name="connsiteY48" fmla="*/ 602374 h 6107644"/>
              <a:gd name="connsiteX49" fmla="*/ 1277122 w 2251707"/>
              <a:gd name="connsiteY49" fmla="*/ 723926 h 6107644"/>
              <a:gd name="connsiteX50" fmla="*/ 1260695 w 2251707"/>
              <a:gd name="connsiteY50" fmla="*/ 1586371 h 6107644"/>
              <a:gd name="connsiteX51" fmla="*/ 1227844 w 2251707"/>
              <a:gd name="connsiteY51" fmla="*/ 2462239 h 6107644"/>
              <a:gd name="connsiteX52" fmla="*/ 1125603 w 2251707"/>
              <a:gd name="connsiteY52" fmla="*/ 2443795 h 6107644"/>
              <a:gd name="connsiteX53" fmla="*/ 1572783 w 2251707"/>
              <a:gd name="connsiteY53" fmla="*/ 2457322 h 6107644"/>
              <a:gd name="connsiteX54" fmla="*/ 1347422 w 2251707"/>
              <a:gd name="connsiteY54" fmla="*/ 2124178 h 6107644"/>
              <a:gd name="connsiteX55" fmla="*/ 1609704 w 2251707"/>
              <a:gd name="connsiteY55" fmla="*/ 1729971 h 6107644"/>
              <a:gd name="connsiteX56" fmla="*/ 1485306 w 2251707"/>
              <a:gd name="connsiteY56" fmla="*/ 1430358 h 6107644"/>
              <a:gd name="connsiteX57" fmla="*/ 1359249 w 2251707"/>
              <a:gd name="connsiteY57" fmla="*/ 1216472 h 6107644"/>
              <a:gd name="connsiteX58" fmla="*/ 1449590 w 2251707"/>
              <a:gd name="connsiteY58" fmla="*/ 1061371 h 6107644"/>
              <a:gd name="connsiteX59" fmla="*/ 2171377 w 2251707"/>
              <a:gd name="connsiteY59" fmla="*/ 1816593 h 6107644"/>
              <a:gd name="connsiteX60" fmla="*/ 2102034 w 2251707"/>
              <a:gd name="connsiteY60" fmla="*/ 2170551 h 6107644"/>
              <a:gd name="connsiteX61" fmla="*/ 1930657 w 2251707"/>
              <a:gd name="connsiteY61" fmla="*/ 2404268 h 6107644"/>
              <a:gd name="connsiteX62" fmla="*/ 1572783 w 2251707"/>
              <a:gd name="connsiteY62" fmla="*/ 2457322 h 610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51707" h="6107644">
                <a:moveTo>
                  <a:pt x="1120660" y="5989224"/>
                </a:moveTo>
                <a:cubicBezTo>
                  <a:pt x="1107339" y="5846463"/>
                  <a:pt x="1096440" y="5499571"/>
                  <a:pt x="1096440" y="5218355"/>
                </a:cubicBezTo>
                <a:cubicBezTo>
                  <a:pt x="1096440" y="4766244"/>
                  <a:pt x="1102089" y="4712697"/>
                  <a:pt x="1145206" y="4755821"/>
                </a:cubicBezTo>
                <a:cubicBezTo>
                  <a:pt x="1186906" y="4797523"/>
                  <a:pt x="1190414" y="4909225"/>
                  <a:pt x="1169426" y="5526691"/>
                </a:cubicBezTo>
                <a:cubicBezTo>
                  <a:pt x="1148218" y="6150607"/>
                  <a:pt x="1141586" y="6213498"/>
                  <a:pt x="1120660" y="5989224"/>
                </a:cubicBezTo>
                <a:close/>
                <a:moveTo>
                  <a:pt x="1406268" y="5230839"/>
                </a:moveTo>
                <a:cubicBezTo>
                  <a:pt x="1462421" y="4931494"/>
                  <a:pt x="1265482" y="4666010"/>
                  <a:pt x="873322" y="4512401"/>
                </a:cubicBezTo>
                <a:cubicBezTo>
                  <a:pt x="588329" y="4400770"/>
                  <a:pt x="428812" y="4260943"/>
                  <a:pt x="372670" y="4073550"/>
                </a:cubicBezTo>
                <a:cubicBezTo>
                  <a:pt x="292694" y="3806599"/>
                  <a:pt x="427950" y="3646670"/>
                  <a:pt x="767561" y="3606624"/>
                </a:cubicBezTo>
                <a:lnTo>
                  <a:pt x="965034" y="3583339"/>
                </a:lnTo>
                <a:lnTo>
                  <a:pt x="965034" y="3704523"/>
                </a:lnTo>
                <a:cubicBezTo>
                  <a:pt x="965034" y="3819609"/>
                  <a:pt x="958702" y="3826718"/>
                  <a:pt x="839172" y="3845833"/>
                </a:cubicBezTo>
                <a:cubicBezTo>
                  <a:pt x="688788" y="3869881"/>
                  <a:pt x="589012" y="3966130"/>
                  <a:pt x="618417" y="4058780"/>
                </a:cubicBezTo>
                <a:cubicBezTo>
                  <a:pt x="644444" y="4140788"/>
                  <a:pt x="749634" y="4210124"/>
                  <a:pt x="977204" y="4295274"/>
                </a:cubicBezTo>
                <a:cubicBezTo>
                  <a:pt x="1349881" y="4434716"/>
                  <a:pt x="1589208" y="4712592"/>
                  <a:pt x="1589208" y="5005851"/>
                </a:cubicBezTo>
                <a:cubicBezTo>
                  <a:pt x="1589208" y="5200958"/>
                  <a:pt x="1530401" y="5345337"/>
                  <a:pt x="1450933" y="5345337"/>
                </a:cubicBezTo>
                <a:cubicBezTo>
                  <a:pt x="1393185" y="5345337"/>
                  <a:pt x="1387515" y="5330803"/>
                  <a:pt x="1406268" y="5230839"/>
                </a:cubicBezTo>
                <a:close/>
                <a:moveTo>
                  <a:pt x="1121077" y="4257386"/>
                </a:moveTo>
                <a:cubicBezTo>
                  <a:pt x="1069648" y="4228479"/>
                  <a:pt x="1063588" y="4162671"/>
                  <a:pt x="1063588" y="3633069"/>
                </a:cubicBezTo>
                <a:lnTo>
                  <a:pt x="1063588" y="3041065"/>
                </a:lnTo>
                <a:lnTo>
                  <a:pt x="1137504" y="3051557"/>
                </a:lnTo>
                <a:cubicBezTo>
                  <a:pt x="1205104" y="3061155"/>
                  <a:pt x="1212175" y="3081700"/>
                  <a:pt x="1220274" y="3292024"/>
                </a:cubicBezTo>
                <a:cubicBezTo>
                  <a:pt x="1225141" y="3418508"/>
                  <a:pt x="1217753" y="3694727"/>
                  <a:pt x="1203849" y="3905843"/>
                </a:cubicBezTo>
                <a:cubicBezTo>
                  <a:pt x="1180649" y="4258095"/>
                  <a:pt x="1173835" y="4287031"/>
                  <a:pt x="1121077" y="4257380"/>
                </a:cubicBezTo>
                <a:close/>
                <a:moveTo>
                  <a:pt x="1318185" y="3880747"/>
                </a:moveTo>
                <a:cubicBezTo>
                  <a:pt x="1304634" y="3867140"/>
                  <a:pt x="1293547" y="3800735"/>
                  <a:pt x="1293547" y="3733184"/>
                </a:cubicBezTo>
                <a:lnTo>
                  <a:pt x="1293547" y="3610364"/>
                </a:lnTo>
                <a:lnTo>
                  <a:pt x="1487723" y="3627971"/>
                </a:lnTo>
                <a:cubicBezTo>
                  <a:pt x="1805738" y="3656810"/>
                  <a:pt x="1950571" y="3588001"/>
                  <a:pt x="1950571" y="3408072"/>
                </a:cubicBezTo>
                <a:cubicBezTo>
                  <a:pt x="1950571" y="3265181"/>
                  <a:pt x="1780589" y="3138101"/>
                  <a:pt x="1472523" y="3050682"/>
                </a:cubicBezTo>
                <a:cubicBezTo>
                  <a:pt x="769202" y="2851099"/>
                  <a:pt x="574553" y="2779422"/>
                  <a:pt x="414704" y="2661146"/>
                </a:cubicBezTo>
                <a:cubicBezTo>
                  <a:pt x="8273" y="2360422"/>
                  <a:pt x="-115577" y="1884445"/>
                  <a:pt x="115368" y="1510750"/>
                </a:cubicBezTo>
                <a:cubicBezTo>
                  <a:pt x="248583" y="1295192"/>
                  <a:pt x="638227" y="1043955"/>
                  <a:pt x="841843" y="1042330"/>
                </a:cubicBezTo>
                <a:cubicBezTo>
                  <a:pt x="930279" y="1041584"/>
                  <a:pt x="932183" y="1045694"/>
                  <a:pt x="932183" y="1235603"/>
                </a:cubicBezTo>
                <a:lnTo>
                  <a:pt x="932183" y="1429598"/>
                </a:lnTo>
                <a:lnTo>
                  <a:pt x="786500" y="1514979"/>
                </a:lnTo>
                <a:cubicBezTo>
                  <a:pt x="593787" y="1627923"/>
                  <a:pt x="496158" y="1768947"/>
                  <a:pt x="496158" y="1934376"/>
                </a:cubicBezTo>
                <a:cubicBezTo>
                  <a:pt x="496158" y="2170683"/>
                  <a:pt x="732466" y="2388253"/>
                  <a:pt x="1150449" y="2536787"/>
                </a:cubicBezTo>
                <a:cubicBezTo>
                  <a:pt x="2017759" y="2844993"/>
                  <a:pt x="2251707" y="3026373"/>
                  <a:pt x="2251707" y="3390589"/>
                </a:cubicBezTo>
                <a:cubicBezTo>
                  <a:pt x="2251707" y="3566235"/>
                  <a:pt x="2180128" y="3707926"/>
                  <a:pt x="2041408" y="3806873"/>
                </a:cubicBezTo>
                <a:cubicBezTo>
                  <a:pt x="1952148" y="3870542"/>
                  <a:pt x="1884525" y="3885237"/>
                  <a:pt x="1638484" y="3894436"/>
                </a:cubicBezTo>
                <a:cubicBezTo>
                  <a:pt x="1475871" y="3900520"/>
                  <a:pt x="1331737" y="3894371"/>
                  <a:pt x="1318185" y="3880747"/>
                </a:cubicBezTo>
                <a:close/>
                <a:moveTo>
                  <a:pt x="1125603" y="2443795"/>
                </a:moveTo>
                <a:lnTo>
                  <a:pt x="1039787" y="2411928"/>
                </a:lnTo>
                <a:lnTo>
                  <a:pt x="1015892" y="1556702"/>
                </a:lnTo>
                <a:cubicBezTo>
                  <a:pt x="992510" y="719814"/>
                  <a:pt x="990395" y="700217"/>
                  <a:pt x="917260" y="642686"/>
                </a:cubicBezTo>
                <a:cubicBezTo>
                  <a:pt x="630620" y="417202"/>
                  <a:pt x="817897" y="-41267"/>
                  <a:pt x="1178568" y="2988"/>
                </a:cubicBezTo>
                <a:cubicBezTo>
                  <a:pt x="1358596" y="25077"/>
                  <a:pt x="1490655" y="172368"/>
                  <a:pt x="1490655" y="351072"/>
                </a:cubicBezTo>
                <a:cubicBezTo>
                  <a:pt x="1490655" y="450621"/>
                  <a:pt x="1465804" y="509114"/>
                  <a:pt x="1383888" y="602374"/>
                </a:cubicBezTo>
                <a:lnTo>
                  <a:pt x="1277122" y="723926"/>
                </a:lnTo>
                <a:lnTo>
                  <a:pt x="1260695" y="1586371"/>
                </a:lnTo>
                <a:cubicBezTo>
                  <a:pt x="1251656" y="2060715"/>
                  <a:pt x="1236878" y="2454857"/>
                  <a:pt x="1227844" y="2462239"/>
                </a:cubicBezTo>
                <a:cubicBezTo>
                  <a:pt x="1218805" y="2469627"/>
                  <a:pt x="1172802" y="2461369"/>
                  <a:pt x="1125603" y="2443795"/>
                </a:cubicBezTo>
                <a:close/>
                <a:moveTo>
                  <a:pt x="1572783" y="2457322"/>
                </a:moveTo>
                <a:cubicBezTo>
                  <a:pt x="1437408" y="2398173"/>
                  <a:pt x="1343865" y="2259890"/>
                  <a:pt x="1347422" y="2124178"/>
                </a:cubicBezTo>
                <a:cubicBezTo>
                  <a:pt x="1351309" y="1976008"/>
                  <a:pt x="1482937" y="1778170"/>
                  <a:pt x="1609704" y="1729971"/>
                </a:cubicBezTo>
                <a:cubicBezTo>
                  <a:pt x="1786071" y="1662913"/>
                  <a:pt x="1718529" y="1500238"/>
                  <a:pt x="1485306" y="1430358"/>
                </a:cubicBezTo>
                <a:cubicBezTo>
                  <a:pt x="1359505" y="1392666"/>
                  <a:pt x="1359249" y="1392233"/>
                  <a:pt x="1359249" y="1216472"/>
                </a:cubicBezTo>
                <a:cubicBezTo>
                  <a:pt x="1359249" y="1041152"/>
                  <a:pt x="1359621" y="1040451"/>
                  <a:pt x="1449590" y="1061371"/>
                </a:cubicBezTo>
                <a:cubicBezTo>
                  <a:pt x="1870361" y="1159251"/>
                  <a:pt x="2131764" y="1432763"/>
                  <a:pt x="2171377" y="1816593"/>
                </a:cubicBezTo>
                <a:cubicBezTo>
                  <a:pt x="2186456" y="1962692"/>
                  <a:pt x="2174916" y="2021564"/>
                  <a:pt x="2102034" y="2170551"/>
                </a:cubicBezTo>
                <a:cubicBezTo>
                  <a:pt x="2053947" y="2268842"/>
                  <a:pt x="1976827" y="2374015"/>
                  <a:pt x="1930657" y="2404268"/>
                </a:cubicBezTo>
                <a:cubicBezTo>
                  <a:pt x="1828265" y="2471361"/>
                  <a:pt x="1661497" y="2496085"/>
                  <a:pt x="1572783" y="2457322"/>
                </a:cubicBezTo>
                <a:close/>
              </a:path>
            </a:pathLst>
          </a:custGeom>
          <a:solidFill>
            <a:srgbClr val="2C8AE0"/>
          </a:solidFill>
          <a:ln w="3281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s-ES"/>
          </a:p>
        </p:txBody>
      </p:sp>
      <p:sp>
        <p:nvSpPr>
          <p:cNvPr id="5" name="Rectangle 4">
            <a:extLst>
              <a:ext uri="{FF2B5EF4-FFF2-40B4-BE49-F238E27FC236}">
                <a16:creationId xmlns:a16="http://schemas.microsoft.com/office/drawing/2014/main" id="{585DB407-76C1-BC41-2355-95BCE1ACC074}"/>
              </a:ext>
            </a:extLst>
          </p:cNvPr>
          <p:cNvSpPr/>
          <p:nvPr/>
        </p:nvSpPr>
        <p:spPr>
          <a:xfrm>
            <a:off x="5506037" y="472702"/>
            <a:ext cx="249041" cy="249041"/>
          </a:xfrm>
          <a:prstGeom prst="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7" name="TextBox 6">
            <a:extLst>
              <a:ext uri="{FF2B5EF4-FFF2-40B4-BE49-F238E27FC236}">
                <a16:creationId xmlns:a16="http://schemas.microsoft.com/office/drawing/2014/main" id="{8E3ABE4C-6808-0727-C93E-22DB16BF7F1E}"/>
              </a:ext>
            </a:extLst>
          </p:cNvPr>
          <p:cNvSpPr txBox="1"/>
          <p:nvPr/>
        </p:nvSpPr>
        <p:spPr>
          <a:xfrm>
            <a:off x="5349335" y="184348"/>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Información principal en:</a:t>
            </a:r>
          </a:p>
        </p:txBody>
      </p:sp>
      <p:sp>
        <p:nvSpPr>
          <p:cNvPr id="49" name="Rectangle 48">
            <a:extLst>
              <a:ext uri="{FF2B5EF4-FFF2-40B4-BE49-F238E27FC236}">
                <a16:creationId xmlns:a16="http://schemas.microsoft.com/office/drawing/2014/main" id="{D1296EE1-0D73-93F1-423D-03848695213B}"/>
              </a:ext>
            </a:extLst>
          </p:cNvPr>
          <p:cNvSpPr/>
          <p:nvPr/>
        </p:nvSpPr>
        <p:spPr>
          <a:xfrm>
            <a:off x="5506037" y="794379"/>
            <a:ext cx="249041" cy="249041"/>
          </a:xfrm>
          <a:prstGeom prst="rect">
            <a:avLst/>
          </a:prstGeom>
          <a:solidFill>
            <a:srgbClr val="2C8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50" name="TextBox 49">
            <a:extLst>
              <a:ext uri="{FF2B5EF4-FFF2-40B4-BE49-F238E27FC236}">
                <a16:creationId xmlns:a16="http://schemas.microsoft.com/office/drawing/2014/main" id="{5F2FAA25-7C3A-D3E6-A19E-D33F3605A0B8}"/>
              </a:ext>
            </a:extLst>
          </p:cNvPr>
          <p:cNvSpPr txBox="1"/>
          <p:nvPr/>
        </p:nvSpPr>
        <p:spPr>
          <a:xfrm>
            <a:off x="5852453" y="443334"/>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 preliminar</a:t>
            </a:r>
          </a:p>
        </p:txBody>
      </p:sp>
      <p:sp>
        <p:nvSpPr>
          <p:cNvPr id="51" name="TextBox 50">
            <a:extLst>
              <a:ext uri="{FF2B5EF4-FFF2-40B4-BE49-F238E27FC236}">
                <a16:creationId xmlns:a16="http://schemas.microsoft.com/office/drawing/2014/main" id="{522EB276-47F0-15CE-C941-F78B31947F9A}"/>
              </a:ext>
            </a:extLst>
          </p:cNvPr>
          <p:cNvSpPr txBox="1"/>
          <p:nvPr/>
        </p:nvSpPr>
        <p:spPr>
          <a:xfrm>
            <a:off x="5852454" y="765011"/>
            <a:ext cx="3382195"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Encuestas de seguimiento</a:t>
            </a:r>
          </a:p>
        </p:txBody>
      </p:sp>
      <p:sp>
        <p:nvSpPr>
          <p:cNvPr id="69" name="Freeform: Shape 68">
            <a:extLst>
              <a:ext uri="{FF2B5EF4-FFF2-40B4-BE49-F238E27FC236}">
                <a16:creationId xmlns:a16="http://schemas.microsoft.com/office/drawing/2014/main" id="{1471F08E-94AE-4E5C-0097-4116FDEA3BA0}"/>
              </a:ext>
            </a:extLst>
          </p:cNvPr>
          <p:cNvSpPr/>
          <p:nvPr/>
        </p:nvSpPr>
        <p:spPr>
          <a:xfrm>
            <a:off x="6616456" y="3309033"/>
            <a:ext cx="6083860" cy="5069494"/>
          </a:xfrm>
          <a:custGeom>
            <a:avLst/>
            <a:gdLst>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540220 w 6083860"/>
              <a:gd name="connsiteY19" fmla="*/ 3128907 h 5069494"/>
              <a:gd name="connsiteX20" fmla="*/ 653628 w 6083860"/>
              <a:gd name="connsiteY20" fmla="*/ 3089216 h 5069494"/>
              <a:gd name="connsiteX21" fmla="*/ 1963233 w 6083860"/>
              <a:gd name="connsiteY21" fmla="*/ 1477159 h 5069494"/>
              <a:gd name="connsiteX22" fmla="*/ 1981424 w 6083860"/>
              <a:gd name="connsiteY22" fmla="*/ 1330210 h 5069494"/>
              <a:gd name="connsiteX23" fmla="*/ 1981424 w 6083860"/>
              <a:gd name="connsiteY23" fmla="*/ 683753 h 5069494"/>
              <a:gd name="connsiteX24" fmla="*/ 2665177 w 6083860"/>
              <a:gd name="connsiteY24" fmla="*/ 0 h 5069494"/>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653628 w 6083860"/>
              <a:gd name="connsiteY19" fmla="*/ 3089216 h 5069494"/>
              <a:gd name="connsiteX20" fmla="*/ 1963233 w 6083860"/>
              <a:gd name="connsiteY20" fmla="*/ 1477159 h 5069494"/>
              <a:gd name="connsiteX21" fmla="*/ 1981424 w 6083860"/>
              <a:gd name="connsiteY21" fmla="*/ 1330210 h 5069494"/>
              <a:gd name="connsiteX22" fmla="*/ 1981424 w 6083860"/>
              <a:gd name="connsiteY22" fmla="*/ 683753 h 5069494"/>
              <a:gd name="connsiteX23" fmla="*/ 2665177 w 6083860"/>
              <a:gd name="connsiteY23" fmla="*/ 0 h 506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3860" h="5069494">
                <a:moveTo>
                  <a:pt x="2665177" y="0"/>
                </a:moveTo>
                <a:lnTo>
                  <a:pt x="5400107" y="0"/>
                </a:lnTo>
                <a:cubicBezTo>
                  <a:pt x="5777733" y="0"/>
                  <a:pt x="6083860" y="306127"/>
                  <a:pt x="6083860" y="683753"/>
                </a:cubicBezTo>
                <a:lnTo>
                  <a:pt x="6083860" y="4113162"/>
                </a:lnTo>
                <a:lnTo>
                  <a:pt x="6083860" y="4160496"/>
                </a:lnTo>
                <a:lnTo>
                  <a:pt x="6083860" y="4385741"/>
                </a:lnTo>
                <a:cubicBezTo>
                  <a:pt x="6083860" y="4385744"/>
                  <a:pt x="6083859" y="4385748"/>
                  <a:pt x="6083859" y="4385751"/>
                </a:cubicBezTo>
                <a:lnTo>
                  <a:pt x="6083859" y="4438859"/>
                </a:lnTo>
                <a:cubicBezTo>
                  <a:pt x="6083859" y="4787149"/>
                  <a:pt x="5801515" y="5069493"/>
                  <a:pt x="5453225" y="5069493"/>
                </a:cubicBezTo>
                <a:lnTo>
                  <a:pt x="5400117" y="5069493"/>
                </a:lnTo>
                <a:cubicBezTo>
                  <a:pt x="5400114" y="5069493"/>
                  <a:pt x="5400110" y="5069494"/>
                  <a:pt x="5400107" y="5069494"/>
                </a:cubicBezTo>
                <a:lnTo>
                  <a:pt x="2665177" y="5069494"/>
                </a:lnTo>
                <a:cubicBezTo>
                  <a:pt x="2665173" y="5069494"/>
                  <a:pt x="2665168" y="5069493"/>
                  <a:pt x="2665164" y="5069493"/>
                </a:cubicBezTo>
                <a:lnTo>
                  <a:pt x="630634" y="5069493"/>
                </a:lnTo>
                <a:cubicBezTo>
                  <a:pt x="282344" y="5069493"/>
                  <a:pt x="0" y="4787149"/>
                  <a:pt x="0" y="4438859"/>
                </a:cubicBezTo>
                <a:lnTo>
                  <a:pt x="0" y="4160496"/>
                </a:lnTo>
                <a:lnTo>
                  <a:pt x="0" y="4113162"/>
                </a:lnTo>
                <a:lnTo>
                  <a:pt x="0" y="3750426"/>
                </a:lnTo>
                <a:cubicBezTo>
                  <a:pt x="0" y="3445673"/>
                  <a:pt x="216169" y="3191409"/>
                  <a:pt x="503539" y="3132604"/>
                </a:cubicBezTo>
                <a:lnTo>
                  <a:pt x="653628" y="3089216"/>
                </a:lnTo>
                <a:cubicBezTo>
                  <a:pt x="1333171" y="2824268"/>
                  <a:pt x="1840852" y="2215770"/>
                  <a:pt x="1963233" y="1477159"/>
                </a:cubicBezTo>
                <a:lnTo>
                  <a:pt x="1981424" y="1330210"/>
                </a:lnTo>
                <a:lnTo>
                  <a:pt x="1981424" y="683753"/>
                </a:lnTo>
                <a:cubicBezTo>
                  <a:pt x="1981424" y="306127"/>
                  <a:pt x="2287551" y="0"/>
                  <a:pt x="2665177" y="0"/>
                </a:cubicBezTo>
                <a:close/>
              </a:path>
            </a:pathLst>
          </a:custGeom>
          <a:noFill/>
          <a:ln w="38100">
            <a:solidFill>
              <a:schemeClr val="bg1">
                <a:lumMod val="85000"/>
                <a:alpha val="25098"/>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70" name="Freeform: Shape 69">
            <a:extLst>
              <a:ext uri="{FF2B5EF4-FFF2-40B4-BE49-F238E27FC236}">
                <a16:creationId xmlns:a16="http://schemas.microsoft.com/office/drawing/2014/main" id="{1B7CF748-568F-2E88-0CF2-853F7D87851A}"/>
              </a:ext>
            </a:extLst>
          </p:cNvPr>
          <p:cNvSpPr/>
          <p:nvPr/>
        </p:nvSpPr>
        <p:spPr>
          <a:xfrm>
            <a:off x="153026" y="1253153"/>
            <a:ext cx="12547290" cy="7125374"/>
          </a:xfrm>
          <a:custGeom>
            <a:avLst/>
            <a:gdLst>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65176 w 12547290"/>
              <a:gd name="connsiteY29" fmla="*/ 5202474 h 7125374"/>
              <a:gd name="connsiteX30" fmla="*/ 5791497 w 12547290"/>
              <a:gd name="connsiteY30" fmla="*/ 5210645 h 7125374"/>
              <a:gd name="connsiteX31" fmla="*/ 6181734 w 12547290"/>
              <a:gd name="connsiteY31" fmla="*/ 5799376 h 7125374"/>
              <a:gd name="connsiteX32" fmla="*/ 6181734 w 12547290"/>
              <a:gd name="connsiteY32" fmla="*/ 6169042 h 7125374"/>
              <a:gd name="connsiteX33" fmla="*/ 6181734 w 12547290"/>
              <a:gd name="connsiteY33" fmla="*/ 6216377 h 7125374"/>
              <a:gd name="connsiteX34" fmla="*/ 6181734 w 12547290"/>
              <a:gd name="connsiteY34" fmla="*/ 6486431 h 7125374"/>
              <a:gd name="connsiteX35" fmla="*/ 5542791 w 12547290"/>
              <a:gd name="connsiteY35" fmla="*/ 7125374 h 7125374"/>
              <a:gd name="connsiteX36" fmla="*/ 4337864 w 12547290"/>
              <a:gd name="connsiteY36" fmla="*/ 7125374 h 7125374"/>
              <a:gd name="connsiteX37" fmla="*/ 672548 w 12547290"/>
              <a:gd name="connsiteY37" fmla="*/ 7125374 h 7125374"/>
              <a:gd name="connsiteX38" fmla="*/ 638943 w 12547290"/>
              <a:gd name="connsiteY38" fmla="*/ 7125374 h 7125374"/>
              <a:gd name="connsiteX39" fmla="*/ 0 w 12547290"/>
              <a:gd name="connsiteY39" fmla="*/ 6486431 h 7125374"/>
              <a:gd name="connsiteX40" fmla="*/ 0 w 12547290"/>
              <a:gd name="connsiteY40" fmla="*/ 6216377 h 7125374"/>
              <a:gd name="connsiteX41" fmla="*/ 0 w 12547290"/>
              <a:gd name="connsiteY41" fmla="*/ 6169042 h 7125374"/>
              <a:gd name="connsiteX42" fmla="*/ 0 w 12547290"/>
              <a:gd name="connsiteY42" fmla="*/ 5799376 h 7125374"/>
              <a:gd name="connsiteX43" fmla="*/ 1 w 12547290"/>
              <a:gd name="connsiteY43" fmla="*/ 5799373 h 7125374"/>
              <a:gd name="connsiteX44" fmla="*/ 1 w 12547290"/>
              <a:gd name="connsiteY44" fmla="*/ 1169859 h 7125374"/>
              <a:gd name="connsiteX45" fmla="*/ 1 w 12547290"/>
              <a:gd name="connsiteY45" fmla="*/ 672547 h 7125374"/>
              <a:gd name="connsiteX46" fmla="*/ 1 w 12547290"/>
              <a:gd name="connsiteY46" fmla="*/ 647934 h 7125374"/>
              <a:gd name="connsiteX47" fmla="*/ 647935 w 12547290"/>
              <a:gd name="connsiteY47"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91497 w 12547290"/>
              <a:gd name="connsiteY29" fmla="*/ 5210645 h 7125374"/>
              <a:gd name="connsiteX30" fmla="*/ 6181734 w 12547290"/>
              <a:gd name="connsiteY30" fmla="*/ 5799376 h 7125374"/>
              <a:gd name="connsiteX31" fmla="*/ 6181734 w 12547290"/>
              <a:gd name="connsiteY31" fmla="*/ 6169042 h 7125374"/>
              <a:gd name="connsiteX32" fmla="*/ 6181734 w 12547290"/>
              <a:gd name="connsiteY32" fmla="*/ 6216377 h 7125374"/>
              <a:gd name="connsiteX33" fmla="*/ 6181734 w 12547290"/>
              <a:gd name="connsiteY33" fmla="*/ 6486431 h 7125374"/>
              <a:gd name="connsiteX34" fmla="*/ 5542791 w 12547290"/>
              <a:gd name="connsiteY34" fmla="*/ 7125374 h 7125374"/>
              <a:gd name="connsiteX35" fmla="*/ 4337864 w 12547290"/>
              <a:gd name="connsiteY35" fmla="*/ 7125374 h 7125374"/>
              <a:gd name="connsiteX36" fmla="*/ 672548 w 12547290"/>
              <a:gd name="connsiteY36" fmla="*/ 7125374 h 7125374"/>
              <a:gd name="connsiteX37" fmla="*/ 638943 w 12547290"/>
              <a:gd name="connsiteY37" fmla="*/ 7125374 h 7125374"/>
              <a:gd name="connsiteX38" fmla="*/ 0 w 12547290"/>
              <a:gd name="connsiteY38" fmla="*/ 6486431 h 7125374"/>
              <a:gd name="connsiteX39" fmla="*/ 0 w 12547290"/>
              <a:gd name="connsiteY39" fmla="*/ 6216377 h 7125374"/>
              <a:gd name="connsiteX40" fmla="*/ 0 w 12547290"/>
              <a:gd name="connsiteY40" fmla="*/ 6169042 h 7125374"/>
              <a:gd name="connsiteX41" fmla="*/ 0 w 12547290"/>
              <a:gd name="connsiteY41" fmla="*/ 5799376 h 7125374"/>
              <a:gd name="connsiteX42" fmla="*/ 1 w 12547290"/>
              <a:gd name="connsiteY42" fmla="*/ 5799373 h 7125374"/>
              <a:gd name="connsiteX43" fmla="*/ 1 w 12547290"/>
              <a:gd name="connsiteY43" fmla="*/ 1169859 h 7125374"/>
              <a:gd name="connsiteX44" fmla="*/ 1 w 12547290"/>
              <a:gd name="connsiteY44" fmla="*/ 672547 h 7125374"/>
              <a:gd name="connsiteX45" fmla="*/ 1 w 12547290"/>
              <a:gd name="connsiteY45" fmla="*/ 647934 h 7125374"/>
              <a:gd name="connsiteX46" fmla="*/ 647935 w 12547290"/>
              <a:gd name="connsiteY46"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547290" h="7125374">
                <a:moveTo>
                  <a:pt x="647935" y="0"/>
                </a:moveTo>
                <a:lnTo>
                  <a:pt x="672548" y="0"/>
                </a:lnTo>
                <a:lnTo>
                  <a:pt x="4337864" y="0"/>
                </a:lnTo>
                <a:lnTo>
                  <a:pt x="11899356" y="0"/>
                </a:lnTo>
                <a:cubicBezTo>
                  <a:pt x="12257200" y="0"/>
                  <a:pt x="12547290" y="290090"/>
                  <a:pt x="12547290" y="647934"/>
                </a:cubicBezTo>
                <a:lnTo>
                  <a:pt x="12547290" y="1169859"/>
                </a:lnTo>
                <a:cubicBezTo>
                  <a:pt x="12547290" y="1527703"/>
                  <a:pt x="12257200" y="1817793"/>
                  <a:pt x="11899356" y="1817793"/>
                </a:cubicBezTo>
                <a:lnTo>
                  <a:pt x="8238854" y="1817793"/>
                </a:lnTo>
                <a:lnTo>
                  <a:pt x="8116656" y="1805474"/>
                </a:lnTo>
                <a:cubicBezTo>
                  <a:pt x="8055481" y="1799322"/>
                  <a:pt x="7993174" y="1787815"/>
                  <a:pt x="7944449" y="1763554"/>
                </a:cubicBezTo>
                <a:cubicBezTo>
                  <a:pt x="7874968" y="1728958"/>
                  <a:pt x="7842687" y="1695040"/>
                  <a:pt x="7828393" y="1679654"/>
                </a:cubicBezTo>
                <a:lnTo>
                  <a:pt x="7819389" y="1671114"/>
                </a:lnTo>
                <a:cubicBezTo>
                  <a:pt x="7819387" y="1671111"/>
                  <a:pt x="7819384" y="1671109"/>
                  <a:pt x="7819382" y="1671106"/>
                </a:cubicBezTo>
                <a:cubicBezTo>
                  <a:pt x="7819367" y="1671092"/>
                  <a:pt x="7819351" y="1671078"/>
                  <a:pt x="7819336" y="1671064"/>
                </a:cubicBezTo>
                <a:lnTo>
                  <a:pt x="7708709" y="1568082"/>
                </a:lnTo>
                <a:lnTo>
                  <a:pt x="7685163" y="1549119"/>
                </a:lnTo>
                <a:lnTo>
                  <a:pt x="7670195" y="1535516"/>
                </a:lnTo>
                <a:lnTo>
                  <a:pt x="7643283" y="1515391"/>
                </a:lnTo>
                <a:lnTo>
                  <a:pt x="7590834" y="1473151"/>
                </a:lnTo>
                <a:lnTo>
                  <a:pt x="7535546" y="1434827"/>
                </a:lnTo>
                <a:lnTo>
                  <a:pt x="7508468" y="1414578"/>
                </a:lnTo>
                <a:lnTo>
                  <a:pt x="7491206" y="1404091"/>
                </a:lnTo>
                <a:lnTo>
                  <a:pt x="7466201" y="1386758"/>
                </a:lnTo>
                <a:lnTo>
                  <a:pt x="7335291" y="1309371"/>
                </a:lnTo>
                <a:cubicBezTo>
                  <a:pt x="7335279" y="1309364"/>
                  <a:pt x="7335268" y="1309357"/>
                  <a:pt x="7335256" y="1309350"/>
                </a:cubicBezTo>
                <a:cubicBezTo>
                  <a:pt x="7037586" y="1147645"/>
                  <a:pt x="6696462" y="1055793"/>
                  <a:pt x="6333885" y="1055793"/>
                </a:cubicBezTo>
                <a:cubicBezTo>
                  <a:pt x="5173641" y="1055793"/>
                  <a:pt x="4233076" y="1996357"/>
                  <a:pt x="4233076" y="3156602"/>
                </a:cubicBezTo>
                <a:cubicBezTo>
                  <a:pt x="4233076" y="4099301"/>
                  <a:pt x="4853996" y="4896977"/>
                  <a:pt x="5709169" y="5162963"/>
                </a:cubicBezTo>
                <a:cubicBezTo>
                  <a:pt x="5768997" y="5194097"/>
                  <a:pt x="5720239" y="5164271"/>
                  <a:pt x="5791497" y="5197310"/>
                </a:cubicBezTo>
                <a:cubicBezTo>
                  <a:pt x="6020824" y="5294307"/>
                  <a:pt x="6181734" y="5534718"/>
                  <a:pt x="6181734" y="5799376"/>
                </a:cubicBezTo>
                <a:lnTo>
                  <a:pt x="6181734" y="6169042"/>
                </a:lnTo>
                <a:lnTo>
                  <a:pt x="6181734" y="6216377"/>
                </a:lnTo>
                <a:lnTo>
                  <a:pt x="6181734" y="6486431"/>
                </a:lnTo>
                <a:cubicBezTo>
                  <a:pt x="6181734" y="6839309"/>
                  <a:pt x="5895669" y="7125374"/>
                  <a:pt x="5542791" y="7125374"/>
                </a:cubicBezTo>
                <a:lnTo>
                  <a:pt x="4337864" y="7125374"/>
                </a:lnTo>
                <a:lnTo>
                  <a:pt x="672548" y="7125374"/>
                </a:lnTo>
                <a:lnTo>
                  <a:pt x="638943" y="7125374"/>
                </a:lnTo>
                <a:cubicBezTo>
                  <a:pt x="286065" y="7125374"/>
                  <a:pt x="0" y="6839309"/>
                  <a:pt x="0" y="6486431"/>
                </a:cubicBezTo>
                <a:lnTo>
                  <a:pt x="0" y="6216377"/>
                </a:lnTo>
                <a:lnTo>
                  <a:pt x="0" y="6169042"/>
                </a:lnTo>
                <a:lnTo>
                  <a:pt x="0" y="5799376"/>
                </a:lnTo>
                <a:cubicBezTo>
                  <a:pt x="0" y="5799375"/>
                  <a:pt x="1" y="5799374"/>
                  <a:pt x="1" y="5799373"/>
                </a:cubicBezTo>
                <a:lnTo>
                  <a:pt x="1" y="1169859"/>
                </a:lnTo>
                <a:lnTo>
                  <a:pt x="1" y="672547"/>
                </a:lnTo>
                <a:lnTo>
                  <a:pt x="1" y="647934"/>
                </a:lnTo>
                <a:cubicBezTo>
                  <a:pt x="1" y="290090"/>
                  <a:pt x="290091" y="0"/>
                  <a:pt x="647935" y="0"/>
                </a:cubicBezTo>
                <a:close/>
              </a:path>
            </a:pathLst>
          </a:custGeom>
          <a:noFill/>
          <a:ln w="38100">
            <a:solidFill>
              <a:schemeClr val="bg1">
                <a:lumMod val="65000"/>
                <a:alpha val="25098"/>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71" name="TextBox 38">
            <a:extLst>
              <a:ext uri="{FF2B5EF4-FFF2-40B4-BE49-F238E27FC236}">
                <a16:creationId xmlns:a16="http://schemas.microsoft.com/office/drawing/2014/main" id="{7E5C149E-75ED-FAB3-C0B6-E3E28277997A}"/>
              </a:ext>
            </a:extLst>
          </p:cNvPr>
          <p:cNvSpPr txBox="1"/>
          <p:nvPr/>
        </p:nvSpPr>
        <p:spPr>
          <a:xfrm>
            <a:off x="8017452"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25 Variables de resultado</a:t>
            </a:r>
            <a:endParaRPr lang="es-ES" sz="2400" dirty="0">
              <a:solidFill>
                <a:srgbClr val="FFFFFF"/>
              </a:solidFill>
              <a:latin typeface="Abadi" panose="020B0604020104020204" pitchFamily="34" charset="0"/>
            </a:endParaRPr>
          </a:p>
        </p:txBody>
      </p:sp>
      <p:sp>
        <p:nvSpPr>
          <p:cNvPr id="72" name="TextBox 38">
            <a:extLst>
              <a:ext uri="{FF2B5EF4-FFF2-40B4-BE49-F238E27FC236}">
                <a16:creationId xmlns:a16="http://schemas.microsoft.com/office/drawing/2014/main" id="{735E9CF6-CF3F-F773-AA61-6A2DD1D25AFB}"/>
              </a:ext>
            </a:extLst>
          </p:cNvPr>
          <p:cNvSpPr txBox="1"/>
          <p:nvPr/>
        </p:nvSpPr>
        <p:spPr>
          <a:xfrm>
            <a:off x="1303501" y="8467513"/>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107 Variables de entrada</a:t>
            </a:r>
          </a:p>
        </p:txBody>
      </p:sp>
    </p:spTree>
    <p:extLst>
      <p:ext uri="{BB962C8B-B14F-4D97-AF65-F5344CB8AC3E}">
        <p14:creationId xmlns:p14="http://schemas.microsoft.com/office/powerpoint/2010/main" val="370469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9A1713A5-7DCE-1918-3E7B-65A6C77743E7}"/>
              </a:ext>
            </a:extLst>
          </p:cNvPr>
          <p:cNvSpPr/>
          <p:nvPr/>
        </p:nvSpPr>
        <p:spPr>
          <a:xfrm>
            <a:off x="10009177" y="3449629"/>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cons_food_pc_05</a:t>
            </a:r>
          </a:p>
          <a:p>
            <a:pPr algn="ctr"/>
            <a:r>
              <a:rPr lang="es-ES" sz="900" i="0" dirty="0">
                <a:solidFill>
                  <a:srgbClr val="89A2BD"/>
                </a:solidFill>
                <a:effectLst/>
                <a:latin typeface="Helvetica Neue"/>
              </a:rPr>
              <a:t>cons_tot_pc_05</a:t>
            </a:r>
          </a:p>
          <a:p>
            <a:pPr algn="ctr"/>
            <a:r>
              <a:rPr lang="es-ES" sz="900" i="0" dirty="0">
                <a:solidFill>
                  <a:srgbClr val="89A2BD"/>
                </a:solidFill>
                <a:effectLst/>
                <a:latin typeface="Helvetica Neue"/>
              </a:rPr>
              <a:t>s3ap24_htime_h_05</a:t>
            </a:r>
          </a:p>
          <a:p>
            <a:pPr algn="ctr"/>
            <a:r>
              <a:rPr lang="es-ES" sz="900" i="0" dirty="0" err="1">
                <a:solidFill>
                  <a:srgbClr val="89A2BD"/>
                </a:solidFill>
                <a:effectLst/>
                <a:latin typeface="Helvetica Neue"/>
              </a:rPr>
              <a:t>bweight</a:t>
            </a:r>
            <a:endParaRPr lang="es-ES" sz="900" i="0" dirty="0">
              <a:solidFill>
                <a:srgbClr val="89A2BD"/>
              </a:solidFill>
              <a:effectLst/>
              <a:latin typeface="Helvetica Neue"/>
            </a:endParaRPr>
          </a:p>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endParaRPr lang="es-ES" sz="900" i="0" dirty="0">
              <a:solidFill>
                <a:srgbClr val="89A2BD"/>
              </a:solidFill>
              <a:effectLst/>
              <a:latin typeface="Helvetica Neue"/>
            </a:endParaRPr>
          </a:p>
          <a:p>
            <a:pPr algn="ctr"/>
            <a:r>
              <a:rPr lang="es-ES" sz="900" i="0" dirty="0">
                <a:solidFill>
                  <a:srgbClr val="89A2BD"/>
                </a:solidFill>
                <a:effectLst/>
                <a:latin typeface="Helvetica Neue"/>
              </a:rPr>
              <a:t>com_control_05</a:t>
            </a:r>
          </a:p>
          <a:p>
            <a:pPr algn="ctr"/>
            <a:r>
              <a:rPr lang="es-ES" sz="900" i="0" dirty="0">
                <a:solidFill>
                  <a:srgbClr val="89A2BD"/>
                </a:solidFill>
                <a:effectLst/>
                <a:latin typeface="Helvetica Neue"/>
              </a:rPr>
              <a:t>pranimalprot_f_05</a:t>
            </a:r>
          </a:p>
          <a:p>
            <a:pPr algn="ctr"/>
            <a:r>
              <a:rPr lang="es-ES" sz="900" i="0" dirty="0">
                <a:solidFill>
                  <a:srgbClr val="89A2BD"/>
                </a:solidFill>
                <a:effectLst/>
                <a:latin typeface="Helvetica Neue"/>
              </a:rPr>
              <a:t>prfruitveg_f_05</a:t>
            </a:r>
          </a:p>
          <a:p>
            <a:pPr algn="ctr"/>
            <a:endParaRPr lang="es-ES" sz="900" i="0" dirty="0">
              <a:solidFill>
                <a:srgbClr val="89A2BD"/>
              </a:solidFill>
              <a:effectLst/>
              <a:latin typeface="Helvetica Neue"/>
            </a:endParaRPr>
          </a:p>
        </p:txBody>
      </p:sp>
      <p:sp>
        <p:nvSpPr>
          <p:cNvPr id="78" name="Rectangle: Rounded Corners 77">
            <a:extLst>
              <a:ext uri="{FF2B5EF4-FFF2-40B4-BE49-F238E27FC236}">
                <a16:creationId xmlns:a16="http://schemas.microsoft.com/office/drawing/2014/main" id="{92A9B768-15E9-A48A-4298-1EC22E3DC5AA}"/>
              </a:ext>
            </a:extLst>
          </p:cNvPr>
          <p:cNvSpPr/>
          <p:nvPr/>
        </p:nvSpPr>
        <p:spPr>
          <a:xfrm>
            <a:off x="3425916" y="4572000"/>
            <a:ext cx="2355201" cy="1735015"/>
          </a:xfrm>
          <a:prstGeom prst="roundRect">
            <a:avLst>
              <a:gd name="adj" fmla="val 12842"/>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r>
              <a:rPr lang="es-ES" sz="600" dirty="0">
                <a:solidFill>
                  <a:srgbClr val="89A2BD"/>
                </a:solidFill>
                <a:latin typeface="Helvetica Neue"/>
              </a:rPr>
              <a:t> </a:t>
            </a:r>
            <a:r>
              <a:rPr lang="es-ES" sz="1400" dirty="0">
                <a:solidFill>
                  <a:srgbClr val="89A2BD"/>
                </a:solidFill>
                <a:latin typeface="Helvetica Neue"/>
              </a:rPr>
              <a:t> </a:t>
            </a:r>
            <a:endParaRPr lang="es-ES" sz="1000" i="0" dirty="0">
              <a:solidFill>
                <a:srgbClr val="89A2BD"/>
              </a:solidFill>
              <a:effectLst/>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s1age_head_05</a:t>
            </a:r>
          </a:p>
          <a:p>
            <a:pPr algn="ctr"/>
            <a:r>
              <a:rPr lang="es-ES" sz="800" i="0" dirty="0">
                <a:solidFill>
                  <a:srgbClr val="89A2BD"/>
                </a:solidFill>
                <a:effectLst/>
                <a:latin typeface="Helvetica Neue"/>
              </a:rPr>
              <a:t>s3ap23_stime_h_05</a:t>
            </a:r>
          </a:p>
          <a:p>
            <a:pPr algn="ctr"/>
            <a:r>
              <a:rPr lang="es-ES" sz="800" i="0" dirty="0">
                <a:solidFill>
                  <a:srgbClr val="89A2BD"/>
                </a:solidFill>
                <a:effectLst/>
                <a:latin typeface="Helvetica Neue"/>
              </a:rPr>
              <a:t>s3ap24_htime_h_05</a:t>
            </a:r>
          </a:p>
          <a:p>
            <a:pPr algn="ctr"/>
            <a:r>
              <a:rPr lang="es-ES" sz="800" i="0" dirty="0">
                <a:solidFill>
                  <a:srgbClr val="89A2BD"/>
                </a:solidFill>
                <a:effectLst/>
                <a:latin typeface="Helvetica Neue"/>
              </a:rPr>
              <a:t>s3ap25_hqtime_h_05</a:t>
            </a:r>
          </a:p>
          <a:p>
            <a:pPr algn="ctr"/>
            <a:r>
              <a:rPr lang="es-ES" sz="900" i="0" dirty="0">
                <a:solidFill>
                  <a:srgbClr val="89A2BD"/>
                </a:solidFill>
                <a:effectLst/>
                <a:latin typeface="Helvetica Neue"/>
              </a:rPr>
              <a:t>cons_food_pc_05</a:t>
            </a:r>
          </a:p>
          <a:p>
            <a:pPr algn="ctr"/>
            <a:r>
              <a:rPr lang="es-ES" sz="900" i="0" dirty="0">
                <a:solidFill>
                  <a:srgbClr val="89A2BD"/>
                </a:solidFill>
                <a:effectLst/>
                <a:latin typeface="Helvetica Neue"/>
              </a:rPr>
              <a:t>cons_tot_pc_05</a:t>
            </a:r>
          </a:p>
          <a:p>
            <a:pPr algn="ctr"/>
            <a:r>
              <a:rPr lang="es-ES" sz="900" i="0" dirty="0">
                <a:solidFill>
                  <a:srgbClr val="89A2BD"/>
                </a:solidFill>
                <a:effectLst/>
                <a:latin typeface="Helvetica Neue"/>
              </a:rPr>
              <a:t>tvip_05</a:t>
            </a: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2000" dirty="0">
              <a:solidFill>
                <a:srgbClr val="89A2BD"/>
              </a:solidFill>
              <a:latin typeface="Helvetica Neue"/>
            </a:endParaRPr>
          </a:p>
          <a:p>
            <a:pPr algn="ctr"/>
            <a:r>
              <a:rPr lang="es-ES" sz="900" i="0" dirty="0" err="1">
                <a:solidFill>
                  <a:srgbClr val="89A2BD"/>
                </a:solidFill>
                <a:effectLst/>
                <a:latin typeface="Helvetica Neue"/>
              </a:rPr>
              <a:t>yrsedfath</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age_transfer</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bweight</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ed_mom</a:t>
            </a:r>
            <a:endParaRPr lang="es-ES" sz="900" i="0" dirty="0">
              <a:solidFill>
                <a:srgbClr val="89A2BD"/>
              </a:solidFill>
              <a:effectLst/>
              <a:latin typeface="Helvetica Neue"/>
            </a:endParaRPr>
          </a:p>
          <a:p>
            <a:pPr algn="ctr"/>
            <a:r>
              <a:rPr lang="es-ES" sz="900" i="0" dirty="0">
                <a:solidFill>
                  <a:srgbClr val="89A2BD"/>
                </a:solidFill>
                <a:effectLst/>
                <a:latin typeface="Helvetica Neue"/>
              </a:rPr>
              <a:t>com_haz_05</a:t>
            </a:r>
          </a:p>
          <a:p>
            <a:pPr algn="ctr"/>
            <a:r>
              <a:rPr lang="es-ES" sz="900" i="0" dirty="0">
                <a:solidFill>
                  <a:srgbClr val="89A2BD"/>
                </a:solidFill>
                <a:effectLst/>
                <a:latin typeface="Helvetica Neue"/>
              </a:rPr>
              <a:t>com_waz_05</a:t>
            </a:r>
          </a:p>
          <a:p>
            <a:pPr algn="ctr"/>
            <a:r>
              <a:rPr lang="es-ES" sz="900" i="0" dirty="0">
                <a:solidFill>
                  <a:srgbClr val="89A2BD"/>
                </a:solidFill>
                <a:effectLst/>
                <a:latin typeface="Helvetica Neue"/>
              </a:rPr>
              <a:t>com_tvip_05</a:t>
            </a:r>
          </a:p>
          <a:p>
            <a:pPr algn="ctr"/>
            <a:r>
              <a:rPr lang="es-ES" sz="900" i="0" dirty="0">
                <a:solidFill>
                  <a:srgbClr val="89A2BD"/>
                </a:solidFill>
                <a:effectLst/>
                <a:latin typeface="Helvetica Neue"/>
              </a:rPr>
              <a:t>com_control_05</a:t>
            </a:r>
          </a:p>
        </p:txBody>
      </p:sp>
      <p:sp>
        <p:nvSpPr>
          <p:cNvPr id="88" name="TextBox 87">
            <a:extLst>
              <a:ext uri="{FF2B5EF4-FFF2-40B4-BE49-F238E27FC236}">
                <a16:creationId xmlns:a16="http://schemas.microsoft.com/office/drawing/2014/main" id="{433CA214-3EB8-8A48-8237-A14915BB368E}"/>
              </a:ext>
            </a:extLst>
          </p:cNvPr>
          <p:cNvSpPr txBox="1"/>
          <p:nvPr/>
        </p:nvSpPr>
        <p:spPr>
          <a:xfrm>
            <a:off x="3655251" y="833414"/>
            <a:ext cx="1908777" cy="646331"/>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Selección inicial de variables</a:t>
            </a:r>
          </a:p>
        </p:txBody>
      </p:sp>
      <p:sp>
        <p:nvSpPr>
          <p:cNvPr id="101" name="Rectangle: Rounded Corners 100">
            <a:extLst>
              <a:ext uri="{FF2B5EF4-FFF2-40B4-BE49-F238E27FC236}">
                <a16:creationId xmlns:a16="http://schemas.microsoft.com/office/drawing/2014/main" id="{C4B60CAA-B940-9E1C-F3C1-69D754B42924}"/>
              </a:ext>
            </a:extLst>
          </p:cNvPr>
          <p:cNvSpPr/>
          <p:nvPr/>
        </p:nvSpPr>
        <p:spPr>
          <a:xfrm>
            <a:off x="3619069" y="1534160"/>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3" name="TextBox 102">
            <a:extLst>
              <a:ext uri="{FF2B5EF4-FFF2-40B4-BE49-F238E27FC236}">
                <a16:creationId xmlns:a16="http://schemas.microsoft.com/office/drawing/2014/main" id="{E623D5DE-0759-9850-32F3-BCEB9713A888}"/>
              </a:ext>
            </a:extLst>
          </p:cNvPr>
          <p:cNvSpPr txBox="1"/>
          <p:nvPr/>
        </p:nvSpPr>
        <p:spPr>
          <a:xfrm>
            <a:off x="3701728" y="2912569"/>
            <a:ext cx="1815822" cy="369332"/>
          </a:xfrm>
          <a:prstGeom prst="rect">
            <a:avLst/>
          </a:prstGeom>
          <a:noFill/>
        </p:spPr>
        <p:txBody>
          <a:bodyPr wrap="square" rtlCol="0">
            <a:spAutoFit/>
          </a:bodyPr>
          <a:lstStyle/>
          <a:p>
            <a:pPr algn="ctr"/>
            <a:r>
              <a:rPr lang="es-ES" dirty="0">
                <a:latin typeface="Abadi" panose="020B0604020104020204" pitchFamily="34" charset="0"/>
              </a:rPr>
              <a:t>4511 x 51 </a:t>
            </a:r>
            <a:r>
              <a:rPr lang="es-ES" dirty="0" err="1">
                <a:latin typeface="Abadi" panose="020B0604020104020204" pitchFamily="34" charset="0"/>
              </a:rPr>
              <a:t>var</a:t>
            </a:r>
            <a:r>
              <a:rPr lang="es-ES" dirty="0">
                <a:latin typeface="Abadi" panose="020B0604020104020204" pitchFamily="34" charset="0"/>
              </a:rPr>
              <a:t>.</a:t>
            </a:r>
          </a:p>
        </p:txBody>
      </p:sp>
      <p:sp>
        <p:nvSpPr>
          <p:cNvPr id="2" name="Rectangle: Rounded Corners 1">
            <a:extLst>
              <a:ext uri="{FF2B5EF4-FFF2-40B4-BE49-F238E27FC236}">
                <a16:creationId xmlns:a16="http://schemas.microsoft.com/office/drawing/2014/main" id="{8E40621A-1B10-54FE-5745-5ADEDD4A50ED}"/>
              </a:ext>
            </a:extLst>
          </p:cNvPr>
          <p:cNvSpPr/>
          <p:nvPr/>
        </p:nvSpPr>
        <p:spPr>
          <a:xfrm>
            <a:off x="520592" y="1534160"/>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3" name="TextBox 12">
            <a:extLst>
              <a:ext uri="{FF2B5EF4-FFF2-40B4-BE49-F238E27FC236}">
                <a16:creationId xmlns:a16="http://schemas.microsoft.com/office/drawing/2014/main" id="{2FEECF19-2446-CE19-50D0-9A56A26D29D4}"/>
              </a:ext>
            </a:extLst>
          </p:cNvPr>
          <p:cNvSpPr txBox="1"/>
          <p:nvPr/>
        </p:nvSpPr>
        <p:spPr>
          <a:xfrm>
            <a:off x="556774" y="1040341"/>
            <a:ext cx="1908777" cy="369332"/>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Datos brutos</a:t>
            </a:r>
          </a:p>
        </p:txBody>
      </p:sp>
      <p:sp>
        <p:nvSpPr>
          <p:cNvPr id="14" name="TextBox 13">
            <a:extLst>
              <a:ext uri="{FF2B5EF4-FFF2-40B4-BE49-F238E27FC236}">
                <a16:creationId xmlns:a16="http://schemas.microsoft.com/office/drawing/2014/main" id="{133DA35F-288E-007C-FDAE-DC7C5830CD67}"/>
              </a:ext>
            </a:extLst>
          </p:cNvPr>
          <p:cNvSpPr txBox="1"/>
          <p:nvPr/>
        </p:nvSpPr>
        <p:spPr>
          <a:xfrm>
            <a:off x="603251" y="2912569"/>
            <a:ext cx="1815822" cy="369332"/>
          </a:xfrm>
          <a:prstGeom prst="rect">
            <a:avLst/>
          </a:prstGeom>
          <a:noFill/>
        </p:spPr>
        <p:txBody>
          <a:bodyPr wrap="square" rtlCol="0">
            <a:spAutoFit/>
          </a:bodyPr>
          <a:lstStyle/>
          <a:p>
            <a:pPr algn="ctr"/>
            <a:r>
              <a:rPr lang="es-ES" dirty="0">
                <a:latin typeface="Abadi" panose="020B0604020104020204" pitchFamily="34" charset="0"/>
              </a:rPr>
              <a:t>4511 x 198 </a:t>
            </a:r>
            <a:r>
              <a:rPr lang="es-ES" dirty="0" err="1">
                <a:latin typeface="Abadi" panose="020B0604020104020204" pitchFamily="34" charset="0"/>
              </a:rPr>
              <a:t>var</a:t>
            </a:r>
            <a:r>
              <a:rPr lang="es-ES" dirty="0">
                <a:latin typeface="Abadi" panose="020B0604020104020204" pitchFamily="34" charset="0"/>
              </a:rPr>
              <a:t>.</a:t>
            </a:r>
          </a:p>
        </p:txBody>
      </p:sp>
      <p:sp>
        <p:nvSpPr>
          <p:cNvPr id="86" name="TextBox 85">
            <a:extLst>
              <a:ext uri="{FF2B5EF4-FFF2-40B4-BE49-F238E27FC236}">
                <a16:creationId xmlns:a16="http://schemas.microsoft.com/office/drawing/2014/main" id="{1F32B3B3-C2C1-67DE-76F4-EEDA82708C7D}"/>
              </a:ext>
            </a:extLst>
          </p:cNvPr>
          <p:cNvSpPr txBox="1"/>
          <p:nvPr/>
        </p:nvSpPr>
        <p:spPr>
          <a:xfrm>
            <a:off x="556774" y="3972452"/>
            <a:ext cx="1908777" cy="369332"/>
          </a:xfrm>
          <a:prstGeom prst="rect">
            <a:avLst/>
          </a:prstGeom>
          <a:noFill/>
        </p:spPr>
        <p:txBody>
          <a:bodyPr wrap="square" rtlCol="0">
            <a:spAutoFit/>
          </a:bodyPr>
          <a:lstStyle/>
          <a:p>
            <a:pPr algn="ctr"/>
            <a:r>
              <a:rPr lang="es-ES" b="1" i="1" dirty="0" err="1">
                <a:solidFill>
                  <a:schemeClr val="bg1"/>
                </a:solidFill>
                <a:latin typeface="Abadi" panose="020B0604020104020204" pitchFamily="34" charset="0"/>
              </a:rPr>
              <a:t>Dataset</a:t>
            </a:r>
            <a:r>
              <a:rPr lang="es-ES" b="1" dirty="0">
                <a:solidFill>
                  <a:schemeClr val="bg1"/>
                </a:solidFill>
                <a:latin typeface="Abadi" panose="020B0604020104020204" pitchFamily="34" charset="0"/>
              </a:rPr>
              <a:t> final</a:t>
            </a:r>
          </a:p>
        </p:txBody>
      </p:sp>
      <p:sp>
        <p:nvSpPr>
          <p:cNvPr id="104" name="Rectangle: Rounded Corners 103">
            <a:extLst>
              <a:ext uri="{FF2B5EF4-FFF2-40B4-BE49-F238E27FC236}">
                <a16:creationId xmlns:a16="http://schemas.microsoft.com/office/drawing/2014/main" id="{68F50E61-52FA-1A87-B5AD-529BF72B2400}"/>
              </a:ext>
            </a:extLst>
          </p:cNvPr>
          <p:cNvSpPr/>
          <p:nvPr/>
        </p:nvSpPr>
        <p:spPr>
          <a:xfrm>
            <a:off x="520592" y="4360984"/>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6" name="TextBox 105">
            <a:extLst>
              <a:ext uri="{FF2B5EF4-FFF2-40B4-BE49-F238E27FC236}">
                <a16:creationId xmlns:a16="http://schemas.microsoft.com/office/drawing/2014/main" id="{7F3E5509-350E-83B0-4289-51D6298A9B7D}"/>
              </a:ext>
            </a:extLst>
          </p:cNvPr>
          <p:cNvSpPr txBox="1"/>
          <p:nvPr/>
        </p:nvSpPr>
        <p:spPr>
          <a:xfrm>
            <a:off x="603251" y="5739393"/>
            <a:ext cx="1815822" cy="369332"/>
          </a:xfrm>
          <a:prstGeom prst="rect">
            <a:avLst/>
          </a:prstGeom>
          <a:noFill/>
        </p:spPr>
        <p:txBody>
          <a:bodyPr wrap="square" rtlCol="0">
            <a:spAutoFit/>
          </a:bodyPr>
          <a:lstStyle/>
          <a:p>
            <a:pPr algn="ctr"/>
            <a:r>
              <a:rPr lang="es-ES" dirty="0">
                <a:latin typeface="Abadi" panose="020B0604020104020204" pitchFamily="34" charset="0"/>
              </a:rPr>
              <a:t>3160 x 47 </a:t>
            </a:r>
            <a:r>
              <a:rPr lang="es-ES" dirty="0" err="1">
                <a:latin typeface="Abadi" panose="020B0604020104020204" pitchFamily="34" charset="0"/>
              </a:rPr>
              <a:t>var</a:t>
            </a:r>
            <a:r>
              <a:rPr lang="es-ES" dirty="0">
                <a:latin typeface="Abadi" panose="020B0604020104020204" pitchFamily="34" charset="0"/>
              </a:rPr>
              <a:t>.</a:t>
            </a:r>
          </a:p>
        </p:txBody>
      </p:sp>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450" y="223570"/>
            <a:ext cx="595023" cy="595023"/>
          </a:xfrm>
          <a:prstGeom prst="rect">
            <a:avLst/>
          </a:prstGeom>
        </p:spPr>
      </p:pic>
      <p:sp>
        <p:nvSpPr>
          <p:cNvPr id="45" name="TextBox 44">
            <a:extLst>
              <a:ext uri="{FF2B5EF4-FFF2-40B4-BE49-F238E27FC236}">
                <a16:creationId xmlns:a16="http://schemas.microsoft.com/office/drawing/2014/main" id="{524FDF92-7BBF-5770-110C-FF1FA13A85F7}"/>
              </a:ext>
            </a:extLst>
          </p:cNvPr>
          <p:cNvSpPr txBox="1"/>
          <p:nvPr/>
        </p:nvSpPr>
        <p:spPr>
          <a:xfrm>
            <a:off x="869169" y="364005"/>
            <a:ext cx="2442991"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LIMPIEZA DE DATOS</a:t>
            </a:r>
          </a:p>
        </p:txBody>
      </p:sp>
      <p:graphicFrame>
        <p:nvGraphicFramePr>
          <p:cNvPr id="3" name="Table 7">
            <a:extLst>
              <a:ext uri="{FF2B5EF4-FFF2-40B4-BE49-F238E27FC236}">
                <a16:creationId xmlns:a16="http://schemas.microsoft.com/office/drawing/2014/main" id="{14E9D9F3-D7C8-04E8-BF31-6C822BC9B0DB}"/>
              </a:ext>
            </a:extLst>
          </p:cNvPr>
          <p:cNvGraphicFramePr>
            <a:graphicFrameLocks noGrp="1"/>
          </p:cNvGraphicFramePr>
          <p:nvPr>
            <p:extLst>
              <p:ext uri="{D42A27DB-BD31-4B8C-83A1-F6EECF244321}">
                <p14:modId xmlns:p14="http://schemas.microsoft.com/office/powerpoint/2010/main" val="1393231775"/>
              </p:ext>
            </p:extLst>
          </p:nvPr>
        </p:nvGraphicFramePr>
        <p:xfrm>
          <a:off x="695473"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sp>
        <p:nvSpPr>
          <p:cNvPr id="65" name="Rectangle: Rounded Corners 64">
            <a:extLst>
              <a:ext uri="{FF2B5EF4-FFF2-40B4-BE49-F238E27FC236}">
                <a16:creationId xmlns:a16="http://schemas.microsoft.com/office/drawing/2014/main" id="{297B1D65-F498-8A5B-BE38-78CB6C969085}"/>
              </a:ext>
            </a:extLst>
          </p:cNvPr>
          <p:cNvSpPr/>
          <p:nvPr/>
        </p:nvSpPr>
        <p:spPr>
          <a:xfrm>
            <a:off x="10009177" y="1298201"/>
            <a:ext cx="2367445" cy="1633024"/>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s-ES" sz="900" i="0" dirty="0">
              <a:solidFill>
                <a:srgbClr val="89A2BD"/>
              </a:solidFill>
              <a:effectLst/>
              <a:latin typeface="Helvetica Neue"/>
            </a:endParaRPr>
          </a:p>
          <a:p>
            <a:pPr algn="ctr"/>
            <a:endParaRPr lang="es-ES" sz="900" i="0" dirty="0">
              <a:solidFill>
                <a:srgbClr val="89A2BD"/>
              </a:solidFill>
              <a:effectLst/>
              <a:latin typeface="Helvetica Neue"/>
            </a:endParaRPr>
          </a:p>
          <a:p>
            <a:pPr algn="ctr"/>
            <a:endParaRPr lang="es-ES" sz="1000" dirty="0">
              <a:solidFill>
                <a:srgbClr val="89A2BD"/>
              </a:solidFill>
              <a:latin typeface="Helvetica Neue"/>
            </a:endParaRPr>
          </a:p>
          <a:p>
            <a:pPr algn="ctr"/>
            <a:endParaRPr lang="es-ES" sz="900" i="0" dirty="0">
              <a:solidFill>
                <a:srgbClr val="89A2BD"/>
              </a:solidFill>
              <a:effectLst/>
              <a:latin typeface="Helvetica Neue"/>
            </a:endParaRPr>
          </a:p>
          <a:p>
            <a:pPr algn="ctr"/>
            <a:r>
              <a:rPr lang="es-ES" sz="900" i="0" dirty="0">
                <a:solidFill>
                  <a:srgbClr val="89A2BD"/>
                </a:solidFill>
                <a:effectLst/>
                <a:latin typeface="Helvetica Neue"/>
              </a:rPr>
              <a:t>s1male_head_05</a:t>
            </a:r>
          </a:p>
          <a:p>
            <a:pPr algn="ctr"/>
            <a:r>
              <a:rPr lang="es-ES" sz="900" i="0" dirty="0">
                <a:solidFill>
                  <a:srgbClr val="89A2BD"/>
                </a:solidFill>
                <a:effectLst/>
                <a:latin typeface="Helvetica Neue"/>
              </a:rPr>
              <a:t>s3atoilet_hh_05</a:t>
            </a:r>
          </a:p>
          <a:p>
            <a:pPr algn="ctr"/>
            <a:r>
              <a:rPr lang="en-US" sz="900" i="0" dirty="0">
                <a:solidFill>
                  <a:srgbClr val="89A2BD"/>
                </a:solidFill>
                <a:effectLst/>
                <a:latin typeface="Helvetica Neue"/>
              </a:rPr>
              <a:t>s3awater_access_hh_05</a:t>
            </a:r>
          </a:p>
          <a:p>
            <a:pPr algn="ctr"/>
            <a:r>
              <a:rPr lang="en-US" sz="900" i="0" dirty="0">
                <a:solidFill>
                  <a:srgbClr val="89A2BD"/>
                </a:solidFill>
                <a:effectLst/>
                <a:latin typeface="Helvetica Neue"/>
              </a:rPr>
              <a:t>s3aelectric_hh_05</a:t>
            </a:r>
          </a:p>
          <a:p>
            <a:pPr algn="ctr"/>
            <a:r>
              <a:rPr lang="en-US" sz="900" i="0" dirty="0">
                <a:solidFill>
                  <a:srgbClr val="89A2BD"/>
                </a:solidFill>
                <a:effectLst/>
                <a:latin typeface="Helvetica Neue"/>
              </a:rPr>
              <a:t>s4p6_vitamina_i_05</a:t>
            </a:r>
          </a:p>
          <a:p>
            <a:pPr algn="ctr"/>
            <a:r>
              <a:rPr lang="en-US" sz="900" i="0" dirty="0">
                <a:solidFill>
                  <a:srgbClr val="89A2BD"/>
                </a:solidFill>
                <a:effectLst/>
                <a:latin typeface="Helvetica Neue"/>
              </a:rPr>
              <a:t>s4p7_parasite_i_05</a:t>
            </a:r>
          </a:p>
          <a:p>
            <a:pPr algn="ctr"/>
            <a:r>
              <a:rPr lang="en-US" sz="900" i="0" dirty="0">
                <a:solidFill>
                  <a:srgbClr val="89A2BD"/>
                </a:solidFill>
                <a:effectLst/>
                <a:latin typeface="Helvetica Neue"/>
              </a:rPr>
              <a:t>s11ownland_hh_05</a:t>
            </a:r>
          </a:p>
          <a:p>
            <a:pPr algn="ctr"/>
            <a:r>
              <a:rPr lang="es-ES" sz="900" i="0" dirty="0">
                <a:solidFill>
                  <a:srgbClr val="89A2BD"/>
                </a:solidFill>
                <a:effectLst/>
                <a:latin typeface="Helvetica Neue"/>
              </a:rPr>
              <a:t> </a:t>
            </a:r>
            <a:endParaRPr lang="es-ES" sz="900" dirty="0">
              <a:solidFill>
                <a:srgbClr val="89A2BD"/>
              </a:solidFill>
            </a:endParaRPr>
          </a:p>
        </p:txBody>
      </p:sp>
      <p:sp>
        <p:nvSpPr>
          <p:cNvPr id="68" name="Rectangle: Rounded Corners 67">
            <a:extLst>
              <a:ext uri="{FF2B5EF4-FFF2-40B4-BE49-F238E27FC236}">
                <a16:creationId xmlns:a16="http://schemas.microsoft.com/office/drawing/2014/main" id="{7A3090F4-6B47-6894-199E-67D040FC521F}"/>
              </a:ext>
            </a:extLst>
          </p:cNvPr>
          <p:cNvSpPr/>
          <p:nvPr/>
        </p:nvSpPr>
        <p:spPr>
          <a:xfrm>
            <a:off x="10009177" y="5369556"/>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i="0" dirty="0">
              <a:solidFill>
                <a:srgbClr val="89A2BD"/>
              </a:solidFill>
              <a:effectLst/>
              <a:latin typeface="Helvetica Neue"/>
            </a:endParaRPr>
          </a:p>
          <a:p>
            <a:pPr algn="ctr"/>
            <a:endParaRPr lang="es-ES" sz="1000" dirty="0">
              <a:solidFill>
                <a:srgbClr val="89A2BD"/>
              </a:solidFill>
              <a:latin typeface="Helvetica Neue"/>
            </a:endParaRPr>
          </a:p>
          <a:p>
            <a:pPr algn="ctr"/>
            <a:r>
              <a:rPr lang="es-ES" sz="900" i="0" dirty="0">
                <a:solidFill>
                  <a:srgbClr val="89A2BD"/>
                </a:solidFill>
                <a:effectLst/>
                <a:latin typeface="Helvetica Neue"/>
              </a:rPr>
              <a:t>prfruitveg_f_05</a:t>
            </a:r>
          </a:p>
          <a:p>
            <a:pPr algn="ctr"/>
            <a:r>
              <a:rPr lang="es-ES" sz="900" i="0" dirty="0">
                <a:solidFill>
                  <a:srgbClr val="89A2BD"/>
                </a:solidFill>
                <a:effectLst/>
                <a:latin typeface="Helvetica Neue"/>
              </a:rPr>
              <a:t>prstap_f_05</a:t>
            </a:r>
          </a:p>
          <a:p>
            <a:pPr algn="ctr"/>
            <a:r>
              <a:rPr lang="es-ES" sz="900" i="0" dirty="0">
                <a:solidFill>
                  <a:srgbClr val="89A2BD"/>
                </a:solidFill>
                <a:effectLst/>
                <a:latin typeface="Helvetica Neue"/>
              </a:rPr>
              <a:t>pranimalprot_f_05</a:t>
            </a:r>
          </a:p>
          <a:p>
            <a:pPr algn="ctr"/>
            <a:r>
              <a:rPr lang="es-ES" sz="900" i="0" dirty="0">
                <a:solidFill>
                  <a:srgbClr val="89A2BD"/>
                </a:solidFill>
                <a:effectLst/>
                <a:latin typeface="Helvetica Neue"/>
              </a:rPr>
              <a:t>s2mother_inhs_05</a:t>
            </a:r>
          </a:p>
          <a:p>
            <a:pPr algn="ctr"/>
            <a:r>
              <a:rPr lang="es-ES" sz="900" i="0" dirty="0">
                <a:solidFill>
                  <a:srgbClr val="89A2BD"/>
                </a:solidFill>
                <a:effectLst/>
                <a:latin typeface="Helvetica Neue"/>
              </a:rPr>
              <a:t>propfood_05</a:t>
            </a:r>
          </a:p>
          <a:p>
            <a:pPr algn="ctr"/>
            <a:endParaRPr lang="es-ES" sz="900" i="0" dirty="0">
              <a:solidFill>
                <a:srgbClr val="89A2BD"/>
              </a:solidFill>
              <a:effectLst/>
              <a:latin typeface="Helvetica Neue"/>
            </a:endParaRPr>
          </a:p>
          <a:p>
            <a:pPr algn="ctr"/>
            <a:endParaRPr lang="es-ES" sz="900" dirty="0">
              <a:solidFill>
                <a:srgbClr val="89A2BD"/>
              </a:solidFill>
              <a:latin typeface="Helvetica Neue"/>
            </a:endParaRPr>
          </a:p>
          <a:p>
            <a:pPr algn="ctr"/>
            <a:r>
              <a:rPr lang="es-ES" sz="900" i="0" dirty="0">
                <a:solidFill>
                  <a:srgbClr val="89A2BD"/>
                </a:solidFill>
                <a:effectLst/>
                <a:latin typeface="Helvetica Neue"/>
              </a:rPr>
              <a:t>cons_food_pc_05</a:t>
            </a:r>
          </a:p>
          <a:p>
            <a:pPr algn="ctr"/>
            <a:r>
              <a:rPr lang="es-ES" sz="900" i="0" dirty="0" err="1">
                <a:solidFill>
                  <a:srgbClr val="89A2BD"/>
                </a:solidFill>
                <a:effectLst/>
                <a:latin typeface="Helvetica Neue"/>
              </a:rPr>
              <a:t>ed_mom</a:t>
            </a:r>
            <a:endParaRPr lang="es-ES" sz="900" i="0" dirty="0">
              <a:solidFill>
                <a:srgbClr val="89A2BD"/>
              </a:solidFill>
              <a:effectLst/>
              <a:latin typeface="Helvetica Neue"/>
            </a:endParaRPr>
          </a:p>
          <a:p>
            <a:pPr algn="ctr"/>
            <a:r>
              <a:rPr lang="es-ES" sz="900" i="0" dirty="0" err="1">
                <a:solidFill>
                  <a:srgbClr val="89A2BD"/>
                </a:solidFill>
                <a:effectLst/>
                <a:latin typeface="Helvetica Neue"/>
              </a:rPr>
              <a:t>yrsedfath</a:t>
            </a:r>
            <a:endParaRPr lang="es-ES" sz="900" i="0" dirty="0">
              <a:solidFill>
                <a:srgbClr val="89A2BD"/>
              </a:solidFill>
              <a:effectLst/>
              <a:latin typeface="Helvetica Neue"/>
            </a:endParaRPr>
          </a:p>
          <a:p>
            <a:pPr algn="ctr"/>
            <a:r>
              <a:rPr lang="es-ES" sz="900" i="0" dirty="0">
                <a:solidFill>
                  <a:srgbClr val="89A2BD"/>
                </a:solidFill>
                <a:effectLst/>
                <a:latin typeface="Helvetica Neue"/>
              </a:rPr>
              <a:t>vitamiron_06</a:t>
            </a:r>
          </a:p>
        </p:txBody>
      </p:sp>
      <p:cxnSp>
        <p:nvCxnSpPr>
          <p:cNvPr id="27" name="Straight Arrow Connector 26">
            <a:extLst>
              <a:ext uri="{FF2B5EF4-FFF2-40B4-BE49-F238E27FC236}">
                <a16:creationId xmlns:a16="http://schemas.microsoft.com/office/drawing/2014/main" id="{BE98BB3E-F31B-D5E3-5DBD-B069DD9AA652}"/>
              </a:ext>
            </a:extLst>
          </p:cNvPr>
          <p:cNvCxnSpPr>
            <a:cxnSpLocks/>
          </p:cNvCxnSpPr>
          <p:nvPr/>
        </p:nvCxnSpPr>
        <p:spPr>
          <a:xfrm>
            <a:off x="2839782" y="2385646"/>
            <a:ext cx="452058"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FB1EED96-4AAE-4BE3-293F-9A8566CC4807}"/>
              </a:ext>
            </a:extLst>
          </p:cNvPr>
          <p:cNvCxnSpPr>
            <a:cxnSpLocks/>
          </p:cNvCxnSpPr>
          <p:nvPr/>
        </p:nvCxnSpPr>
        <p:spPr>
          <a:xfrm>
            <a:off x="6114469" y="2749645"/>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1D18BDA2-1519-DD3C-F6AE-5747D8E006FD}"/>
              </a:ext>
            </a:extLst>
          </p:cNvPr>
          <p:cNvCxnSpPr>
            <a:cxnSpLocks/>
          </p:cNvCxnSpPr>
          <p:nvPr/>
        </p:nvCxnSpPr>
        <p:spPr>
          <a:xfrm rot="16200000" flipH="1">
            <a:off x="5942305" y="2355407"/>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F46C3A3-7D3C-8D0F-BC1A-819E69CF26DC}"/>
              </a:ext>
            </a:extLst>
          </p:cNvPr>
          <p:cNvCxnSpPr>
            <a:cxnSpLocks/>
          </p:cNvCxnSpPr>
          <p:nvPr/>
        </p:nvCxnSpPr>
        <p:spPr>
          <a:xfrm flipV="1">
            <a:off x="7901269" y="1992407"/>
            <a:ext cx="0" cy="387106"/>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2" name="Table 7">
            <a:extLst>
              <a:ext uri="{FF2B5EF4-FFF2-40B4-BE49-F238E27FC236}">
                <a16:creationId xmlns:a16="http://schemas.microsoft.com/office/drawing/2014/main" id="{45571D03-BCF3-5F27-54B4-6071A16F0E44}"/>
              </a:ext>
            </a:extLst>
          </p:cNvPr>
          <p:cNvGraphicFramePr>
            <a:graphicFrameLocks noGrp="1"/>
          </p:cNvGraphicFramePr>
          <p:nvPr>
            <p:extLst>
              <p:ext uri="{D42A27DB-BD31-4B8C-83A1-F6EECF244321}">
                <p14:modId xmlns:p14="http://schemas.microsoft.com/office/powerpoint/2010/main" val="2233548820"/>
              </p:ext>
            </p:extLst>
          </p:nvPr>
        </p:nvGraphicFramePr>
        <p:xfrm>
          <a:off x="3793769"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graphicFrame>
        <p:nvGraphicFramePr>
          <p:cNvPr id="105" name="Table 7">
            <a:extLst>
              <a:ext uri="{FF2B5EF4-FFF2-40B4-BE49-F238E27FC236}">
                <a16:creationId xmlns:a16="http://schemas.microsoft.com/office/drawing/2014/main" id="{06F2E222-EC36-BC8D-A8DD-E1BDFBF6772D}"/>
              </a:ext>
            </a:extLst>
          </p:cNvPr>
          <p:cNvGraphicFramePr>
            <a:graphicFrameLocks noGrp="1"/>
          </p:cNvGraphicFramePr>
          <p:nvPr>
            <p:extLst>
              <p:ext uri="{D42A27DB-BD31-4B8C-83A1-F6EECF244321}">
                <p14:modId xmlns:p14="http://schemas.microsoft.com/office/powerpoint/2010/main" val="2483527635"/>
              </p:ext>
            </p:extLst>
          </p:nvPr>
        </p:nvGraphicFramePr>
        <p:xfrm>
          <a:off x="695473" y="4561840"/>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cxnSp>
        <p:nvCxnSpPr>
          <p:cNvPr id="114" name="Straight Arrow Connector 113">
            <a:extLst>
              <a:ext uri="{FF2B5EF4-FFF2-40B4-BE49-F238E27FC236}">
                <a16:creationId xmlns:a16="http://schemas.microsoft.com/office/drawing/2014/main" id="{ACEC344B-20B6-E970-A233-9BBA75E5BA02}"/>
              </a:ext>
            </a:extLst>
          </p:cNvPr>
          <p:cNvCxnSpPr>
            <a:cxnSpLocks/>
          </p:cNvCxnSpPr>
          <p:nvPr/>
        </p:nvCxnSpPr>
        <p:spPr>
          <a:xfrm>
            <a:off x="9343989" y="1411746"/>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774A1A8-4790-1E5C-1C2E-235FD54B3379}"/>
              </a:ext>
            </a:extLst>
          </p:cNvPr>
          <p:cNvCxnSpPr>
            <a:cxnSpLocks/>
          </p:cNvCxnSpPr>
          <p:nvPr/>
        </p:nvCxnSpPr>
        <p:spPr>
          <a:xfrm>
            <a:off x="11192900" y="2994301"/>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D11E4CD-40F1-F6C1-8437-7F17D48FB9BF}"/>
              </a:ext>
            </a:extLst>
          </p:cNvPr>
          <p:cNvCxnSpPr>
            <a:cxnSpLocks/>
          </p:cNvCxnSpPr>
          <p:nvPr/>
        </p:nvCxnSpPr>
        <p:spPr>
          <a:xfrm>
            <a:off x="11192900" y="4681337"/>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885180F-47D1-CF67-5093-99AFAAED037C}"/>
              </a:ext>
            </a:extLst>
          </p:cNvPr>
          <p:cNvCxnSpPr>
            <a:cxnSpLocks/>
          </p:cNvCxnSpPr>
          <p:nvPr/>
        </p:nvCxnSpPr>
        <p:spPr>
          <a:xfrm flipH="1">
            <a:off x="9343989" y="5250761"/>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4B859CB8-4BA1-6179-4A6D-479BD98E1C11}"/>
              </a:ext>
            </a:extLst>
          </p:cNvPr>
          <p:cNvSpPr/>
          <p:nvPr/>
        </p:nvSpPr>
        <p:spPr>
          <a:xfrm>
            <a:off x="3425917" y="4357752"/>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Normalización</a:t>
            </a:r>
          </a:p>
        </p:txBody>
      </p:sp>
      <p:sp>
        <p:nvSpPr>
          <p:cNvPr id="64" name="Rectangle: Rounded Corners 63">
            <a:extLst>
              <a:ext uri="{FF2B5EF4-FFF2-40B4-BE49-F238E27FC236}">
                <a16:creationId xmlns:a16="http://schemas.microsoft.com/office/drawing/2014/main" id="{53EFA064-8A25-BF64-4A6C-B53099BDB3F0}"/>
              </a:ext>
            </a:extLst>
          </p:cNvPr>
          <p:cNvSpPr/>
          <p:nvPr/>
        </p:nvSpPr>
        <p:spPr>
          <a:xfrm>
            <a:off x="10009177"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Codificación de variables categóricas</a:t>
            </a:r>
          </a:p>
        </p:txBody>
      </p:sp>
      <p:sp>
        <p:nvSpPr>
          <p:cNvPr id="73" name="Rectangle: Rounded Corners 72">
            <a:extLst>
              <a:ext uri="{FF2B5EF4-FFF2-40B4-BE49-F238E27FC236}">
                <a16:creationId xmlns:a16="http://schemas.microsoft.com/office/drawing/2014/main" id="{A3E62E62-9155-E2A5-7EF6-9A9125A60654}"/>
              </a:ext>
            </a:extLst>
          </p:cNvPr>
          <p:cNvSpPr/>
          <p:nvPr/>
        </p:nvSpPr>
        <p:spPr>
          <a:xfrm>
            <a:off x="10009178" y="4965110"/>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según unidad familiar</a:t>
            </a:r>
          </a:p>
        </p:txBody>
      </p:sp>
      <p:sp>
        <p:nvSpPr>
          <p:cNvPr id="74" name="Rectangle: Rounded Corners 73">
            <a:extLst>
              <a:ext uri="{FF2B5EF4-FFF2-40B4-BE49-F238E27FC236}">
                <a16:creationId xmlns:a16="http://schemas.microsoft.com/office/drawing/2014/main" id="{43D96FDB-D5DE-7D68-F71B-A6DB3C217D41}"/>
              </a:ext>
            </a:extLst>
          </p:cNvPr>
          <p:cNvSpPr/>
          <p:nvPr/>
        </p:nvSpPr>
        <p:spPr>
          <a:xfrm>
            <a:off x="10009177" y="3234391"/>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dirty="0"/>
              <a:t>por valores atípicos</a:t>
            </a:r>
          </a:p>
        </p:txBody>
      </p:sp>
      <p:sp>
        <p:nvSpPr>
          <p:cNvPr id="16" name="Rectangle: Rounded Corners 15">
            <a:extLst>
              <a:ext uri="{FF2B5EF4-FFF2-40B4-BE49-F238E27FC236}">
                <a16:creationId xmlns:a16="http://schemas.microsoft.com/office/drawing/2014/main" id="{14215EA0-C1B9-365A-A540-EE252A2C1473}"/>
              </a:ext>
            </a:extLst>
          </p:cNvPr>
          <p:cNvSpPr/>
          <p:nvPr/>
        </p:nvSpPr>
        <p:spPr>
          <a:xfrm>
            <a:off x="6717547"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NaN</a:t>
            </a:r>
            <a:r>
              <a:rPr lang="es-ES" dirty="0"/>
              <a:t> &gt; 80% </a:t>
            </a:r>
            <a:r>
              <a:rPr lang="es-ES" dirty="0" err="1"/>
              <a:t>var</a:t>
            </a:r>
            <a:r>
              <a:rPr lang="es-ES" dirty="0"/>
              <a:t>.</a:t>
            </a:r>
          </a:p>
        </p:txBody>
      </p:sp>
      <p:sp>
        <p:nvSpPr>
          <p:cNvPr id="63" name="Rectangle: Rounded Corners 62">
            <a:extLst>
              <a:ext uri="{FF2B5EF4-FFF2-40B4-BE49-F238E27FC236}">
                <a16:creationId xmlns:a16="http://schemas.microsoft.com/office/drawing/2014/main" id="{F8DFB0D0-A9D6-8B95-04E2-D688B624158C}"/>
              </a:ext>
            </a:extLst>
          </p:cNvPr>
          <p:cNvSpPr/>
          <p:nvPr/>
        </p:nvSpPr>
        <p:spPr>
          <a:xfrm>
            <a:off x="6717547" y="255938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age_transfer</a:t>
            </a:r>
            <a:r>
              <a:rPr lang="es-ES" i="1" dirty="0"/>
              <a:t> </a:t>
            </a:r>
            <a:r>
              <a:rPr lang="es-ES" dirty="0"/>
              <a:t>&lt; -11</a:t>
            </a:r>
          </a:p>
        </p:txBody>
      </p:sp>
      <p:sp>
        <p:nvSpPr>
          <p:cNvPr id="75" name="Rectangle: Rounded Corners 74">
            <a:extLst>
              <a:ext uri="{FF2B5EF4-FFF2-40B4-BE49-F238E27FC236}">
                <a16:creationId xmlns:a16="http://schemas.microsoft.com/office/drawing/2014/main" id="{37295765-1349-0568-A77A-F8B40542DA71}"/>
              </a:ext>
            </a:extLst>
          </p:cNvPr>
          <p:cNvSpPr/>
          <p:nvPr/>
        </p:nvSpPr>
        <p:spPr>
          <a:xfrm>
            <a:off x="6717547" y="4840183"/>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a:t>
            </a:r>
            <a:r>
              <a:rPr lang="es-ES" i="1" dirty="0" err="1"/>
              <a:t>NaN</a:t>
            </a:r>
            <a:r>
              <a:rPr lang="es-ES" i="1" dirty="0"/>
              <a:t> </a:t>
            </a:r>
            <a:r>
              <a:rPr lang="es-ES" dirty="0"/>
              <a:t>por media/moda</a:t>
            </a:r>
          </a:p>
        </p:txBody>
      </p:sp>
      <p:cxnSp>
        <p:nvCxnSpPr>
          <p:cNvPr id="125" name="Connector: Elbow 124">
            <a:extLst>
              <a:ext uri="{FF2B5EF4-FFF2-40B4-BE49-F238E27FC236}">
                <a16:creationId xmlns:a16="http://schemas.microsoft.com/office/drawing/2014/main" id="{6D74477D-69A1-84EF-9CCD-9C55F1140D10}"/>
              </a:ext>
            </a:extLst>
          </p:cNvPr>
          <p:cNvCxnSpPr>
            <a:cxnSpLocks/>
          </p:cNvCxnSpPr>
          <p:nvPr/>
        </p:nvCxnSpPr>
        <p:spPr>
          <a:xfrm flipH="1" flipV="1">
            <a:off x="6084054" y="4673600"/>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F909D00F-39FA-35F6-0041-76E25628C055}"/>
              </a:ext>
            </a:extLst>
          </p:cNvPr>
          <p:cNvCxnSpPr>
            <a:cxnSpLocks/>
          </p:cNvCxnSpPr>
          <p:nvPr/>
        </p:nvCxnSpPr>
        <p:spPr>
          <a:xfrm rot="16200000" flipV="1">
            <a:off x="6384585" y="5078871"/>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2836C9A3-9E7A-16CD-5497-C395181592E6}"/>
              </a:ext>
            </a:extLst>
          </p:cNvPr>
          <p:cNvCxnSpPr>
            <a:cxnSpLocks/>
          </p:cNvCxnSpPr>
          <p:nvPr/>
        </p:nvCxnSpPr>
        <p:spPr>
          <a:xfrm flipH="1">
            <a:off x="2707702" y="5142419"/>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A77CB381-AB74-65A0-70DA-1DE471419870}"/>
              </a:ext>
            </a:extLst>
          </p:cNvPr>
          <p:cNvCxnSpPr>
            <a:cxnSpLocks/>
          </p:cNvCxnSpPr>
          <p:nvPr/>
        </p:nvCxnSpPr>
        <p:spPr>
          <a:xfrm rot="5400000">
            <a:off x="3008233" y="4738021"/>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363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433</TotalTime>
  <Words>639</Words>
  <Application>Microsoft Office PowerPoint</Application>
  <PresentationFormat>Custom</PresentationFormat>
  <Paragraphs>145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Helvetica Neue</vt:lpstr>
      <vt:lpstr>Abadi</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17</cp:revision>
  <dcterms:created xsi:type="dcterms:W3CDTF">2022-06-06T14:14:06Z</dcterms:created>
  <dcterms:modified xsi:type="dcterms:W3CDTF">2022-06-13T15:08:50Z</dcterms:modified>
</cp:coreProperties>
</file>