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>
        <p:scale>
          <a:sx n="66" d="100"/>
          <a:sy n="66" d="100"/>
        </p:scale>
        <p:origin x="2342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Familias</a:t>
            </a:r>
            <a:r>
              <a:rPr lang="en-US" baseline="0" dirty="0"/>
              <a:t> </a:t>
            </a:r>
            <a:r>
              <a:rPr lang="en-US" baseline="0" dirty="0" err="1"/>
              <a:t>incluídas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el</a:t>
            </a:r>
            <a:r>
              <a:rPr lang="en-US" baseline="0" dirty="0"/>
              <a:t> </a:t>
            </a:r>
            <a:r>
              <a:rPr lang="en-US" baseline="0" dirty="0" err="1"/>
              <a:t>programa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9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6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51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63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22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7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10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8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65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chart" Target="../charts/chart1.xml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8" y="3556697"/>
            <a:ext cx="9017280" cy="16316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8" y="340670"/>
            <a:ext cx="2357089" cy="23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8" y="311932"/>
            <a:ext cx="1204414" cy="8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1164CE-C9B5-48C7-B497-FC72D4F11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605655"/>
              </p:ext>
            </p:extLst>
          </p:nvPr>
        </p:nvGraphicFramePr>
        <p:xfrm>
          <a:off x="4655820" y="369848"/>
          <a:ext cx="5072084" cy="314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Graphic 9" descr="Home with solid fill">
            <a:extLst>
              <a:ext uri="{FF2B5EF4-FFF2-40B4-BE49-F238E27FC236}">
                <a16:creationId xmlns:a16="http://schemas.microsoft.com/office/drawing/2014/main" id="{30B3D6FA-36C9-DDFF-A0B3-798DE64D2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6218" y="1185117"/>
            <a:ext cx="486203" cy="486203"/>
          </a:xfrm>
          <a:prstGeom prst="rect">
            <a:avLst/>
          </a:prstGeom>
        </p:spPr>
      </p:pic>
      <p:pic>
        <p:nvPicPr>
          <p:cNvPr id="13" name="Graphic 12" descr="Home with solid fill">
            <a:extLst>
              <a:ext uri="{FF2B5EF4-FFF2-40B4-BE49-F238E27FC236}">
                <a16:creationId xmlns:a16="http://schemas.microsoft.com/office/drawing/2014/main" id="{38C6CA04-4AA2-1E79-1391-8869277E3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2421" y="1185117"/>
            <a:ext cx="486203" cy="486203"/>
          </a:xfrm>
          <a:prstGeom prst="rect">
            <a:avLst/>
          </a:prstGeom>
        </p:spPr>
      </p:pic>
      <p:pic>
        <p:nvPicPr>
          <p:cNvPr id="14" name="Graphic 13" descr="Home with solid fill">
            <a:extLst>
              <a:ext uri="{FF2B5EF4-FFF2-40B4-BE49-F238E27FC236}">
                <a16:creationId xmlns:a16="http://schemas.microsoft.com/office/drawing/2014/main" id="{4A3C7FAB-1B76-B29D-7F47-47476C11C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8625" y="1185117"/>
            <a:ext cx="486203" cy="486203"/>
          </a:xfrm>
          <a:prstGeom prst="rect">
            <a:avLst/>
          </a:prstGeom>
        </p:spPr>
      </p:pic>
      <p:pic>
        <p:nvPicPr>
          <p:cNvPr id="15" name="Graphic 14" descr="Home with solid fill">
            <a:extLst>
              <a:ext uri="{FF2B5EF4-FFF2-40B4-BE49-F238E27FC236}">
                <a16:creationId xmlns:a16="http://schemas.microsoft.com/office/drawing/2014/main" id="{A58ECA5E-C0AB-5D44-6021-1B908B457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4828" y="1185117"/>
            <a:ext cx="486203" cy="486203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4F238032-A2EC-0682-276B-883B848A4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031" y="1185117"/>
            <a:ext cx="486203" cy="486203"/>
          </a:xfrm>
          <a:prstGeom prst="rect">
            <a:avLst/>
          </a:prstGeom>
        </p:spPr>
      </p:pic>
      <p:pic>
        <p:nvPicPr>
          <p:cNvPr id="17" name="Graphic 16" descr="Home with solid fill">
            <a:extLst>
              <a:ext uri="{FF2B5EF4-FFF2-40B4-BE49-F238E27FC236}">
                <a16:creationId xmlns:a16="http://schemas.microsoft.com/office/drawing/2014/main" id="{402E0F65-1DB3-B784-6EC2-681928383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7234" y="1185117"/>
            <a:ext cx="486203" cy="486203"/>
          </a:xfrm>
          <a:prstGeom prst="rect">
            <a:avLst/>
          </a:prstGeom>
        </p:spPr>
      </p:pic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DD44D4E3-9325-98BB-9000-F1FEE59F5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3437" y="1185117"/>
            <a:ext cx="486203" cy="486203"/>
          </a:xfrm>
          <a:prstGeom prst="rect">
            <a:avLst/>
          </a:prstGeom>
        </p:spPr>
      </p:pic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CA4D2893-614A-DA62-46A7-21BB6716F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9641" y="1185117"/>
            <a:ext cx="486203" cy="486203"/>
          </a:xfrm>
          <a:prstGeom prst="rect">
            <a:avLst/>
          </a:prstGeom>
        </p:spPr>
      </p:pic>
      <p:pic>
        <p:nvPicPr>
          <p:cNvPr id="20" name="Graphic 1" descr="Philanthropy with solid fill">
            <a:extLst>
              <a:ext uri="{FF2B5EF4-FFF2-40B4-BE49-F238E27FC236}">
                <a16:creationId xmlns:a16="http://schemas.microsoft.com/office/drawing/2014/main" id="{D364BBDE-93AE-740D-C17A-7B988310F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5478" y="6180002"/>
            <a:ext cx="914400" cy="914400"/>
          </a:xfrm>
          <a:prstGeom prst="rect">
            <a:avLst/>
          </a:prstGeom>
        </p:spPr>
      </p:pic>
      <p:pic>
        <p:nvPicPr>
          <p:cNvPr id="12" name="Graphic 11" descr="Family with two children with solid fill">
            <a:extLst>
              <a:ext uri="{FF2B5EF4-FFF2-40B4-BE49-F238E27FC236}">
                <a16:creationId xmlns:a16="http://schemas.microsoft.com/office/drawing/2014/main" id="{AFB6FFD3-728A-7CF4-BA89-A17F43BE3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918" y="5188326"/>
            <a:ext cx="708479" cy="708479"/>
          </a:xfrm>
          <a:prstGeom prst="rect">
            <a:avLst/>
          </a:prstGeom>
        </p:spPr>
      </p:pic>
      <p:pic>
        <p:nvPicPr>
          <p:cNvPr id="22" name="Graphic 21" descr="Woman with solid fill">
            <a:extLst>
              <a:ext uri="{FF2B5EF4-FFF2-40B4-BE49-F238E27FC236}">
                <a16:creationId xmlns:a16="http://schemas.microsoft.com/office/drawing/2014/main" id="{40F65747-DB6D-485F-349E-3C3C3F171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9879" y="6362366"/>
            <a:ext cx="503587" cy="503587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E025FFDA-3D30-C878-C3AB-40C894B77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9880" y="6858000"/>
            <a:ext cx="503587" cy="50358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E988EAA-E2EC-B36A-24EA-F51ECFCB30AB}"/>
              </a:ext>
            </a:extLst>
          </p:cNvPr>
          <p:cNvGrpSpPr/>
          <p:nvPr/>
        </p:nvGrpSpPr>
        <p:grpSpPr>
          <a:xfrm>
            <a:off x="2913614" y="5913119"/>
            <a:ext cx="515208" cy="418766"/>
            <a:chOff x="4132813" y="5943600"/>
            <a:chExt cx="1124987" cy="914400"/>
          </a:xfrm>
        </p:grpSpPr>
        <p:pic>
          <p:nvPicPr>
            <p:cNvPr id="27" name="Graphic 26" descr="Dollar with solid fill">
              <a:extLst>
                <a:ext uri="{FF2B5EF4-FFF2-40B4-BE49-F238E27FC236}">
                  <a16:creationId xmlns:a16="http://schemas.microsoft.com/office/drawing/2014/main" id="{8B66E77F-B1EE-A3CF-7C52-D313BA0F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43400" y="594360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81CC55-2654-57DD-BE03-DDE8B52C9E9B}"/>
                </a:ext>
              </a:extLst>
            </p:cNvPr>
            <p:cNvSpPr txBox="1"/>
            <p:nvPr/>
          </p:nvSpPr>
          <p:spPr>
            <a:xfrm>
              <a:off x="4132813" y="6112397"/>
              <a:ext cx="438745" cy="590178"/>
            </a:xfrm>
            <a:custGeom>
              <a:avLst/>
              <a:gdLst/>
              <a:ahLst/>
              <a:cxnLst/>
              <a:rect l="l" t="t" r="r" b="b"/>
              <a:pathLst>
                <a:path w="438745" h="590178">
                  <a:moveTo>
                    <a:pt x="272579" y="0"/>
                  </a:moveTo>
                  <a:cubicBezTo>
                    <a:pt x="307504" y="0"/>
                    <a:pt x="337790" y="4843"/>
                    <a:pt x="363438" y="14529"/>
                  </a:cubicBezTo>
                  <a:cubicBezTo>
                    <a:pt x="389086" y="24215"/>
                    <a:pt x="414189" y="36425"/>
                    <a:pt x="438745" y="51159"/>
                  </a:cubicBezTo>
                  <a:lnTo>
                    <a:pt x="438745" y="145702"/>
                  </a:lnTo>
                  <a:cubicBezTo>
                    <a:pt x="416099" y="125784"/>
                    <a:pt x="391815" y="108799"/>
                    <a:pt x="365894" y="94747"/>
                  </a:cubicBezTo>
                  <a:cubicBezTo>
                    <a:pt x="339973" y="80696"/>
                    <a:pt x="309687" y="73670"/>
                    <a:pt x="275035" y="73670"/>
                  </a:cubicBezTo>
                  <a:cubicBezTo>
                    <a:pt x="237927" y="73670"/>
                    <a:pt x="204843" y="84311"/>
                    <a:pt x="175785" y="105593"/>
                  </a:cubicBezTo>
                  <a:cubicBezTo>
                    <a:pt x="146726" y="126876"/>
                    <a:pt x="124148" y="154843"/>
                    <a:pt x="108049" y="189495"/>
                  </a:cubicBezTo>
                  <a:cubicBezTo>
                    <a:pt x="91951" y="224147"/>
                    <a:pt x="83902" y="260709"/>
                    <a:pt x="83902" y="299181"/>
                  </a:cubicBezTo>
                  <a:cubicBezTo>
                    <a:pt x="83902" y="336835"/>
                    <a:pt x="91883" y="372374"/>
                    <a:pt x="107845" y="405798"/>
                  </a:cubicBezTo>
                  <a:cubicBezTo>
                    <a:pt x="123807" y="439222"/>
                    <a:pt x="145771" y="465553"/>
                    <a:pt x="173738" y="484789"/>
                  </a:cubicBezTo>
                  <a:cubicBezTo>
                    <a:pt x="201706" y="504025"/>
                    <a:pt x="231924" y="513643"/>
                    <a:pt x="264393" y="513643"/>
                  </a:cubicBezTo>
                  <a:cubicBezTo>
                    <a:pt x="301228" y="513643"/>
                    <a:pt x="333561" y="506344"/>
                    <a:pt x="361392" y="491746"/>
                  </a:cubicBezTo>
                  <a:cubicBezTo>
                    <a:pt x="389223" y="477149"/>
                    <a:pt x="415007" y="460437"/>
                    <a:pt x="438745" y="441610"/>
                  </a:cubicBezTo>
                  <a:lnTo>
                    <a:pt x="438745" y="536153"/>
                  </a:lnTo>
                  <a:cubicBezTo>
                    <a:pt x="405730" y="555525"/>
                    <a:pt x="375239" y="569373"/>
                    <a:pt x="347272" y="577695"/>
                  </a:cubicBezTo>
                  <a:cubicBezTo>
                    <a:pt x="319305" y="586017"/>
                    <a:pt x="290723" y="590178"/>
                    <a:pt x="261528" y="590178"/>
                  </a:cubicBezTo>
                  <a:cubicBezTo>
                    <a:pt x="213234" y="590178"/>
                    <a:pt x="168895" y="577490"/>
                    <a:pt x="128513" y="552115"/>
                  </a:cubicBezTo>
                  <a:cubicBezTo>
                    <a:pt x="88131" y="526740"/>
                    <a:pt x="56617" y="491815"/>
                    <a:pt x="33970" y="447340"/>
                  </a:cubicBezTo>
                  <a:cubicBezTo>
                    <a:pt x="11323" y="402865"/>
                    <a:pt x="0" y="353479"/>
                    <a:pt x="0" y="299181"/>
                  </a:cubicBezTo>
                  <a:cubicBezTo>
                    <a:pt x="0" y="242974"/>
                    <a:pt x="11664" y="192019"/>
                    <a:pt x="34993" y="146316"/>
                  </a:cubicBezTo>
                  <a:cubicBezTo>
                    <a:pt x="58322" y="100614"/>
                    <a:pt x="90928" y="64802"/>
                    <a:pt x="132811" y="38881"/>
                  </a:cubicBezTo>
                  <a:cubicBezTo>
                    <a:pt x="174693" y="12960"/>
                    <a:pt x="221283" y="0"/>
                    <a:pt x="27257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 sz="1400" dirty="0">
                <a:latin typeface="Abadi" panose="020B06040201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DA9B4FD-1A2D-CAFE-B4F2-7156AE9FA7D9}"/>
              </a:ext>
            </a:extLst>
          </p:cNvPr>
          <p:cNvSpPr txBox="1"/>
          <p:nvPr/>
        </p:nvSpPr>
        <p:spPr>
          <a:xfrm>
            <a:off x="3428822" y="5990423"/>
            <a:ext cx="334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Pago por un valor de ~ 15% del </a:t>
            </a:r>
            <a:r>
              <a:rPr lang="es-ES" sz="1200" dirty="0">
                <a:solidFill>
                  <a:srgbClr val="4D5156"/>
                </a:solidFill>
                <a:latin typeface="arial" panose="020B0604020202020204" pitchFamily="34" charset="0"/>
              </a:rPr>
              <a:t>g</a:t>
            </a:r>
            <a:r>
              <a:rPr lang="es-E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asto medio </a:t>
            </a:r>
            <a:r>
              <a:rPr lang="es-ES" sz="1200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per </a:t>
            </a:r>
            <a:r>
              <a:rPr lang="es-ES" sz="1200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capita</a:t>
            </a:r>
            <a:endParaRPr lang="es-ES" sz="12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FF6728-9E32-1CD5-F2D1-72857E95C9B3}"/>
              </a:ext>
            </a:extLst>
          </p:cNvPr>
          <p:cNvSpPr txBox="1"/>
          <p:nvPr/>
        </p:nvSpPr>
        <p:spPr>
          <a:xfrm>
            <a:off x="3428822" y="6416988"/>
            <a:ext cx="334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Entregado al cuidador principal de los hijos (en su mayoría, a la madre)</a:t>
            </a:r>
            <a:endParaRPr lang="es-E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60BCB6-87F1-BD3D-4F95-84D73F2A00F5}"/>
              </a:ext>
            </a:extLst>
          </p:cNvPr>
          <p:cNvSpPr txBox="1"/>
          <p:nvPr/>
        </p:nvSpPr>
        <p:spPr>
          <a:xfrm>
            <a:off x="3403154" y="6887838"/>
            <a:ext cx="334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4D5156"/>
                </a:solidFill>
                <a:latin typeface="arial" panose="020B0604020202020204" pitchFamily="34" charset="0"/>
              </a:rPr>
              <a:t>Con una frecuencia bimestral</a:t>
            </a:r>
            <a:endParaRPr lang="es-ES" sz="1200" dirty="0"/>
          </a:p>
        </p:txBody>
      </p:sp>
      <p:pic>
        <p:nvPicPr>
          <p:cNvPr id="36" name="Graphic 35" descr="Classroom with solid fill">
            <a:extLst>
              <a:ext uri="{FF2B5EF4-FFF2-40B4-BE49-F238E27FC236}">
                <a16:creationId xmlns:a16="http://schemas.microsoft.com/office/drawing/2014/main" id="{A2AB2DE3-88F7-C38D-75CF-C2D7E8C237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38330" y="7365762"/>
            <a:ext cx="914400" cy="914400"/>
          </a:xfrm>
          <a:prstGeom prst="rect">
            <a:avLst/>
          </a:prstGeom>
        </p:spPr>
      </p:pic>
      <p:pic>
        <p:nvPicPr>
          <p:cNvPr id="40" name="Graphic 39" descr="Coins with solid fill">
            <a:extLst>
              <a:ext uri="{FF2B5EF4-FFF2-40B4-BE49-F238E27FC236}">
                <a16:creationId xmlns:a16="http://schemas.microsoft.com/office/drawing/2014/main" id="{5ECBAC93-2C02-1568-26BF-A31D4D870C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90384" y="8604524"/>
            <a:ext cx="530872" cy="530872"/>
          </a:xfrm>
          <a:prstGeom prst="rect">
            <a:avLst/>
          </a:prstGeom>
        </p:spPr>
      </p:pic>
      <p:pic>
        <p:nvPicPr>
          <p:cNvPr id="42" name="Graphic 41" descr="Store with solid fill">
            <a:extLst>
              <a:ext uri="{FF2B5EF4-FFF2-40B4-BE49-F238E27FC236}">
                <a16:creationId xmlns:a16="http://schemas.microsoft.com/office/drawing/2014/main" id="{C3F1A423-39D8-3DC9-7817-E3A1163CDF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14667" y="8286746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34173E4-8D19-E8E5-5EC6-1A9BDD8D98C2}"/>
              </a:ext>
            </a:extLst>
          </p:cNvPr>
          <p:cNvSpPr txBox="1"/>
          <p:nvPr/>
        </p:nvSpPr>
        <p:spPr>
          <a:xfrm>
            <a:off x="5700547" y="7606198"/>
            <a:ext cx="26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Curso de formación vocacional/profesional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F0F9E6-FE4D-8FE0-25CC-D8C8D18FF1BE}"/>
              </a:ext>
            </a:extLst>
          </p:cNvPr>
          <p:cNvSpPr txBox="1"/>
          <p:nvPr/>
        </p:nvSpPr>
        <p:spPr>
          <a:xfrm>
            <a:off x="5774576" y="8355030"/>
            <a:ext cx="266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Beca para el desarrollo de una actividad económica no agrícola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6DECC-A6B7-8B0A-389B-EA1CCF3469B5}"/>
              </a:ext>
            </a:extLst>
          </p:cNvPr>
          <p:cNvSpPr txBox="1"/>
          <p:nvPr/>
        </p:nvSpPr>
        <p:spPr>
          <a:xfrm>
            <a:off x="1029120" y="6359623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ABF18-76B5-F384-221F-FF5E45014658}"/>
              </a:ext>
            </a:extLst>
          </p:cNvPr>
          <p:cNvSpPr txBox="1"/>
          <p:nvPr/>
        </p:nvSpPr>
        <p:spPr>
          <a:xfrm>
            <a:off x="1092642" y="5316083"/>
            <a:ext cx="50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Tratamientos: ayudas a la unidad familiar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C05E5-1ACD-799D-CEC0-9900DBA6821C}"/>
              </a:ext>
            </a:extLst>
          </p:cNvPr>
          <p:cNvSpPr txBox="1"/>
          <p:nvPr/>
        </p:nvSpPr>
        <p:spPr>
          <a:xfrm>
            <a:off x="1029120" y="7582474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06509-AA97-C494-1D78-57A98942FFF5}"/>
              </a:ext>
            </a:extLst>
          </p:cNvPr>
          <p:cNvSpPr txBox="1"/>
          <p:nvPr/>
        </p:nvSpPr>
        <p:spPr>
          <a:xfrm>
            <a:off x="1001049" y="852763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pic>
        <p:nvPicPr>
          <p:cNvPr id="49" name="Graphic 48" descr="Books with solid fill">
            <a:extLst>
              <a:ext uri="{FF2B5EF4-FFF2-40B4-BE49-F238E27FC236}">
                <a16:creationId xmlns:a16="http://schemas.microsoft.com/office/drawing/2014/main" id="{70FB5206-DA7D-36F8-AF89-CDF7CDBE2E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934564" y="6260706"/>
            <a:ext cx="652933" cy="6529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2627F68-2959-29D7-22CC-94CDEE167F36}"/>
              </a:ext>
            </a:extLst>
          </p:cNvPr>
          <p:cNvSpPr txBox="1"/>
          <p:nvPr/>
        </p:nvSpPr>
        <p:spPr>
          <a:xfrm>
            <a:off x="7725064" y="6043284"/>
            <a:ext cx="266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Formación/divulgación sobre la importancia de hábitos saludables, educación, etc.</a:t>
            </a:r>
          </a:p>
        </p:txBody>
      </p:sp>
    </p:spTree>
    <p:extLst>
      <p:ext uri="{BB962C8B-B14F-4D97-AF65-F5344CB8AC3E}">
        <p14:creationId xmlns:p14="http://schemas.microsoft.com/office/powerpoint/2010/main" val="2112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434052" y="421188"/>
            <a:ext cx="4803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Baseline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comprehensive information on household socioeconomic status, including detailed expenditure modules,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extensive information on child health and nutrition, including child height and weight, and one measure of child cognitive development, the TVIP</a:t>
            </a:r>
            <a:endParaRPr lang="es-E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2032B9-89DE-AB5B-A730-BC9BE5A3E9A4}"/>
              </a:ext>
            </a:extLst>
          </p:cNvPr>
          <p:cNvSpPr txBox="1"/>
          <p:nvPr/>
        </p:nvSpPr>
        <p:spPr>
          <a:xfrm>
            <a:off x="5364866" y="421188"/>
            <a:ext cx="4803492" cy="7072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Follow-up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assess child development. Social-personal, language, fine motor, and gross motor skills for all children using the four sub-scales of the Denver Developmental Screening Test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children age 36 months and older, we applied five additional tests. The first of these is the TVIP. We also use a short-term memory test from the McCarthy test battery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of leg motor development from the McCarthy test battery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final test we use is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Problem Index (BPI),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two follow-up surveys also include information on stimulation, birthweight, preventive health care, and caregivers' mental health.</a:t>
            </a:r>
          </a:p>
          <a:p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Finally, caregivers' observed parenting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was registered through a shortened version of the HOME score</a:t>
            </a:r>
            <a:endParaRPr lang="es-ES" dirty="0"/>
          </a:p>
        </p:txBody>
      </p:sp>
      <p:pic>
        <p:nvPicPr>
          <p:cNvPr id="45" name="Graphic 44" descr="Family with two children with solid fill">
            <a:extLst>
              <a:ext uri="{FF2B5EF4-FFF2-40B4-BE49-F238E27FC236}">
                <a16:creationId xmlns:a16="http://schemas.microsoft.com/office/drawing/2014/main" id="{BFBA318A-0EEB-97C2-DDEC-C3C881BC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063" y="6912954"/>
            <a:ext cx="3288380" cy="3288380"/>
          </a:xfrm>
          <a:prstGeom prst="rect">
            <a:avLst/>
          </a:prstGeom>
        </p:spPr>
      </p:pic>
      <p:pic>
        <p:nvPicPr>
          <p:cNvPr id="6" name="Graphic 5" descr="Mental Health with solid fill">
            <a:extLst>
              <a:ext uri="{FF2B5EF4-FFF2-40B4-BE49-F238E27FC236}">
                <a16:creationId xmlns:a16="http://schemas.microsoft.com/office/drawing/2014/main" id="{A97D84AA-79F4-A54B-AA95-3018387AA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400" y="5943600"/>
            <a:ext cx="914400" cy="914400"/>
          </a:xfrm>
          <a:prstGeom prst="rect">
            <a:avLst/>
          </a:prstGeom>
        </p:spPr>
      </p:pic>
      <p:pic>
        <p:nvPicPr>
          <p:cNvPr id="2050" name="Picture 2" descr="rod of Asclepius Icon - Download rod of Asclepius Icon 362032 | Noun Project">
            <a:extLst>
              <a:ext uri="{FF2B5EF4-FFF2-40B4-BE49-F238E27FC236}">
                <a16:creationId xmlns:a16="http://schemas.microsoft.com/office/drawing/2014/main" id="{3900EB50-1667-D8C3-355E-8954C23A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65" y="47422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240</Words>
  <Application>Microsoft Office PowerPoint</Application>
  <PresentationFormat>A3 Paper (297x420 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4</cp:revision>
  <dcterms:created xsi:type="dcterms:W3CDTF">2022-06-06T14:14:06Z</dcterms:created>
  <dcterms:modified xsi:type="dcterms:W3CDTF">2022-06-06T17:33:27Z</dcterms:modified>
</cp:coreProperties>
</file>