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58" r:id="rId3"/>
    <p:sldId id="257" r:id="rId4"/>
    <p:sldId id="261" r:id="rId5"/>
    <p:sldId id="273" r:id="rId6"/>
    <p:sldId id="271" r:id="rId7"/>
    <p:sldId id="264" r:id="rId8"/>
    <p:sldId id="272" r:id="rId9"/>
    <p:sldId id="270" r:id="rId10"/>
    <p:sldId id="259" r:id="rId11"/>
    <p:sldId id="262" r:id="rId12"/>
    <p:sldId id="265" r:id="rId13"/>
    <p:sldId id="266" r:id="rId14"/>
    <p:sldId id="267" r:id="rId15"/>
    <p:sldId id="268" r:id="rId16"/>
    <p:sldId id="269" r:id="rId17"/>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3EB"/>
    <a:srgbClr val="32A505"/>
    <a:srgbClr val="2C8AE0"/>
    <a:srgbClr val="B9EAAC"/>
    <a:srgbClr val="FFFFFF"/>
    <a:srgbClr val="89A2BD"/>
    <a:srgbClr val="2C3C4E"/>
    <a:srgbClr val="4B6785"/>
    <a:srgbClr val="1C71B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60"/>
  </p:normalViewPr>
  <p:slideViewPr>
    <p:cSldViewPr snapToGrid="0">
      <p:cViewPr varScale="1">
        <p:scale>
          <a:sx n="65" d="100"/>
          <a:sy n="65" d="100"/>
        </p:scale>
        <p:origin x="182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2400" b="0" i="0" u="none" strike="noStrike" kern="1200" spc="0" baseline="0">
                <a:solidFill>
                  <a:schemeClr val="bg1"/>
                </a:solidFill>
                <a:latin typeface="Abadi" panose="020B0604020104020204" pitchFamily="34" charset="0"/>
                <a:ea typeface="+mn-ea"/>
                <a:cs typeface="+mn-cs"/>
              </a:defRPr>
            </a:pPr>
            <a:r>
              <a:rPr lang="en-US" sz="2400">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2400"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600</c:v>
                </c:pt>
                <c:pt idx="1">
                  <c:v>1600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62982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52892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26219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256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53783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24837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los estilos de texto del patrón</a:t>
            </a:r>
          </a:p>
        </p:txBody>
      </p:sp>
      <p:sp>
        <p:nvSpPr>
          <p:cNvPr id="4" name="Content Placeholder 3"/>
          <p:cNvSpPr>
            <a:spLocks noGrp="1"/>
          </p:cNvSpPr>
          <p:nvPr>
            <p:ph sz="half" idx="2"/>
          </p:nvPr>
        </p:nvSpPr>
        <p:spPr>
          <a:xfrm>
            <a:off x="839789" y="3340100"/>
            <a:ext cx="5157787"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3340100"/>
            <a:ext cx="5183188"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29/06/2022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1463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29/06/2022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1140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29/06/2022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2448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37279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99023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200329"/>
          </a:xfrm>
          <a:prstGeom prst="rect">
            <a:avLst/>
          </a:prstGeom>
          <a:noFill/>
        </p:spPr>
        <p:txBody>
          <a:bodyPr wrap="square" rtlCol="0">
            <a:spAutoFit/>
          </a:bodyPr>
          <a:lstStyle/>
          <a:p>
            <a:pPr marL="0" lvl="0" defTabSz="457200"/>
            <a:r>
              <a:rPr lang="es-ES"/>
              <a:t>Haga clic para modificar el estilo de título del patrón</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29/06/2022</a:t>
            </a:fld>
            <a:endParaRPr lang="es-E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2715925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lang="en-US" sz="4000" kern="1200" dirty="0">
          <a:solidFill>
            <a:schemeClr val="bg1"/>
          </a:solidFill>
          <a:latin typeface="Abadi" panose="020B0604020104020204" pitchFamily="34" charset="0"/>
          <a:ea typeface="+mn-ea"/>
          <a:cs typeface="+mn-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200" kern="1200">
          <a:solidFill>
            <a:schemeClr val="bg1"/>
          </a:solidFill>
          <a:latin typeface="Abadi" panose="020B0604020104020204" pitchFamily="34" charset="0"/>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Abadi" panose="020B0604020104020204" pitchFamily="34" charset="0"/>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000" kern="1200">
          <a:solidFill>
            <a:schemeClr val="bg1"/>
          </a:solidFill>
          <a:latin typeface="Abadi" panose="020B0604020104020204" pitchFamily="34" charset="0"/>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1800" kern="1200">
          <a:solidFill>
            <a:schemeClr val="bg1"/>
          </a:solidFill>
          <a:latin typeface="Abadi" panose="020B0604020104020204" pitchFamily="34" charset="0"/>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1800" kern="1200">
          <a:solidFill>
            <a:schemeClr val="bg1"/>
          </a:solidFill>
          <a:latin typeface="Abadi" panose="020B0604020104020204" pitchFamily="34" charset="0"/>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chart" Target="../charts/chart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4.sv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1F50C42-3CEE-2019-F10A-D36CB04C868F}"/>
              </a:ext>
            </a:extLst>
          </p:cNvPr>
          <p:cNvSpPr>
            <a:spLocks noGrp="1"/>
          </p:cNvSpPr>
          <p:nvPr>
            <p:ph type="ctrTitle"/>
          </p:nvPr>
        </p:nvSpPr>
        <p:spPr>
          <a:xfrm>
            <a:off x="914400" y="2256553"/>
            <a:ext cx="10363200" cy="1754326"/>
          </a:xfrm>
        </p:spPr>
        <p:txBody>
          <a:bodyPr/>
          <a:lstStyle/>
          <a:p>
            <a:r>
              <a:rPr lang="en-US" sz="6000" dirty="0"/>
              <a:t>Cash Transfers and Cognitive Development: treatment effect</a:t>
            </a:r>
            <a:endParaRPr lang="es-ES" sz="6000" dirty="0"/>
          </a:p>
        </p:txBody>
      </p:sp>
      <p:sp>
        <p:nvSpPr>
          <p:cNvPr id="5" name="Subtítulo 4">
            <a:extLst>
              <a:ext uri="{FF2B5EF4-FFF2-40B4-BE49-F238E27FC236}">
                <a16:creationId xmlns:a16="http://schemas.microsoft.com/office/drawing/2014/main" id="{D88E3430-6DC6-9B8F-0BE6-63A3F214D69E}"/>
              </a:ext>
            </a:extLst>
          </p:cNvPr>
          <p:cNvSpPr>
            <a:spLocks noGrp="1"/>
          </p:cNvSpPr>
          <p:nvPr>
            <p:ph type="subTitle" idx="1"/>
          </p:nvPr>
        </p:nvSpPr>
        <p:spPr>
          <a:xfrm>
            <a:off x="1524000" y="4133645"/>
            <a:ext cx="9144000" cy="2207683"/>
          </a:xfrm>
        </p:spPr>
        <p:txBody>
          <a:bodyPr>
            <a:normAutofit/>
          </a:bodyPr>
          <a:lstStyle/>
          <a:p>
            <a:r>
              <a:rPr lang="es-ES" dirty="0"/>
              <a:t>Estimar los efectos de un tratamiento para cada individuo mediante modelos de Machine </a:t>
            </a:r>
            <a:r>
              <a:rPr lang="es-ES" dirty="0" err="1"/>
              <a:t>Learning</a:t>
            </a:r>
            <a:r>
              <a:rPr lang="es-ES" dirty="0"/>
              <a:t> para optimizar el éxito del tratamiento</a:t>
            </a:r>
          </a:p>
        </p:txBody>
      </p:sp>
      <p:sp>
        <p:nvSpPr>
          <p:cNvPr id="6" name="Subtítulo 4">
            <a:extLst>
              <a:ext uri="{FF2B5EF4-FFF2-40B4-BE49-F238E27FC236}">
                <a16:creationId xmlns:a16="http://schemas.microsoft.com/office/drawing/2014/main" id="{05075AB8-2F22-423F-287A-3A9C242EBB68}"/>
              </a:ext>
            </a:extLst>
          </p:cNvPr>
          <p:cNvSpPr txBox="1">
            <a:spLocks/>
          </p:cNvSpPr>
          <p:nvPr/>
        </p:nvSpPr>
        <p:spPr>
          <a:xfrm>
            <a:off x="609598" y="6586756"/>
            <a:ext cx="3371388" cy="2207683"/>
          </a:xfrm>
          <a:prstGeom prst="rect">
            <a:avLst/>
          </a:prstGeom>
        </p:spPr>
        <p:txBody>
          <a:bodyPr vert="horz" lIns="91440" tIns="45720" rIns="91440" bIns="45720" rtlCol="0">
            <a:norm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bg1"/>
                </a:solidFill>
                <a:latin typeface="Abadi" panose="020B0604020104020204" pitchFamily="34" charset="0"/>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bg1"/>
                </a:solidFill>
                <a:latin typeface="Abadi" panose="020B0604020104020204" pitchFamily="34" charset="0"/>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bg1"/>
                </a:solidFill>
                <a:latin typeface="Abadi" panose="020B0604020104020204" pitchFamily="34" charset="0"/>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bg1"/>
                </a:solidFill>
                <a:latin typeface="Abadi" panose="020B0604020104020204" pitchFamily="34" charset="0"/>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bg1"/>
                </a:solidFill>
                <a:latin typeface="Abadi" panose="020B0604020104020204" pitchFamily="34" charset="0"/>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s-ES" sz="1800" dirty="0"/>
              <a:t>Borrego Burón, José Manuel</a:t>
            </a:r>
          </a:p>
          <a:p>
            <a:pPr algn="l"/>
            <a:r>
              <a:rPr lang="es-ES" sz="1800" dirty="0"/>
              <a:t>Magre i Pont, Jaume</a:t>
            </a:r>
          </a:p>
          <a:p>
            <a:pPr algn="l"/>
            <a:r>
              <a:rPr lang="es-ES" sz="1800" dirty="0"/>
              <a:t>Roura i </a:t>
            </a:r>
            <a:r>
              <a:rPr lang="es-ES" sz="1800" dirty="0" err="1"/>
              <a:t>Cubí</a:t>
            </a:r>
            <a:r>
              <a:rPr lang="es-ES" sz="1800" dirty="0"/>
              <a:t>, Antonino</a:t>
            </a:r>
          </a:p>
          <a:p>
            <a:pPr algn="l"/>
            <a:r>
              <a:rPr lang="es-ES" sz="1800" dirty="0" err="1"/>
              <a:t>Sanginés</a:t>
            </a:r>
            <a:r>
              <a:rPr lang="es-ES" sz="1800" dirty="0"/>
              <a:t>-Uriarte </a:t>
            </a:r>
            <a:r>
              <a:rPr lang="es-ES" sz="1800" dirty="0" err="1"/>
              <a:t>Dooly</a:t>
            </a:r>
            <a:r>
              <a:rPr lang="es-ES" sz="1800" dirty="0"/>
              <a:t>, Joel</a:t>
            </a:r>
          </a:p>
        </p:txBody>
      </p:sp>
    </p:spTree>
    <p:extLst>
      <p:ext uri="{BB962C8B-B14F-4D97-AF65-F5344CB8AC3E}">
        <p14:creationId xmlns:p14="http://schemas.microsoft.com/office/powerpoint/2010/main" val="131980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9704378"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cons_food_pc_05</a:t>
            </a:r>
          </a:p>
          <a:p>
            <a:pPr algn="ctr"/>
            <a:r>
              <a:rPr lang="es-ES" sz="900" dirty="0">
                <a:solidFill>
                  <a:srgbClr val="89A2BD"/>
                </a:solidFill>
                <a:latin typeface="Helvetica Neue"/>
              </a:rPr>
              <a:t>cons_tot_pc_05</a:t>
            </a:r>
          </a:p>
          <a:p>
            <a:pPr algn="ctr"/>
            <a:r>
              <a:rPr lang="es-ES" sz="900" dirty="0">
                <a:solidFill>
                  <a:srgbClr val="89A2BD"/>
                </a:solidFill>
                <a:latin typeface="Helvetica Neue"/>
              </a:rPr>
              <a:t>s3ap24_htime_h_05</a:t>
            </a:r>
          </a:p>
          <a:p>
            <a:pPr algn="ctr"/>
            <a:r>
              <a:rPr lang="es-ES" sz="900" dirty="0" err="1">
                <a:solidFill>
                  <a:srgbClr val="89A2BD"/>
                </a:solidFill>
                <a:latin typeface="Helvetica Neue"/>
              </a:rPr>
              <a:t>bweight</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com_control_05</a:t>
            </a:r>
          </a:p>
          <a:p>
            <a:pPr algn="ctr"/>
            <a:r>
              <a:rPr lang="es-ES" sz="900" dirty="0">
                <a:solidFill>
                  <a:srgbClr val="89A2BD"/>
                </a:solidFill>
                <a:latin typeface="Helvetica Neue"/>
              </a:rPr>
              <a:t>pranimalprot_f_05</a:t>
            </a:r>
          </a:p>
          <a:p>
            <a:pPr algn="ctr"/>
            <a:r>
              <a:rPr lang="es-ES" sz="900" dirty="0">
                <a:solidFill>
                  <a:srgbClr val="89A2BD"/>
                </a:solidFill>
                <a:latin typeface="Helvetica Neue"/>
              </a:rPr>
              <a:t>prfruitveg_f_05</a:t>
            </a:r>
          </a:p>
          <a:p>
            <a:pPr algn="ctr"/>
            <a:endParaRPr lang="es-ES" sz="900" dirty="0">
              <a:solidFill>
                <a:srgbClr val="89A2BD"/>
              </a:solidFill>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121117" y="4572001"/>
            <a:ext cx="2355201" cy="1574589"/>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s1age_head_05</a:t>
            </a:r>
          </a:p>
          <a:p>
            <a:pPr algn="ctr"/>
            <a:r>
              <a:rPr lang="es-ES" sz="800" dirty="0">
                <a:solidFill>
                  <a:srgbClr val="89A2BD"/>
                </a:solidFill>
                <a:latin typeface="Helvetica Neue"/>
              </a:rPr>
              <a:t>s3ap23_stime_h_05</a:t>
            </a:r>
          </a:p>
          <a:p>
            <a:pPr algn="ctr"/>
            <a:r>
              <a:rPr lang="es-ES" sz="800" dirty="0">
                <a:solidFill>
                  <a:srgbClr val="89A2BD"/>
                </a:solidFill>
                <a:latin typeface="Helvetica Neue"/>
              </a:rPr>
              <a:t>s3ap24_htime_h_05</a:t>
            </a:r>
          </a:p>
          <a:p>
            <a:pPr algn="ctr"/>
            <a:r>
              <a:rPr lang="es-ES" sz="800" dirty="0">
                <a:solidFill>
                  <a:srgbClr val="89A2BD"/>
                </a:solidFill>
                <a:latin typeface="Helvetica Neue"/>
              </a:rPr>
              <a:t>s3ap25_hqtime_h_05</a:t>
            </a:r>
          </a:p>
          <a:p>
            <a:pPr algn="ctr"/>
            <a:r>
              <a:rPr lang="es-ES" sz="900" dirty="0">
                <a:solidFill>
                  <a:srgbClr val="89A2BD"/>
                </a:solidFill>
                <a:latin typeface="Helvetica Neue"/>
              </a:rPr>
              <a:t>cons_food_pc_05</a:t>
            </a:r>
          </a:p>
          <a:p>
            <a:pPr algn="ctr"/>
            <a:r>
              <a:rPr lang="es-ES" sz="900" dirty="0">
                <a:solidFill>
                  <a:srgbClr val="89A2BD"/>
                </a:solidFill>
                <a:latin typeface="Helvetica Neue"/>
              </a:rPr>
              <a:t>cons_tot_pc_05</a:t>
            </a:r>
            <a:endParaRPr lang="es-ES" sz="2000" dirty="0">
              <a:solidFill>
                <a:srgbClr val="89A2BD"/>
              </a:solidFill>
              <a:latin typeface="Helvetica Neue"/>
            </a:endParaRPr>
          </a:p>
          <a:p>
            <a:pPr algn="ctr"/>
            <a:r>
              <a:rPr lang="es-ES" sz="900" dirty="0" err="1">
                <a:solidFill>
                  <a:srgbClr val="89A2BD"/>
                </a:solidFill>
                <a:latin typeface="Helvetica Neue"/>
              </a:rPr>
              <a:t>yrsedfath</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err="1">
                <a:solidFill>
                  <a:srgbClr val="89A2BD"/>
                </a:solidFill>
                <a:latin typeface="Helvetica Neue"/>
              </a:rPr>
              <a:t>age_transfer</a:t>
            </a:r>
            <a:endParaRPr lang="es-ES" sz="900" dirty="0">
              <a:solidFill>
                <a:srgbClr val="89A2BD"/>
              </a:solidFill>
              <a:latin typeface="Helvetica Neue"/>
            </a:endParaRPr>
          </a:p>
          <a:p>
            <a:pPr algn="ctr"/>
            <a:r>
              <a:rPr lang="es-ES" sz="900" dirty="0" err="1">
                <a:solidFill>
                  <a:srgbClr val="89A2BD"/>
                </a:solidFill>
                <a:latin typeface="Helvetica Neue"/>
              </a:rPr>
              <a:t>bweight</a:t>
            </a:r>
            <a:endParaRPr lang="es-ES" sz="900" dirty="0">
              <a:solidFill>
                <a:srgbClr val="89A2BD"/>
              </a:solidFill>
              <a:latin typeface="Helvetica Neue"/>
            </a:endParaRPr>
          </a:p>
          <a:p>
            <a:pPr algn="ctr"/>
            <a:r>
              <a:rPr lang="es-ES" sz="900" dirty="0" err="1">
                <a:solidFill>
                  <a:srgbClr val="89A2BD"/>
                </a:solidFill>
                <a:latin typeface="Helvetica Neue"/>
              </a:rPr>
              <a:t>ed_mom</a:t>
            </a:r>
            <a:endParaRPr lang="es-ES" sz="900" dirty="0">
              <a:solidFill>
                <a:srgbClr val="89A2BD"/>
              </a:solidFill>
              <a:latin typeface="Helvetica Neue"/>
            </a:endParaRPr>
          </a:p>
          <a:p>
            <a:pPr algn="ctr"/>
            <a:r>
              <a:rPr lang="es-ES" sz="900" dirty="0">
                <a:solidFill>
                  <a:srgbClr val="89A2BD"/>
                </a:solidFill>
                <a:latin typeface="Helvetica Neue"/>
              </a:rPr>
              <a:t>com_haz_05</a:t>
            </a:r>
          </a:p>
          <a:p>
            <a:pPr algn="ctr"/>
            <a:r>
              <a:rPr lang="es-ES" sz="900" dirty="0">
                <a:solidFill>
                  <a:srgbClr val="89A2BD"/>
                </a:solidFill>
                <a:latin typeface="Helvetica Neue"/>
              </a:rPr>
              <a:t>com_waz_05</a:t>
            </a:r>
          </a:p>
          <a:p>
            <a:pPr algn="ctr"/>
            <a:r>
              <a:rPr lang="es-ES" sz="900" dirty="0">
                <a:solidFill>
                  <a:srgbClr val="89A2BD"/>
                </a:solidFill>
                <a:latin typeface="Helvetica Neue"/>
              </a:rPr>
              <a:t>com_tvip_05</a:t>
            </a:r>
          </a:p>
          <a:p>
            <a:pPr algn="ctr"/>
            <a:r>
              <a:rPr lang="es-ES" sz="900" dirty="0">
                <a:solidFill>
                  <a:srgbClr val="89A2BD"/>
                </a:solidFill>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350452" y="833415"/>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314269" y="1534161"/>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3969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215792" y="1534161"/>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251975"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2984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198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251975"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215792" y="4360985"/>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2984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0" y="223571"/>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564370"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3906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9704378"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10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s1male_head_05</a:t>
            </a:r>
          </a:p>
          <a:p>
            <a:pPr algn="ctr"/>
            <a:r>
              <a:rPr lang="es-ES" sz="900" dirty="0">
                <a:solidFill>
                  <a:srgbClr val="89A2BD"/>
                </a:solidFill>
                <a:latin typeface="Helvetica Neue"/>
              </a:rPr>
              <a:t>s3atoilet_hh_05</a:t>
            </a:r>
          </a:p>
          <a:p>
            <a:pPr algn="ctr"/>
            <a:r>
              <a:rPr lang="en-US" sz="900" dirty="0">
                <a:solidFill>
                  <a:srgbClr val="89A2BD"/>
                </a:solidFill>
                <a:latin typeface="Helvetica Neue"/>
              </a:rPr>
              <a:t>s3awater_access_hh_05</a:t>
            </a:r>
          </a:p>
          <a:p>
            <a:pPr algn="ctr"/>
            <a:r>
              <a:rPr lang="en-US" sz="900" dirty="0">
                <a:solidFill>
                  <a:srgbClr val="89A2BD"/>
                </a:solidFill>
                <a:latin typeface="Helvetica Neue"/>
              </a:rPr>
              <a:t>s3aelectric_hh_05</a:t>
            </a:r>
          </a:p>
          <a:p>
            <a:pPr algn="ctr"/>
            <a:r>
              <a:rPr lang="en-US" sz="900" dirty="0">
                <a:solidFill>
                  <a:srgbClr val="89A2BD"/>
                </a:solidFill>
                <a:latin typeface="Helvetica Neue"/>
              </a:rPr>
              <a:t>s4p6_vitamina_i_05</a:t>
            </a:r>
          </a:p>
          <a:p>
            <a:pPr algn="ctr"/>
            <a:r>
              <a:rPr lang="en-US" sz="900" dirty="0">
                <a:solidFill>
                  <a:srgbClr val="89A2BD"/>
                </a:solidFill>
                <a:latin typeface="Helvetica Neue"/>
              </a:rPr>
              <a:t>s4p7_parasite_i_05</a:t>
            </a:r>
          </a:p>
          <a:p>
            <a:pPr algn="ctr"/>
            <a:r>
              <a:rPr lang="en-US" sz="900" dirty="0">
                <a:solidFill>
                  <a:srgbClr val="89A2BD"/>
                </a:solidFill>
                <a:latin typeface="Helvetica Neue"/>
              </a:rPr>
              <a:t>s11ownland_hh_05</a:t>
            </a:r>
          </a:p>
          <a:p>
            <a:pPr algn="ctr"/>
            <a:r>
              <a:rPr lang="es-ES" sz="900" dirty="0">
                <a:solidFill>
                  <a:srgbClr val="89A2BD"/>
                </a:solidFill>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9704378"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endParaRPr lang="es-ES" sz="1000" dirty="0">
              <a:solidFill>
                <a:srgbClr val="89A2BD"/>
              </a:solidFill>
              <a:latin typeface="Helvetica Neue"/>
            </a:endParaRPr>
          </a:p>
          <a:p>
            <a:pPr algn="ctr"/>
            <a:r>
              <a:rPr lang="es-ES" sz="900" dirty="0">
                <a:solidFill>
                  <a:srgbClr val="89A2BD"/>
                </a:solidFill>
                <a:latin typeface="Helvetica Neue"/>
              </a:rPr>
              <a:t>prfruitveg_f_05</a:t>
            </a:r>
          </a:p>
          <a:p>
            <a:pPr algn="ctr"/>
            <a:r>
              <a:rPr lang="es-ES" sz="900" dirty="0">
                <a:solidFill>
                  <a:srgbClr val="89A2BD"/>
                </a:solidFill>
                <a:latin typeface="Helvetica Neue"/>
              </a:rPr>
              <a:t>prstap_f_05</a:t>
            </a:r>
          </a:p>
          <a:p>
            <a:pPr algn="ctr"/>
            <a:r>
              <a:rPr lang="es-ES" sz="900" dirty="0">
                <a:solidFill>
                  <a:srgbClr val="89A2BD"/>
                </a:solidFill>
                <a:latin typeface="Helvetica Neue"/>
              </a:rPr>
              <a:t>pranimalprot_f_05</a:t>
            </a:r>
          </a:p>
          <a:p>
            <a:pPr algn="ctr"/>
            <a:r>
              <a:rPr lang="es-ES" sz="900" dirty="0">
                <a:solidFill>
                  <a:srgbClr val="89A2BD"/>
                </a:solidFill>
                <a:latin typeface="Helvetica Neue"/>
              </a:rPr>
              <a:t>s2mother_inhs_05</a:t>
            </a:r>
          </a:p>
          <a:p>
            <a:pPr algn="ctr"/>
            <a:r>
              <a:rPr lang="es-ES" sz="900" dirty="0">
                <a:solidFill>
                  <a:srgbClr val="89A2BD"/>
                </a:solidFill>
                <a:latin typeface="Helvetica Neue"/>
              </a:rPr>
              <a:t>propfood_05</a:t>
            </a: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cons_food_pc_05</a:t>
            </a:r>
          </a:p>
          <a:p>
            <a:pPr algn="ctr"/>
            <a:r>
              <a:rPr lang="es-ES" sz="900" dirty="0" err="1">
                <a:solidFill>
                  <a:srgbClr val="89A2BD"/>
                </a:solidFill>
                <a:latin typeface="Helvetica Neue"/>
              </a:rPr>
              <a:t>ed_mom</a:t>
            </a:r>
            <a:endParaRPr lang="es-ES" sz="900" dirty="0">
              <a:solidFill>
                <a:srgbClr val="89A2BD"/>
              </a:solidFill>
              <a:latin typeface="Helvetica Neue"/>
            </a:endParaRPr>
          </a:p>
          <a:p>
            <a:pPr algn="ctr"/>
            <a:r>
              <a:rPr lang="es-ES" sz="900" dirty="0" err="1">
                <a:solidFill>
                  <a:srgbClr val="89A2BD"/>
                </a:solidFill>
                <a:latin typeface="Helvetica Neue"/>
              </a:rPr>
              <a:t>yrsedfath</a:t>
            </a:r>
            <a:endParaRPr lang="es-ES" sz="900" dirty="0">
              <a:solidFill>
                <a:srgbClr val="89A2BD"/>
              </a:solidFill>
              <a:latin typeface="Helvetica Neue"/>
            </a:endParaRPr>
          </a:p>
          <a:p>
            <a:pPr algn="ctr"/>
            <a:r>
              <a:rPr lang="es-ES" sz="900" dirty="0">
                <a:solidFill>
                  <a:srgbClr val="89A2BD"/>
                </a:solidFill>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5349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58096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637506" y="2355408"/>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5964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4889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3906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039190"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08881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08881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039190"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121118"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9704378"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9704379"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9704378"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412748"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412748"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412748"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57792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079786" y="5078872"/>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4029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2703434" y="4738022"/>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CF296-B4D1-7300-A64B-1BDEE5C72D8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44EC1FE-0A3B-994D-BEC5-E2E303ACCFC3}"/>
              </a:ext>
            </a:extLst>
          </p:cNvPr>
          <p:cNvSpPr>
            <a:spLocks noGrp="1"/>
          </p:cNvSpPr>
          <p:nvPr>
            <p:ph idx="1"/>
          </p:nvPr>
        </p:nvSpPr>
        <p:spPr/>
        <p:txBody>
          <a:bodyPr/>
          <a:lstStyle/>
          <a:p>
            <a:endParaRPr lang="es-ES"/>
          </a:p>
        </p:txBody>
      </p:sp>
      <p:pic>
        <p:nvPicPr>
          <p:cNvPr id="5" name="Picture 4">
            <a:extLst>
              <a:ext uri="{FF2B5EF4-FFF2-40B4-BE49-F238E27FC236}">
                <a16:creationId xmlns:a16="http://schemas.microsoft.com/office/drawing/2014/main" id="{9A44177B-0469-F3D3-A0C1-5AF52C9B9F35}"/>
              </a:ext>
            </a:extLst>
          </p:cNvPr>
          <p:cNvPicPr>
            <a:picLocks noChangeAspect="1"/>
          </p:cNvPicPr>
          <p:nvPr/>
        </p:nvPicPr>
        <p:blipFill>
          <a:blip r:embed="rId2"/>
          <a:stretch>
            <a:fillRect/>
          </a:stretch>
        </p:blipFill>
        <p:spPr>
          <a:xfrm>
            <a:off x="1751994" y="1118705"/>
            <a:ext cx="8688012" cy="6906589"/>
          </a:xfrm>
          <a:prstGeom prst="rect">
            <a:avLst/>
          </a:prstGeom>
        </p:spPr>
      </p:pic>
      <p:pic>
        <p:nvPicPr>
          <p:cNvPr id="6146" name="Picture 2" descr="Scatterplot LinReg">
            <a:extLst>
              <a:ext uri="{FF2B5EF4-FFF2-40B4-BE49-F238E27FC236}">
                <a16:creationId xmlns:a16="http://schemas.microsoft.com/office/drawing/2014/main" id="{237C3800-E051-1D60-9AA9-ED1AD8D6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istograma ITE">
            <a:extLst>
              <a:ext uri="{FF2B5EF4-FFF2-40B4-BE49-F238E27FC236}">
                <a16:creationId xmlns:a16="http://schemas.microsoft.com/office/drawing/2014/main" id="{517E422A-5496-CD39-EBEF-FE35274AD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714625"/>
            <a:ext cx="58769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0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F4E3-35BE-8E02-70A2-907FDCDF2459}"/>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B36D9203-DF26-48B2-572C-ED4AAE304ECE}"/>
              </a:ext>
            </a:extLst>
          </p:cNvPr>
          <p:cNvSpPr>
            <a:spLocks noGrp="1"/>
          </p:cNvSpPr>
          <p:nvPr>
            <p:ph idx="1"/>
          </p:nvPr>
        </p:nvSpPr>
        <p:spPr/>
        <p:txBody>
          <a:bodyPr/>
          <a:lstStyle/>
          <a:p>
            <a:endParaRPr lang="es-ES"/>
          </a:p>
        </p:txBody>
      </p:sp>
      <p:pic>
        <p:nvPicPr>
          <p:cNvPr id="7170" name="Picture 2" descr="Decision Tree con todas las variables">
            <a:extLst>
              <a:ext uri="{FF2B5EF4-FFF2-40B4-BE49-F238E27FC236}">
                <a16:creationId xmlns:a16="http://schemas.microsoft.com/office/drawing/2014/main" id="{D87C1E00-E875-84E1-C7BB-28CF1DF81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205038"/>
            <a:ext cx="11439525" cy="47339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ecision Tree con las variables individuales">
            <a:extLst>
              <a:ext uri="{FF2B5EF4-FFF2-40B4-BE49-F238E27FC236}">
                <a16:creationId xmlns:a16="http://schemas.microsoft.com/office/drawing/2014/main" id="{50FA9A8E-6BAA-86EA-C745-A9DEF0971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113"/>
            <a:ext cx="12192000" cy="42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9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018C-49E6-BE5B-A79C-C9D30B294E0B}"/>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E00E2434-539F-6CF3-336C-FBCBAF7621A8}"/>
              </a:ext>
            </a:extLst>
          </p:cNvPr>
          <p:cNvSpPr>
            <a:spLocks noGrp="1"/>
          </p:cNvSpPr>
          <p:nvPr>
            <p:ph idx="1"/>
          </p:nvPr>
        </p:nvSpPr>
        <p:spPr/>
        <p:txBody>
          <a:bodyPr/>
          <a:lstStyle/>
          <a:p>
            <a:endParaRPr lang="es-ES"/>
          </a:p>
        </p:txBody>
      </p:sp>
      <p:sp>
        <p:nvSpPr>
          <p:cNvPr id="4" name="Rectángulo: esquinas redondeadas 235">
            <a:extLst>
              <a:ext uri="{FF2B5EF4-FFF2-40B4-BE49-F238E27FC236}">
                <a16:creationId xmlns:a16="http://schemas.microsoft.com/office/drawing/2014/main" id="{05E459DF-C7FE-B57B-B1BE-C0A425F549DC}"/>
              </a:ext>
            </a:extLst>
          </p:cNvPr>
          <p:cNvSpPr/>
          <p:nvPr/>
        </p:nvSpPr>
        <p:spPr>
          <a:xfrm>
            <a:off x="6159751" y="4547296"/>
            <a:ext cx="5290258" cy="32174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dirty="0"/>
          </a:p>
        </p:txBody>
      </p:sp>
      <p:sp>
        <p:nvSpPr>
          <p:cNvPr id="5" name="Rectángulo 236">
            <a:extLst>
              <a:ext uri="{FF2B5EF4-FFF2-40B4-BE49-F238E27FC236}">
                <a16:creationId xmlns:a16="http://schemas.microsoft.com/office/drawing/2014/main" id="{3503B63A-EACA-A10B-5542-7B41AEECC84E}"/>
              </a:ext>
            </a:extLst>
          </p:cNvPr>
          <p:cNvSpPr/>
          <p:nvPr/>
        </p:nvSpPr>
        <p:spPr>
          <a:xfrm>
            <a:off x="8262617" y="4644386"/>
            <a:ext cx="646042" cy="3276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VAR1</a:t>
            </a:r>
          </a:p>
        </p:txBody>
      </p:sp>
      <p:cxnSp>
        <p:nvCxnSpPr>
          <p:cNvPr id="6" name="Conector recto 239">
            <a:extLst>
              <a:ext uri="{FF2B5EF4-FFF2-40B4-BE49-F238E27FC236}">
                <a16:creationId xmlns:a16="http://schemas.microsoft.com/office/drawing/2014/main" id="{50D1D51E-F877-1972-2FBB-204BA2C1BF42}"/>
              </a:ext>
            </a:extLst>
          </p:cNvPr>
          <p:cNvCxnSpPr>
            <a:cxnSpLocks/>
            <a:stCxn id="5" idx="2"/>
            <a:endCxn id="10" idx="0"/>
          </p:cNvCxnSpPr>
          <p:nvPr/>
        </p:nvCxnSpPr>
        <p:spPr>
          <a:xfrm>
            <a:off x="8585639"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Conector recto 240">
            <a:extLst>
              <a:ext uri="{FF2B5EF4-FFF2-40B4-BE49-F238E27FC236}">
                <a16:creationId xmlns:a16="http://schemas.microsoft.com/office/drawing/2014/main" id="{1DD41F7A-306A-F775-2887-6C99CD6B08A8}"/>
              </a:ext>
            </a:extLst>
          </p:cNvPr>
          <p:cNvCxnSpPr>
            <a:cxnSpLocks/>
            <a:stCxn id="10" idx="2"/>
            <a:endCxn id="16" idx="0"/>
          </p:cNvCxnSpPr>
          <p:nvPr/>
        </p:nvCxnSpPr>
        <p:spPr>
          <a:xfrm flipH="1">
            <a:off x="9166919"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Conector recto 241">
            <a:extLst>
              <a:ext uri="{FF2B5EF4-FFF2-40B4-BE49-F238E27FC236}">
                <a16:creationId xmlns:a16="http://schemas.microsoft.com/office/drawing/2014/main" id="{0B12B52E-B6D1-7F2C-7DD5-844AFE9463D9}"/>
              </a:ext>
            </a:extLst>
          </p:cNvPr>
          <p:cNvCxnSpPr>
            <a:cxnSpLocks/>
            <a:stCxn id="10" idx="2"/>
            <a:endCxn id="26" idx="0"/>
          </p:cNvCxnSpPr>
          <p:nvPr/>
        </p:nvCxnSpPr>
        <p:spPr>
          <a:xfrm>
            <a:off x="9748202"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9" name="Grupo 1049">
            <a:extLst>
              <a:ext uri="{FF2B5EF4-FFF2-40B4-BE49-F238E27FC236}">
                <a16:creationId xmlns:a16="http://schemas.microsoft.com/office/drawing/2014/main" id="{E3A099DB-6F34-310C-FF76-D770D8591AA6}"/>
              </a:ext>
            </a:extLst>
          </p:cNvPr>
          <p:cNvGrpSpPr/>
          <p:nvPr/>
        </p:nvGrpSpPr>
        <p:grpSpPr>
          <a:xfrm>
            <a:off x="7100051" y="5125280"/>
            <a:ext cx="2971175" cy="327612"/>
            <a:chOff x="7282891" y="6673982"/>
            <a:chExt cx="3205361" cy="353434"/>
          </a:xfrm>
        </p:grpSpPr>
        <p:sp>
          <p:nvSpPr>
            <p:cNvPr id="10" name="Rectángulo 237">
              <a:extLst>
                <a:ext uri="{FF2B5EF4-FFF2-40B4-BE49-F238E27FC236}">
                  <a16:creationId xmlns:a16="http://schemas.microsoft.com/office/drawing/2014/main" id="{AE031F07-DD00-8E34-B6E4-DD21F5E330BE}"/>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VAR3</a:t>
              </a:r>
            </a:p>
          </p:txBody>
        </p:sp>
        <p:sp>
          <p:nvSpPr>
            <p:cNvPr id="11" name="Rectángulo 272">
              <a:extLst>
                <a:ext uri="{FF2B5EF4-FFF2-40B4-BE49-F238E27FC236}">
                  <a16:creationId xmlns:a16="http://schemas.microsoft.com/office/drawing/2014/main" id="{5712D7F5-0442-7D75-0691-9B813CD5FB7D}"/>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VAR2</a:t>
              </a:r>
            </a:p>
          </p:txBody>
        </p:sp>
      </p:grpSp>
      <p:cxnSp>
        <p:nvCxnSpPr>
          <p:cNvPr id="12" name="Conector recto 273">
            <a:extLst>
              <a:ext uri="{FF2B5EF4-FFF2-40B4-BE49-F238E27FC236}">
                <a16:creationId xmlns:a16="http://schemas.microsoft.com/office/drawing/2014/main" id="{8103B401-8CC6-0536-E9F4-3C5FDE8BFE5F}"/>
              </a:ext>
            </a:extLst>
          </p:cNvPr>
          <p:cNvCxnSpPr>
            <a:cxnSpLocks/>
            <a:stCxn id="5" idx="2"/>
            <a:endCxn id="11" idx="0"/>
          </p:cNvCxnSpPr>
          <p:nvPr/>
        </p:nvCxnSpPr>
        <p:spPr>
          <a:xfrm flipH="1">
            <a:off x="7423072"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Conector recto 274">
            <a:extLst>
              <a:ext uri="{FF2B5EF4-FFF2-40B4-BE49-F238E27FC236}">
                <a16:creationId xmlns:a16="http://schemas.microsoft.com/office/drawing/2014/main" id="{9C1ED60B-2D8C-FAAB-452A-A9F28667E16E}"/>
              </a:ext>
            </a:extLst>
          </p:cNvPr>
          <p:cNvCxnSpPr>
            <a:cxnSpLocks/>
            <a:stCxn id="11" idx="2"/>
            <a:endCxn id="32" idx="0"/>
          </p:cNvCxnSpPr>
          <p:nvPr/>
        </p:nvCxnSpPr>
        <p:spPr>
          <a:xfrm flipH="1">
            <a:off x="6841786"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Conector recto 275">
            <a:extLst>
              <a:ext uri="{FF2B5EF4-FFF2-40B4-BE49-F238E27FC236}">
                <a16:creationId xmlns:a16="http://schemas.microsoft.com/office/drawing/2014/main" id="{FCB594BE-DF4B-E3C5-F48B-1CD83AF74D74}"/>
              </a:ext>
            </a:extLst>
          </p:cNvPr>
          <p:cNvCxnSpPr>
            <a:cxnSpLocks/>
            <a:stCxn id="11" idx="2"/>
            <a:endCxn id="41" idx="0"/>
          </p:cNvCxnSpPr>
          <p:nvPr/>
        </p:nvCxnSpPr>
        <p:spPr>
          <a:xfrm>
            <a:off x="7423070"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5" name="Grupo 1042">
            <a:extLst>
              <a:ext uri="{FF2B5EF4-FFF2-40B4-BE49-F238E27FC236}">
                <a16:creationId xmlns:a16="http://schemas.microsoft.com/office/drawing/2014/main" id="{349F52E8-3E6C-2E43-B41B-898660C70FCF}"/>
              </a:ext>
            </a:extLst>
          </p:cNvPr>
          <p:cNvGrpSpPr/>
          <p:nvPr/>
        </p:nvGrpSpPr>
        <p:grpSpPr>
          <a:xfrm>
            <a:off x="8693239" y="5606174"/>
            <a:ext cx="947360" cy="559395"/>
            <a:chOff x="9241352" y="7200265"/>
            <a:chExt cx="1022030" cy="603486"/>
          </a:xfrm>
        </p:grpSpPr>
        <p:sp>
          <p:nvSpPr>
            <p:cNvPr id="16" name="Rectángulo: esquinas redondeadas 261">
              <a:extLst>
                <a:ext uri="{FF2B5EF4-FFF2-40B4-BE49-F238E27FC236}">
                  <a16:creationId xmlns:a16="http://schemas.microsoft.com/office/drawing/2014/main" id="{BCC6CC57-2B6A-D71B-59E1-8167D56FF3B3}"/>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7" name="Grupo 1041">
              <a:extLst>
                <a:ext uri="{FF2B5EF4-FFF2-40B4-BE49-F238E27FC236}">
                  <a16:creationId xmlns:a16="http://schemas.microsoft.com/office/drawing/2014/main" id="{A59BA578-BCCC-4FAF-8397-43F2F701050C}"/>
                </a:ext>
              </a:extLst>
            </p:cNvPr>
            <p:cNvGrpSpPr/>
            <p:nvPr/>
          </p:nvGrpSpPr>
          <p:grpSpPr>
            <a:xfrm>
              <a:off x="9377783" y="7321431"/>
              <a:ext cx="749169" cy="361155"/>
              <a:chOff x="9315107" y="7321430"/>
              <a:chExt cx="749169" cy="361155"/>
            </a:xfrm>
          </p:grpSpPr>
          <p:sp>
            <p:nvSpPr>
              <p:cNvPr id="18" name="Forma libre: forma 258">
                <a:extLst>
                  <a:ext uri="{FF2B5EF4-FFF2-40B4-BE49-F238E27FC236}">
                    <a16:creationId xmlns:a16="http://schemas.microsoft.com/office/drawing/2014/main" id="{D38756BF-EA42-902C-CAEC-DF266EB28022}"/>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19" name="Forma libre: forma 259">
                <a:extLst>
                  <a:ext uri="{FF2B5EF4-FFF2-40B4-BE49-F238E27FC236}">
                    <a16:creationId xmlns:a16="http://schemas.microsoft.com/office/drawing/2014/main" id="{F9DC84FC-C410-F532-EA7B-DECA934AC3C3}"/>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0" name="Forma libre: forma 260">
                <a:extLst>
                  <a:ext uri="{FF2B5EF4-FFF2-40B4-BE49-F238E27FC236}">
                    <a16:creationId xmlns:a16="http://schemas.microsoft.com/office/drawing/2014/main" id="{BA9A6D07-2AFF-A652-9426-82EA259B623D}"/>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1" name="Forma libre: forma 291">
                <a:extLst>
                  <a:ext uri="{FF2B5EF4-FFF2-40B4-BE49-F238E27FC236}">
                    <a16:creationId xmlns:a16="http://schemas.microsoft.com/office/drawing/2014/main" id="{2EA68DDC-040E-7E1B-1D8D-32FB18D6CEEA}"/>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2" name="Forma libre: forma 292">
                <a:extLst>
                  <a:ext uri="{FF2B5EF4-FFF2-40B4-BE49-F238E27FC236}">
                    <a16:creationId xmlns:a16="http://schemas.microsoft.com/office/drawing/2014/main" id="{46A932AC-792C-3ACA-4526-B0E68C1A48A6}"/>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3" name="Forma libre: forma 293">
                <a:extLst>
                  <a:ext uri="{FF2B5EF4-FFF2-40B4-BE49-F238E27FC236}">
                    <a16:creationId xmlns:a16="http://schemas.microsoft.com/office/drawing/2014/main" id="{158C3B88-022E-54CB-A8E6-ACA20064F5D1}"/>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grpSp>
      <p:grpSp>
        <p:nvGrpSpPr>
          <p:cNvPr id="24" name="Grupo 1039">
            <a:extLst>
              <a:ext uri="{FF2B5EF4-FFF2-40B4-BE49-F238E27FC236}">
                <a16:creationId xmlns:a16="http://schemas.microsoft.com/office/drawing/2014/main" id="{AA096C2D-3B19-5A0B-CC93-B2616DA9168F}"/>
              </a:ext>
            </a:extLst>
          </p:cNvPr>
          <p:cNvGrpSpPr/>
          <p:nvPr/>
        </p:nvGrpSpPr>
        <p:grpSpPr>
          <a:xfrm>
            <a:off x="9855805" y="5606174"/>
            <a:ext cx="947360" cy="559395"/>
            <a:chOff x="10377275" y="7200265"/>
            <a:chExt cx="1022030" cy="603486"/>
          </a:xfrm>
        </p:grpSpPr>
        <p:grpSp>
          <p:nvGrpSpPr>
            <p:cNvPr id="25" name="Grupo 263">
              <a:extLst>
                <a:ext uri="{FF2B5EF4-FFF2-40B4-BE49-F238E27FC236}">
                  <a16:creationId xmlns:a16="http://schemas.microsoft.com/office/drawing/2014/main" id="{5A3C5948-A269-D986-66D8-AAAFFCCAFBBA}"/>
                </a:ext>
              </a:extLst>
            </p:cNvPr>
            <p:cNvGrpSpPr/>
            <p:nvPr/>
          </p:nvGrpSpPr>
          <p:grpSpPr>
            <a:xfrm>
              <a:off x="10640143" y="7321431"/>
              <a:ext cx="496294" cy="361155"/>
              <a:chOff x="5894294" y="1538952"/>
              <a:chExt cx="813924" cy="592295"/>
            </a:xfrm>
            <a:solidFill>
              <a:srgbClr val="2C8AE0"/>
            </a:solidFill>
          </p:grpSpPr>
          <p:sp>
            <p:nvSpPr>
              <p:cNvPr id="27" name="Forma libre: forma 265">
                <a:extLst>
                  <a:ext uri="{FF2B5EF4-FFF2-40B4-BE49-F238E27FC236}">
                    <a16:creationId xmlns:a16="http://schemas.microsoft.com/office/drawing/2014/main" id="{AE8E0D0A-74B3-EB49-974B-0E36BDB795F9}"/>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8" name="Forma libre: forma 266">
                <a:extLst>
                  <a:ext uri="{FF2B5EF4-FFF2-40B4-BE49-F238E27FC236}">
                    <a16:creationId xmlns:a16="http://schemas.microsoft.com/office/drawing/2014/main" id="{B325711E-4E49-F233-5677-57134C9C670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9" name="Forma libre: forma 267">
                <a:extLst>
                  <a:ext uri="{FF2B5EF4-FFF2-40B4-BE49-F238E27FC236}">
                    <a16:creationId xmlns:a16="http://schemas.microsoft.com/office/drawing/2014/main" id="{DA05363B-1ED5-5A6D-0033-91C53C0746D1}"/>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30" name="Forma libre: forma 268">
                <a:extLst>
                  <a:ext uri="{FF2B5EF4-FFF2-40B4-BE49-F238E27FC236}">
                    <a16:creationId xmlns:a16="http://schemas.microsoft.com/office/drawing/2014/main" id="{E89B237D-A638-B0A0-9021-07A9E653B15F}"/>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sp>
          <p:nvSpPr>
            <p:cNvPr id="26" name="Rectángulo: esquinas redondeadas 264">
              <a:extLst>
                <a:ext uri="{FF2B5EF4-FFF2-40B4-BE49-F238E27FC236}">
                  <a16:creationId xmlns:a16="http://schemas.microsoft.com/office/drawing/2014/main" id="{9533ACC5-817A-A540-088A-745CEEFAB7F6}"/>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grpSp>
        <p:nvGrpSpPr>
          <p:cNvPr id="31" name="Grupo 1044">
            <a:extLst>
              <a:ext uri="{FF2B5EF4-FFF2-40B4-BE49-F238E27FC236}">
                <a16:creationId xmlns:a16="http://schemas.microsoft.com/office/drawing/2014/main" id="{D7C5BA2F-0612-E9E6-2BDF-9BA664052141}"/>
              </a:ext>
            </a:extLst>
          </p:cNvPr>
          <p:cNvGrpSpPr/>
          <p:nvPr/>
        </p:nvGrpSpPr>
        <p:grpSpPr>
          <a:xfrm>
            <a:off x="6368107" y="5606174"/>
            <a:ext cx="947360" cy="559395"/>
            <a:chOff x="6493258" y="7200265"/>
            <a:chExt cx="1022030" cy="603486"/>
          </a:xfrm>
        </p:grpSpPr>
        <p:sp>
          <p:nvSpPr>
            <p:cNvPr id="32" name="Rectángulo: esquinas redondeadas 280">
              <a:extLst>
                <a:ext uri="{FF2B5EF4-FFF2-40B4-BE49-F238E27FC236}">
                  <a16:creationId xmlns:a16="http://schemas.microsoft.com/office/drawing/2014/main" id="{C336948B-D913-6701-8ADC-36C7C2D8B659}"/>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33" name="Grupo 1043">
              <a:extLst>
                <a:ext uri="{FF2B5EF4-FFF2-40B4-BE49-F238E27FC236}">
                  <a16:creationId xmlns:a16="http://schemas.microsoft.com/office/drawing/2014/main" id="{0540E4A1-AD8B-2A6E-CF09-11D69E350E3B}"/>
                </a:ext>
              </a:extLst>
            </p:cNvPr>
            <p:cNvGrpSpPr/>
            <p:nvPr/>
          </p:nvGrpSpPr>
          <p:grpSpPr>
            <a:xfrm>
              <a:off x="6691429" y="7321431"/>
              <a:ext cx="625689" cy="361155"/>
              <a:chOff x="6691459" y="7321617"/>
              <a:chExt cx="625689" cy="361155"/>
            </a:xfrm>
          </p:grpSpPr>
          <p:sp>
            <p:nvSpPr>
              <p:cNvPr id="34" name="Forma libre: forma 277">
                <a:extLst>
                  <a:ext uri="{FF2B5EF4-FFF2-40B4-BE49-F238E27FC236}">
                    <a16:creationId xmlns:a16="http://schemas.microsoft.com/office/drawing/2014/main" id="{BE1200C4-E13B-F7DC-1190-69A4505155F9}"/>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35" name="Forma libre: forma 278">
                <a:extLst>
                  <a:ext uri="{FF2B5EF4-FFF2-40B4-BE49-F238E27FC236}">
                    <a16:creationId xmlns:a16="http://schemas.microsoft.com/office/drawing/2014/main" id="{3730C88D-AEA2-A2E0-BEB6-24C81787FFAD}"/>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36" name="Forma libre: forma 279">
                <a:extLst>
                  <a:ext uri="{FF2B5EF4-FFF2-40B4-BE49-F238E27FC236}">
                    <a16:creationId xmlns:a16="http://schemas.microsoft.com/office/drawing/2014/main" id="{170485DB-60D0-AF93-192D-F912AF0273C1}"/>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37" name="Forma libre: forma 289">
                <a:extLst>
                  <a:ext uri="{FF2B5EF4-FFF2-40B4-BE49-F238E27FC236}">
                    <a16:creationId xmlns:a16="http://schemas.microsoft.com/office/drawing/2014/main" id="{44B0060A-C30D-0117-766D-205E63C34711}"/>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38" name="Forma libre: forma 290">
                <a:extLst>
                  <a:ext uri="{FF2B5EF4-FFF2-40B4-BE49-F238E27FC236}">
                    <a16:creationId xmlns:a16="http://schemas.microsoft.com/office/drawing/2014/main" id="{54CBD3E9-1AB8-463E-5EFC-E2EF4296819E}"/>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grpSp>
      </p:grpSp>
      <p:grpSp>
        <p:nvGrpSpPr>
          <p:cNvPr id="39" name="Grupo 1040">
            <a:extLst>
              <a:ext uri="{FF2B5EF4-FFF2-40B4-BE49-F238E27FC236}">
                <a16:creationId xmlns:a16="http://schemas.microsoft.com/office/drawing/2014/main" id="{CB48084B-A475-DAB6-2CE3-28C19BE949EC}"/>
              </a:ext>
            </a:extLst>
          </p:cNvPr>
          <p:cNvGrpSpPr/>
          <p:nvPr/>
        </p:nvGrpSpPr>
        <p:grpSpPr>
          <a:xfrm>
            <a:off x="7530673" y="5606174"/>
            <a:ext cx="947360" cy="559395"/>
            <a:chOff x="7629181" y="7200265"/>
            <a:chExt cx="1022030" cy="603486"/>
          </a:xfrm>
        </p:grpSpPr>
        <p:grpSp>
          <p:nvGrpSpPr>
            <p:cNvPr id="40" name="Grupo 282">
              <a:extLst>
                <a:ext uri="{FF2B5EF4-FFF2-40B4-BE49-F238E27FC236}">
                  <a16:creationId xmlns:a16="http://schemas.microsoft.com/office/drawing/2014/main" id="{57A1BF85-6B41-E374-5461-AD6AB8D79BCD}"/>
                </a:ext>
              </a:extLst>
            </p:cNvPr>
            <p:cNvGrpSpPr/>
            <p:nvPr/>
          </p:nvGrpSpPr>
          <p:grpSpPr>
            <a:xfrm>
              <a:off x="7954086" y="7321431"/>
              <a:ext cx="372221" cy="361155"/>
              <a:chOff x="5894294" y="1538952"/>
              <a:chExt cx="610443" cy="592295"/>
            </a:xfrm>
            <a:solidFill>
              <a:srgbClr val="2C8AE0"/>
            </a:solidFill>
          </p:grpSpPr>
          <p:sp>
            <p:nvSpPr>
              <p:cNvPr id="42" name="Forma libre: forma 284">
                <a:extLst>
                  <a:ext uri="{FF2B5EF4-FFF2-40B4-BE49-F238E27FC236}">
                    <a16:creationId xmlns:a16="http://schemas.microsoft.com/office/drawing/2014/main" id="{54A75060-9EB3-0233-58A5-63CA6CCED742}"/>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43" name="Forma libre: forma 285">
                <a:extLst>
                  <a:ext uri="{FF2B5EF4-FFF2-40B4-BE49-F238E27FC236}">
                    <a16:creationId xmlns:a16="http://schemas.microsoft.com/office/drawing/2014/main" id="{748A0808-AB35-EFA6-06A4-9989D0B6CA38}"/>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44" name="Forma libre: forma 286">
                <a:extLst>
                  <a:ext uri="{FF2B5EF4-FFF2-40B4-BE49-F238E27FC236}">
                    <a16:creationId xmlns:a16="http://schemas.microsoft.com/office/drawing/2014/main" id="{F95AD047-1D3B-BBD0-FCB2-5FF70F3AB246}"/>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41" name="Rectángulo: esquinas redondeadas 283">
              <a:extLst>
                <a:ext uri="{FF2B5EF4-FFF2-40B4-BE49-F238E27FC236}">
                  <a16:creationId xmlns:a16="http://schemas.microsoft.com/office/drawing/2014/main" id="{A83A1918-DB12-D2AF-E7D4-CF46226A06CE}"/>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sp>
        <p:nvSpPr>
          <p:cNvPr id="45" name="Rectángulo 1051">
            <a:extLst>
              <a:ext uri="{FF2B5EF4-FFF2-40B4-BE49-F238E27FC236}">
                <a16:creationId xmlns:a16="http://schemas.microsoft.com/office/drawing/2014/main" id="{D289ADF4-2772-3710-A73A-C740D4B2C374}"/>
              </a:ext>
            </a:extLst>
          </p:cNvPr>
          <p:cNvSpPr/>
          <p:nvPr/>
        </p:nvSpPr>
        <p:spPr>
          <a:xfrm>
            <a:off x="11032121" y="6172009"/>
            <a:ext cx="98067" cy="591359"/>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46" name="CuadroTexto 308">
            <a:extLst>
              <a:ext uri="{FF2B5EF4-FFF2-40B4-BE49-F238E27FC236}">
                <a16:creationId xmlns:a16="http://schemas.microsoft.com/office/drawing/2014/main" id="{848DB1A1-47D4-60F0-7975-CC9CC90DC235}"/>
              </a:ext>
            </a:extLst>
          </p:cNvPr>
          <p:cNvSpPr txBox="1"/>
          <p:nvPr/>
        </p:nvSpPr>
        <p:spPr>
          <a:xfrm>
            <a:off x="10718421" y="5923072"/>
            <a:ext cx="725465" cy="249299"/>
          </a:xfrm>
          <a:prstGeom prst="rect">
            <a:avLst/>
          </a:prstGeom>
          <a:noFill/>
        </p:spPr>
        <p:txBody>
          <a:bodyPr wrap="square">
            <a:spAutoFit/>
          </a:bodyPr>
          <a:lstStyle/>
          <a:p>
            <a:pPr algn="ctr"/>
            <a:r>
              <a:rPr lang="es-ES" sz="1020" dirty="0">
                <a:solidFill>
                  <a:schemeClr val="bg1"/>
                </a:solidFill>
                <a:latin typeface="Abadi" panose="020B0604020104020204" pitchFamily="34" charset="0"/>
              </a:rPr>
              <a:t>ITE</a:t>
            </a:r>
            <a:endParaRPr lang="es-ES" sz="1020" dirty="0"/>
          </a:p>
        </p:txBody>
      </p:sp>
      <p:sp>
        <p:nvSpPr>
          <p:cNvPr id="47" name="Rectángulo 1053">
            <a:extLst>
              <a:ext uri="{FF2B5EF4-FFF2-40B4-BE49-F238E27FC236}">
                <a16:creationId xmlns:a16="http://schemas.microsoft.com/office/drawing/2014/main" id="{829B4E87-9C49-BAE8-905C-C5DD2184591D}"/>
              </a:ext>
            </a:extLst>
          </p:cNvPr>
          <p:cNvSpPr/>
          <p:nvPr/>
        </p:nvSpPr>
        <p:spPr>
          <a:xfrm>
            <a:off x="6423538" y="6347073"/>
            <a:ext cx="836498" cy="108576"/>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48" name="Rectángulo 310">
            <a:extLst>
              <a:ext uri="{FF2B5EF4-FFF2-40B4-BE49-F238E27FC236}">
                <a16:creationId xmlns:a16="http://schemas.microsoft.com/office/drawing/2014/main" id="{85311B03-F116-B23F-661E-59F56C77A9B5}"/>
              </a:ext>
            </a:extLst>
          </p:cNvPr>
          <p:cNvSpPr/>
          <p:nvPr/>
        </p:nvSpPr>
        <p:spPr>
          <a:xfrm>
            <a:off x="7586105" y="6347073"/>
            <a:ext cx="836498" cy="108576"/>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49" name="Rectángulo 311">
            <a:extLst>
              <a:ext uri="{FF2B5EF4-FFF2-40B4-BE49-F238E27FC236}">
                <a16:creationId xmlns:a16="http://schemas.microsoft.com/office/drawing/2014/main" id="{05EAB617-D000-40A4-3E06-D13683304FA5}"/>
              </a:ext>
            </a:extLst>
          </p:cNvPr>
          <p:cNvSpPr/>
          <p:nvPr/>
        </p:nvSpPr>
        <p:spPr>
          <a:xfrm>
            <a:off x="8748671" y="6347073"/>
            <a:ext cx="836498" cy="108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50" name="Rectángulo 312">
            <a:extLst>
              <a:ext uri="{FF2B5EF4-FFF2-40B4-BE49-F238E27FC236}">
                <a16:creationId xmlns:a16="http://schemas.microsoft.com/office/drawing/2014/main" id="{AC98F2BE-A29C-633C-FF08-6B8E5B0C562C}"/>
              </a:ext>
            </a:extLst>
          </p:cNvPr>
          <p:cNvSpPr/>
          <p:nvPr/>
        </p:nvSpPr>
        <p:spPr>
          <a:xfrm>
            <a:off x="9911237" y="6347073"/>
            <a:ext cx="836498" cy="108576"/>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51" name="CuadroTexto 313">
            <a:extLst>
              <a:ext uri="{FF2B5EF4-FFF2-40B4-BE49-F238E27FC236}">
                <a16:creationId xmlns:a16="http://schemas.microsoft.com/office/drawing/2014/main" id="{63BFB4AB-831D-4EF3-7C5F-B02EFF4225FB}"/>
              </a:ext>
            </a:extLst>
          </p:cNvPr>
          <p:cNvSpPr txBox="1"/>
          <p:nvPr/>
        </p:nvSpPr>
        <p:spPr>
          <a:xfrm>
            <a:off x="6482843"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52" name="CuadroTexto 316">
            <a:extLst>
              <a:ext uri="{FF2B5EF4-FFF2-40B4-BE49-F238E27FC236}">
                <a16:creationId xmlns:a16="http://schemas.microsoft.com/office/drawing/2014/main" id="{2855DCBA-4F0E-FDFC-E224-449E4319D06D}"/>
              </a:ext>
            </a:extLst>
          </p:cNvPr>
          <p:cNvSpPr txBox="1"/>
          <p:nvPr/>
        </p:nvSpPr>
        <p:spPr>
          <a:xfrm>
            <a:off x="7645409"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53" name="CuadroTexto 317">
            <a:extLst>
              <a:ext uri="{FF2B5EF4-FFF2-40B4-BE49-F238E27FC236}">
                <a16:creationId xmlns:a16="http://schemas.microsoft.com/office/drawing/2014/main" id="{1D0909C8-47EC-0715-7B31-F65A0B55BF9A}"/>
              </a:ext>
            </a:extLst>
          </p:cNvPr>
          <p:cNvSpPr txBox="1"/>
          <p:nvPr/>
        </p:nvSpPr>
        <p:spPr>
          <a:xfrm>
            <a:off x="8807975"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54" name="CuadroTexto 318">
            <a:extLst>
              <a:ext uri="{FF2B5EF4-FFF2-40B4-BE49-F238E27FC236}">
                <a16:creationId xmlns:a16="http://schemas.microsoft.com/office/drawing/2014/main" id="{127CBB1F-D3E5-FE39-C951-B4D33AB085AB}"/>
              </a:ext>
            </a:extLst>
          </p:cNvPr>
          <p:cNvSpPr txBox="1"/>
          <p:nvPr/>
        </p:nvSpPr>
        <p:spPr>
          <a:xfrm>
            <a:off x="9970541"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grpSp>
        <p:nvGrpSpPr>
          <p:cNvPr id="55" name="Grupo 230">
            <a:extLst>
              <a:ext uri="{FF2B5EF4-FFF2-40B4-BE49-F238E27FC236}">
                <a16:creationId xmlns:a16="http://schemas.microsoft.com/office/drawing/2014/main" id="{11C6E67F-B5F0-98AB-21B5-911076E532D6}"/>
              </a:ext>
            </a:extLst>
          </p:cNvPr>
          <p:cNvGrpSpPr/>
          <p:nvPr/>
        </p:nvGrpSpPr>
        <p:grpSpPr>
          <a:xfrm>
            <a:off x="7569192" y="7364040"/>
            <a:ext cx="2486386" cy="349006"/>
            <a:chOff x="7786134" y="8217228"/>
            <a:chExt cx="2682363" cy="376515"/>
          </a:xfrm>
        </p:grpSpPr>
        <p:sp>
          <p:nvSpPr>
            <p:cNvPr id="56" name="CuadroTexto 319">
              <a:extLst>
                <a:ext uri="{FF2B5EF4-FFF2-40B4-BE49-F238E27FC236}">
                  <a16:creationId xmlns:a16="http://schemas.microsoft.com/office/drawing/2014/main" id="{820E0011-5845-BADB-0C72-EB2B1A713829}"/>
                </a:ext>
              </a:extLst>
            </p:cNvPr>
            <p:cNvSpPr txBox="1"/>
            <p:nvPr/>
          </p:nvSpPr>
          <p:spPr>
            <a:xfrm>
              <a:off x="7786134" y="8217228"/>
              <a:ext cx="2682363" cy="376515"/>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 = ITE ?</a:t>
              </a:r>
              <a:endParaRPr lang="es-ES" sz="1668" dirty="0">
                <a:solidFill>
                  <a:srgbClr val="32A505"/>
                </a:solidFill>
                <a:latin typeface="Abadi" panose="020B0604020104020204" pitchFamily="34" charset="0"/>
              </a:endParaRPr>
            </a:p>
          </p:txBody>
        </p:sp>
        <p:cxnSp>
          <p:nvCxnSpPr>
            <p:cNvPr id="57" name="Conector recto 320">
              <a:extLst>
                <a:ext uri="{FF2B5EF4-FFF2-40B4-BE49-F238E27FC236}">
                  <a16:creationId xmlns:a16="http://schemas.microsoft.com/office/drawing/2014/main" id="{CC81F72E-9E24-C259-3EAA-F836DF0FA985}"/>
                </a:ext>
              </a:extLst>
            </p:cNvPr>
            <p:cNvCxnSpPr>
              <a:cxnSpLocks/>
            </p:cNvCxnSpPr>
            <p:nvPr/>
          </p:nvCxnSpPr>
          <p:spPr>
            <a:xfrm>
              <a:off x="9360247" y="8272433"/>
              <a:ext cx="2663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8" name="Gráfico 324" descr="Engranajes con relleno sólido">
            <a:extLst>
              <a:ext uri="{FF2B5EF4-FFF2-40B4-BE49-F238E27FC236}">
                <a16:creationId xmlns:a16="http://schemas.microsoft.com/office/drawing/2014/main" id="{13D62E07-4A99-E11C-A59B-74DA8E04ED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000000">
            <a:off x="11120967" y="5853630"/>
            <a:ext cx="239742" cy="239742"/>
          </a:xfrm>
          <a:prstGeom prst="rect">
            <a:avLst/>
          </a:prstGeom>
        </p:spPr>
      </p:pic>
      <p:sp>
        <p:nvSpPr>
          <p:cNvPr id="59" name="Elipse 346">
            <a:extLst>
              <a:ext uri="{FF2B5EF4-FFF2-40B4-BE49-F238E27FC236}">
                <a16:creationId xmlns:a16="http://schemas.microsoft.com/office/drawing/2014/main" id="{2CB0B09B-5414-6E7D-28D0-04CCF1AA4AC2}"/>
              </a:ext>
            </a:extLst>
          </p:cNvPr>
          <p:cNvSpPr/>
          <p:nvPr/>
        </p:nvSpPr>
        <p:spPr>
          <a:xfrm>
            <a:off x="11119406" y="4571657"/>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68" b="1" dirty="0">
                <a:latin typeface="Abadi" panose="020B0604020104020204" pitchFamily="34" charset="0"/>
              </a:rPr>
              <a:t>B</a:t>
            </a:r>
          </a:p>
        </p:txBody>
      </p:sp>
      <p:sp>
        <p:nvSpPr>
          <p:cNvPr id="60" name="CuadroTexto 188">
            <a:extLst>
              <a:ext uri="{FF2B5EF4-FFF2-40B4-BE49-F238E27FC236}">
                <a16:creationId xmlns:a16="http://schemas.microsoft.com/office/drawing/2014/main" id="{C2379719-5130-293C-60EB-48872072210F}"/>
              </a:ext>
            </a:extLst>
          </p:cNvPr>
          <p:cNvSpPr txBox="1"/>
          <p:nvPr/>
        </p:nvSpPr>
        <p:spPr>
          <a:xfrm>
            <a:off x="7746093" y="7034270"/>
            <a:ext cx="2486386" cy="349006"/>
          </a:xfrm>
          <a:prstGeom prst="rect">
            <a:avLst/>
          </a:prstGeom>
          <a:noFill/>
        </p:spPr>
        <p:txBody>
          <a:bodyPr wrap="square" rtlCol="0">
            <a:spAutoFit/>
          </a:bodyPr>
          <a:lstStyle/>
          <a:p>
            <a:r>
              <a:rPr lang="es-ES" sz="1668" dirty="0">
                <a:solidFill>
                  <a:schemeClr val="bg1"/>
                </a:solidFill>
                <a:latin typeface="Abadi" panose="020B0604020104020204" pitchFamily="34" charset="0"/>
              </a:rPr>
              <a:t>CATE = </a:t>
            </a:r>
            <a:r>
              <a:rPr lang="es-ES" sz="1668" dirty="0">
                <a:solidFill>
                  <a:srgbClr val="2C8AE0"/>
                </a:solidFill>
                <a:latin typeface="Abadi" panose="020B0604020104020204" pitchFamily="34" charset="0"/>
              </a:rPr>
              <a:t>SCORE</a:t>
            </a:r>
            <a:r>
              <a:rPr lang="es-ES" sz="1668" dirty="0">
                <a:latin typeface="Abadi" panose="020B0604020104020204" pitchFamily="34" charset="0"/>
              </a:rPr>
              <a:t> </a:t>
            </a:r>
            <a:r>
              <a:rPr lang="es-ES" sz="1668" dirty="0">
                <a:solidFill>
                  <a:schemeClr val="bg1"/>
                </a:solidFill>
                <a:latin typeface="Abadi" panose="020B0604020104020204" pitchFamily="34" charset="0"/>
              </a:rPr>
              <a:t>-</a:t>
            </a:r>
            <a:r>
              <a:rPr lang="es-ES" sz="1668" dirty="0">
                <a:latin typeface="Abadi" panose="020B0604020104020204" pitchFamily="34" charset="0"/>
              </a:rPr>
              <a:t> </a:t>
            </a:r>
            <a:r>
              <a:rPr lang="es-ES" sz="1668" dirty="0">
                <a:solidFill>
                  <a:srgbClr val="32A505"/>
                </a:solidFill>
                <a:latin typeface="Abadi" panose="020B0604020104020204" pitchFamily="34" charset="0"/>
              </a:rPr>
              <a:t>SCORE</a:t>
            </a:r>
          </a:p>
        </p:txBody>
      </p:sp>
      <p:cxnSp>
        <p:nvCxnSpPr>
          <p:cNvPr id="61" name="Conector recto 189">
            <a:extLst>
              <a:ext uri="{FF2B5EF4-FFF2-40B4-BE49-F238E27FC236}">
                <a16:creationId xmlns:a16="http://schemas.microsoft.com/office/drawing/2014/main" id="{D05FAF7A-04A3-F724-9249-1A1E2933C176}"/>
              </a:ext>
            </a:extLst>
          </p:cNvPr>
          <p:cNvCxnSpPr/>
          <p:nvPr/>
        </p:nvCxnSpPr>
        <p:spPr>
          <a:xfrm>
            <a:off x="8587746" y="7091327"/>
            <a:ext cx="58700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62" name="Conector recto 190">
            <a:extLst>
              <a:ext uri="{FF2B5EF4-FFF2-40B4-BE49-F238E27FC236}">
                <a16:creationId xmlns:a16="http://schemas.microsoft.com/office/drawing/2014/main" id="{7E624AA5-42AD-0594-BF77-2E8C3C9C5A54}"/>
              </a:ext>
            </a:extLst>
          </p:cNvPr>
          <p:cNvCxnSpPr/>
          <p:nvPr/>
        </p:nvCxnSpPr>
        <p:spPr>
          <a:xfrm>
            <a:off x="9410911" y="7091327"/>
            <a:ext cx="58700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5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87F5-A834-C398-AB27-121A5E4B8C9B}"/>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77A40A27-01DA-FE15-53D0-72323A270AD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97638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F1-3D90-6913-E9C1-32B42A24E5FA}"/>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2D18F4D1-E19B-F69C-FCED-0F0CBB9D062D}"/>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68492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FCE1-D362-F821-0DE2-F8A9FBF9E10A}"/>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D66852D5-BC0D-3BCD-EB7E-48A8389AC53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47598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353694" y="6467625"/>
            <a:ext cx="11523534" cy="208512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871" y="280233"/>
            <a:ext cx="1721357" cy="1721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3848" y="280233"/>
            <a:ext cx="879571" cy="587017"/>
          </a:xfrm>
          <a:prstGeom prst="rect">
            <a:avLst/>
          </a:prstGeom>
          <a:solidFill>
            <a:srgbClr val="1965AA"/>
          </a:solidFill>
          <a:ln w="12700">
            <a:solidFill>
              <a:srgbClr val="002060"/>
            </a:solidFill>
          </a:ln>
        </p:spPr>
      </p:pic>
      <p:grpSp>
        <p:nvGrpSpPr>
          <p:cNvPr id="6" name="Group 5">
            <a:extLst>
              <a:ext uri="{FF2B5EF4-FFF2-40B4-BE49-F238E27FC236}">
                <a16:creationId xmlns:a16="http://schemas.microsoft.com/office/drawing/2014/main" id="{F88C2466-356E-7D03-2019-2402529F59B6}"/>
              </a:ext>
            </a:extLst>
          </p:cNvPr>
          <p:cNvGrpSpPr/>
          <p:nvPr/>
        </p:nvGrpSpPr>
        <p:grpSpPr>
          <a:xfrm>
            <a:off x="6478517" y="2301439"/>
            <a:ext cx="4810806" cy="2984072"/>
            <a:chOff x="5810302" y="5753448"/>
            <a:chExt cx="3322833" cy="2061104"/>
          </a:xfrm>
        </p:grpSpPr>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886941695"/>
                </p:ext>
              </p:extLst>
            </p:nvPr>
          </p:nvGraphicFramePr>
          <p:xfrm>
            <a:off x="5810302" y="5753448"/>
            <a:ext cx="3322833" cy="206110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8675" y="5804067"/>
              <a:ext cx="318522" cy="318522"/>
            </a:xfrm>
            <a:prstGeom prst="rect">
              <a:avLst/>
            </a:prstGeom>
          </p:spPr>
        </p:pic>
      </p:grpSp>
      <p:sp>
        <p:nvSpPr>
          <p:cNvPr id="2" name="Rectángulo 1">
            <a:extLst>
              <a:ext uri="{FF2B5EF4-FFF2-40B4-BE49-F238E27FC236}">
                <a16:creationId xmlns:a16="http://schemas.microsoft.com/office/drawing/2014/main" id="{54E01547-BC81-7AE0-BFC9-92506ECD38E0}"/>
              </a:ext>
            </a:extLst>
          </p:cNvPr>
          <p:cNvSpPr/>
          <p:nvPr/>
        </p:nvSpPr>
        <p:spPr>
          <a:xfrm>
            <a:off x="10932542" y="1084844"/>
            <a:ext cx="168011" cy="11213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10016406" y="867250"/>
            <a:ext cx="916135" cy="32972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0903419" y="280231"/>
            <a:ext cx="197136" cy="8046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1066701" y="582547"/>
            <a:ext cx="6623524" cy="569406"/>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1146676" y="1151952"/>
            <a:ext cx="5818433"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958112" y="5634831"/>
            <a:ext cx="4581529" cy="461665"/>
          </a:xfrm>
          <a:prstGeom prst="rect">
            <a:avLst/>
          </a:prstGeom>
          <a:noFill/>
        </p:spPr>
        <p:txBody>
          <a:bodyPr wrap="square" rtlCol="0">
            <a:spAutoFit/>
          </a:bodyPr>
          <a:lstStyle/>
          <a:p>
            <a:r>
              <a:rPr lang="es-ES" sz="2400" dirty="0">
                <a:solidFill>
                  <a:schemeClr val="bg1"/>
                </a:solidFill>
                <a:latin typeface="Abadi" panose="020B0604020104020204" pitchFamily="34" charset="0"/>
              </a:rPr>
              <a:t>TEMPORIZACIÓN</a:t>
            </a:r>
            <a:endParaRPr lang="es-ES" sz="2400" i="1" dirty="0">
              <a:solidFill>
                <a:schemeClr val="bg1"/>
              </a:solidFill>
              <a:latin typeface="Abadi" panose="020B0604020104020204" pitchFamily="34" charset="0"/>
            </a:endParaRPr>
          </a:p>
        </p:txBody>
      </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8856" y="5615211"/>
            <a:ext cx="448594" cy="448594"/>
          </a:xfrm>
          <a:prstGeom prst="rect">
            <a:avLst/>
          </a:prstGeom>
        </p:spPr>
      </p:pic>
      <p:sp>
        <p:nvSpPr>
          <p:cNvPr id="54" name="TextBox 31">
            <a:extLst>
              <a:ext uri="{FF2B5EF4-FFF2-40B4-BE49-F238E27FC236}">
                <a16:creationId xmlns:a16="http://schemas.microsoft.com/office/drawing/2014/main" id="{BF688058-1243-98EB-870D-86CB441A8576}"/>
              </a:ext>
            </a:extLst>
          </p:cNvPr>
          <p:cNvSpPr txBox="1"/>
          <p:nvPr/>
        </p:nvSpPr>
        <p:spPr>
          <a:xfrm>
            <a:off x="773723" y="1885287"/>
            <a:ext cx="5197842" cy="34778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Promoción del desarrollo cognitivo en la primera infancia. </a:t>
            </a:r>
          </a:p>
          <a:p>
            <a:pPr marL="285750" indent="-285750" algn="just">
              <a:spcAft>
                <a:spcPts val="600"/>
              </a:spcAft>
              <a:buFont typeface="Arial" panose="020B0604020202020204" pitchFamily="34" charset="0"/>
              <a:buChar char="•"/>
            </a:pPr>
            <a:endParaRPr lang="es-ES" sz="2000" dirty="0">
              <a:solidFill>
                <a:schemeClr val="bg1"/>
              </a:solidFill>
              <a:latin typeface="Abadi" panose="020B0604020104020204" pitchFamily="34" charset="0"/>
            </a:endParaRPr>
          </a:p>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Ayudas económicas a hogares pobres en 2005-2006 en Nicaragua.</a:t>
            </a:r>
          </a:p>
          <a:p>
            <a:pPr algn="just">
              <a:spcAft>
                <a:spcPts val="600"/>
              </a:spcAft>
            </a:pPr>
            <a:endParaRPr lang="es-ES" sz="2000" dirty="0">
              <a:solidFill>
                <a:schemeClr val="bg1"/>
              </a:solidFill>
              <a:latin typeface="Abadi" panose="020B0604020104020204" pitchFamily="34" charset="0"/>
            </a:endParaRPr>
          </a:p>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Enmarcado dentro de un estudio de su impacto en las familias: datos económicos </a:t>
            </a:r>
            <a:r>
              <a:rPr lang="es-ES" sz="2000" dirty="0" err="1">
                <a:solidFill>
                  <a:schemeClr val="bg1"/>
                </a:solidFill>
                <a:latin typeface="Abadi" panose="020B0604020104020204" pitchFamily="34" charset="0"/>
              </a:rPr>
              <a:t>sociopersonales</a:t>
            </a:r>
            <a:r>
              <a:rPr lang="es-ES" sz="2000" dirty="0">
                <a:solidFill>
                  <a:schemeClr val="bg1"/>
                </a:solidFill>
                <a:latin typeface="Abadi" panose="020B0604020104020204" pitchFamily="34" charset="0"/>
              </a:rPr>
              <a:t>, de hábitos de vida y de desarrollo psicomotriz de los niños.</a:t>
            </a:r>
            <a:endParaRPr lang="es-ES" sz="2000" i="1" dirty="0">
              <a:solidFill>
                <a:schemeClr val="bg1"/>
              </a:solidFill>
              <a:latin typeface="Abadi" panose="020B0604020104020204" pitchFamily="34" charset="0"/>
            </a:endParaRPr>
          </a:p>
        </p:txBody>
      </p:sp>
      <p:pic>
        <p:nvPicPr>
          <p:cNvPr id="55" name="Graphic 1" descr="Philanthropy with solid fill">
            <a:extLst>
              <a:ext uri="{FF2B5EF4-FFF2-40B4-BE49-F238E27FC236}">
                <a16:creationId xmlns:a16="http://schemas.microsoft.com/office/drawing/2014/main" id="{08DC21EA-0FFB-DDE7-6B2A-E17C5F5E6E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2014" y="352349"/>
            <a:ext cx="844625" cy="844625"/>
          </a:xfrm>
          <a:prstGeom prst="rect">
            <a:avLst/>
          </a:prstGeom>
        </p:spPr>
      </p:pic>
    </p:spTree>
    <p:extLst>
      <p:ext uri="{BB962C8B-B14F-4D97-AF65-F5344CB8AC3E}">
        <p14:creationId xmlns:p14="http://schemas.microsoft.com/office/powerpoint/2010/main" val="64220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537" y="223571"/>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0817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246507"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521704" y="1542354"/>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253459"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1301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52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29295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3634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5657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1418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3696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332995" y="1526365"/>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5557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394365" y="6183930"/>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715386" y="6439141"/>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48331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4821415" y="2417319"/>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169583" y="2415956"/>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4821415" y="5775780"/>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169583" y="5777143"/>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7876218"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3857595"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96560" y="270292"/>
            <a:ext cx="5940678" cy="523220"/>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800" dirty="0"/>
              <a:t>DATASET</a:t>
            </a:r>
          </a:p>
        </p:txBody>
      </p:sp>
      <p:sp>
        <p:nvSpPr>
          <p:cNvPr id="4" name="Graphic 2">
            <a:extLst>
              <a:ext uri="{FF2B5EF4-FFF2-40B4-BE49-F238E27FC236}">
                <a16:creationId xmlns:a16="http://schemas.microsoft.com/office/drawing/2014/main" id="{A6C73867-BB1F-C863-7233-8ABBD6016B96}"/>
              </a:ext>
            </a:extLst>
          </p:cNvPr>
          <p:cNvSpPr/>
          <p:nvPr/>
        </p:nvSpPr>
        <p:spPr>
          <a:xfrm>
            <a:off x="4442486" y="6399113"/>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9555721" y="472703"/>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9399018" y="184349"/>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9555721" y="794380"/>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9902136" y="443335"/>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9902138" y="765012"/>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3116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1774"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7712652" y="8467514"/>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998701" y="8467514"/>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cxnSp>
        <p:nvCxnSpPr>
          <p:cNvPr id="55" name="Conector recto 25">
            <a:extLst>
              <a:ext uri="{FF2B5EF4-FFF2-40B4-BE49-F238E27FC236}">
                <a16:creationId xmlns:a16="http://schemas.microsoft.com/office/drawing/2014/main" id="{455B36A7-F6B1-4D93-AD9A-2308C4569F9B}"/>
              </a:ext>
            </a:extLst>
          </p:cNvPr>
          <p:cNvCxnSpPr>
            <a:cxnSpLocks/>
          </p:cNvCxnSpPr>
          <p:nvPr/>
        </p:nvCxnSpPr>
        <p:spPr>
          <a:xfrm>
            <a:off x="998701" y="826719"/>
            <a:ext cx="1498314"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69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Content Placeholder 4" descr="Research with solid fill">
            <a:extLst>
              <a:ext uri="{FF2B5EF4-FFF2-40B4-BE49-F238E27FC236}">
                <a16:creationId xmlns:a16="http://schemas.microsoft.com/office/drawing/2014/main" id="{F3DA0607-10E7-9A3E-F548-9C55A15800E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14" y="270292"/>
            <a:ext cx="616446" cy="616446"/>
          </a:xfrm>
          <a:prstGeom prst="rect">
            <a:avLst/>
          </a:prstGeom>
        </p:spPr>
      </p:pic>
      <p:sp>
        <p:nvSpPr>
          <p:cNvPr id="11" name="TextBox 10">
            <a:extLst>
              <a:ext uri="{FF2B5EF4-FFF2-40B4-BE49-F238E27FC236}">
                <a16:creationId xmlns:a16="http://schemas.microsoft.com/office/drawing/2014/main" id="{41DDFD15-8559-AFED-C0E2-BF2138F05EEF}"/>
              </a:ext>
            </a:extLst>
          </p:cNvPr>
          <p:cNvSpPr txBox="1"/>
          <p:nvPr/>
        </p:nvSpPr>
        <p:spPr>
          <a:xfrm>
            <a:off x="896560" y="270292"/>
            <a:ext cx="5940678" cy="523220"/>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800" dirty="0"/>
              <a:t>EVALUACIÓN DEL EFECTO</a:t>
            </a:r>
          </a:p>
        </p:txBody>
      </p:sp>
      <p:cxnSp>
        <p:nvCxnSpPr>
          <p:cNvPr id="12" name="Conector recto 25">
            <a:extLst>
              <a:ext uri="{FF2B5EF4-FFF2-40B4-BE49-F238E27FC236}">
                <a16:creationId xmlns:a16="http://schemas.microsoft.com/office/drawing/2014/main" id="{80084736-538F-4B30-A6D5-384A1716DFAE}"/>
              </a:ext>
            </a:extLst>
          </p:cNvPr>
          <p:cNvCxnSpPr>
            <a:cxnSpLocks/>
          </p:cNvCxnSpPr>
          <p:nvPr/>
        </p:nvCxnSpPr>
        <p:spPr>
          <a:xfrm>
            <a:off x="998701" y="826719"/>
            <a:ext cx="4089114"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421944E-2916-5F56-E9EF-3B0F9AE30988}"/>
              </a:ext>
            </a:extLst>
          </p:cNvPr>
          <p:cNvGrpSpPr/>
          <p:nvPr/>
        </p:nvGrpSpPr>
        <p:grpSpPr>
          <a:xfrm>
            <a:off x="4127346" y="1442182"/>
            <a:ext cx="3937308" cy="2479203"/>
            <a:chOff x="2733123" y="2931011"/>
            <a:chExt cx="2319822" cy="1460721"/>
          </a:xfrm>
        </p:grpSpPr>
        <p:sp>
          <p:nvSpPr>
            <p:cNvPr id="15" name="TextBox 6">
              <a:extLst>
                <a:ext uri="{FF2B5EF4-FFF2-40B4-BE49-F238E27FC236}">
                  <a16:creationId xmlns:a16="http://schemas.microsoft.com/office/drawing/2014/main" id="{095AA2F0-E555-4441-ACDE-96D0B983A571}"/>
                </a:ext>
              </a:extLst>
            </p:cNvPr>
            <p:cNvSpPr txBox="1"/>
            <p:nvPr/>
          </p:nvSpPr>
          <p:spPr>
            <a:xfrm>
              <a:off x="2830817" y="2931011"/>
              <a:ext cx="1199717" cy="235741"/>
            </a:xfrm>
            <a:prstGeom prst="rect">
              <a:avLst/>
            </a:prstGeom>
            <a:noFill/>
          </p:spPr>
          <p:txBody>
            <a:bodyPr wrap="square" rtlCol="0">
              <a:spAutoFit/>
            </a:bodyPr>
            <a:lstStyle/>
            <a:p>
              <a:pPr algn="ctr"/>
              <a:r>
                <a:rPr lang="es-ES" sz="2000" dirty="0">
                  <a:solidFill>
                    <a:srgbClr val="5BA4E7"/>
                  </a:solidFill>
                  <a:latin typeface="Abadi" panose="020B0604020104020204" pitchFamily="34" charset="0"/>
                </a:rPr>
                <a:t>Tratamiento</a:t>
              </a:r>
            </a:p>
          </p:txBody>
        </p:sp>
        <p:grpSp>
          <p:nvGrpSpPr>
            <p:cNvPr id="16" name="Grupo 22">
              <a:extLst>
                <a:ext uri="{FF2B5EF4-FFF2-40B4-BE49-F238E27FC236}">
                  <a16:creationId xmlns:a16="http://schemas.microsoft.com/office/drawing/2014/main" id="{D711125F-627D-3241-FE8E-70834FE6D4E4}"/>
                </a:ext>
              </a:extLst>
            </p:cNvPr>
            <p:cNvGrpSpPr/>
            <p:nvPr/>
          </p:nvGrpSpPr>
          <p:grpSpPr>
            <a:xfrm>
              <a:off x="4182968" y="3285038"/>
              <a:ext cx="565844" cy="549021"/>
              <a:chOff x="6895499" y="1538952"/>
              <a:chExt cx="610443" cy="592295"/>
            </a:xfrm>
            <a:solidFill>
              <a:srgbClr val="32A505"/>
            </a:solidFill>
          </p:grpSpPr>
          <p:sp>
            <p:nvSpPr>
              <p:cNvPr id="17" name="Forma libre: forma 75">
                <a:extLst>
                  <a:ext uri="{FF2B5EF4-FFF2-40B4-BE49-F238E27FC236}">
                    <a16:creationId xmlns:a16="http://schemas.microsoft.com/office/drawing/2014/main" id="{D9B5FEA7-C77C-001F-E1E0-F547BA6D5C00}"/>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18" name="Forma libre: forma 76">
                <a:extLst>
                  <a:ext uri="{FF2B5EF4-FFF2-40B4-BE49-F238E27FC236}">
                    <a16:creationId xmlns:a16="http://schemas.microsoft.com/office/drawing/2014/main" id="{69C15C57-6B4F-A3C3-DD7D-4077335D405D}"/>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19" name="Forma libre: forma 77">
                <a:extLst>
                  <a:ext uri="{FF2B5EF4-FFF2-40B4-BE49-F238E27FC236}">
                    <a16:creationId xmlns:a16="http://schemas.microsoft.com/office/drawing/2014/main" id="{008E9923-D8D0-F7FC-E9CC-01EC9E22A15B}"/>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grpSp>
          <p:nvGrpSpPr>
            <p:cNvPr id="20" name="Grupo 20">
              <a:extLst>
                <a:ext uri="{FF2B5EF4-FFF2-40B4-BE49-F238E27FC236}">
                  <a16:creationId xmlns:a16="http://schemas.microsoft.com/office/drawing/2014/main" id="{3DB166FC-2166-94DC-59C3-FD715F3F62D9}"/>
                </a:ext>
              </a:extLst>
            </p:cNvPr>
            <p:cNvGrpSpPr/>
            <p:nvPr/>
          </p:nvGrpSpPr>
          <p:grpSpPr>
            <a:xfrm>
              <a:off x="2877681" y="3285038"/>
              <a:ext cx="1131687" cy="549021"/>
              <a:chOff x="5487332" y="1538952"/>
              <a:chExt cx="1220886" cy="592295"/>
            </a:xfrm>
            <a:solidFill>
              <a:srgbClr val="2C8AE0"/>
            </a:solidFill>
          </p:grpSpPr>
          <p:sp>
            <p:nvSpPr>
              <p:cNvPr id="21" name="Forma libre: forma 70">
                <a:extLst>
                  <a:ext uri="{FF2B5EF4-FFF2-40B4-BE49-F238E27FC236}">
                    <a16:creationId xmlns:a16="http://schemas.microsoft.com/office/drawing/2014/main" id="{F1CD8E71-5345-51B3-5E53-B57F9DCF24C6}"/>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2" name="Forma libre: forma 71">
                <a:extLst>
                  <a:ext uri="{FF2B5EF4-FFF2-40B4-BE49-F238E27FC236}">
                    <a16:creationId xmlns:a16="http://schemas.microsoft.com/office/drawing/2014/main" id="{7252E7F4-D5A3-1238-E238-7A7D80D48FEB}"/>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3" name="Forma libre: forma 72">
                <a:extLst>
                  <a:ext uri="{FF2B5EF4-FFF2-40B4-BE49-F238E27FC236}">
                    <a16:creationId xmlns:a16="http://schemas.microsoft.com/office/drawing/2014/main" id="{FDE5C4DB-F5F5-F212-277F-DF8F3388D9C6}"/>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4" name="Forma libre: forma 73">
                <a:extLst>
                  <a:ext uri="{FF2B5EF4-FFF2-40B4-BE49-F238E27FC236}">
                    <a16:creationId xmlns:a16="http://schemas.microsoft.com/office/drawing/2014/main" id="{87976D13-5079-2734-206A-E77ECDE77CF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5" name="Forma libre: forma 78">
                <a:extLst>
                  <a:ext uri="{FF2B5EF4-FFF2-40B4-BE49-F238E27FC236}">
                    <a16:creationId xmlns:a16="http://schemas.microsoft.com/office/drawing/2014/main" id="{12E1626A-1C92-9591-6C6F-573B8494E76D}"/>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6" name="Forma libre: forma 79">
                <a:extLst>
                  <a:ext uri="{FF2B5EF4-FFF2-40B4-BE49-F238E27FC236}">
                    <a16:creationId xmlns:a16="http://schemas.microsoft.com/office/drawing/2014/main" id="{31E216CC-76C2-D798-FCFB-6A3A26B5F147}"/>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sp>
          <p:nvSpPr>
            <p:cNvPr id="27" name="TextBox 6">
              <a:extLst>
                <a:ext uri="{FF2B5EF4-FFF2-40B4-BE49-F238E27FC236}">
                  <a16:creationId xmlns:a16="http://schemas.microsoft.com/office/drawing/2014/main" id="{28C20EE1-5CDD-F8D1-DB8F-FC126FED1FEF}"/>
                </a:ext>
              </a:extLst>
            </p:cNvPr>
            <p:cNvSpPr txBox="1"/>
            <p:nvPr/>
          </p:nvSpPr>
          <p:spPr>
            <a:xfrm>
              <a:off x="3853227" y="2931011"/>
              <a:ext cx="1199717" cy="235741"/>
            </a:xfrm>
            <a:prstGeom prst="rect">
              <a:avLst/>
            </a:prstGeom>
            <a:noFill/>
          </p:spPr>
          <p:txBody>
            <a:bodyPr wrap="square" rtlCol="0">
              <a:spAutoFit/>
            </a:bodyPr>
            <a:lstStyle/>
            <a:p>
              <a:pPr algn="ctr"/>
              <a:r>
                <a:rPr lang="es-ES" sz="2000" dirty="0">
                  <a:solidFill>
                    <a:srgbClr val="41D406"/>
                  </a:solidFill>
                  <a:latin typeface="Abadi" panose="020B0604020104020204" pitchFamily="34" charset="0"/>
                </a:rPr>
                <a:t>Control</a:t>
              </a:r>
            </a:p>
          </p:txBody>
        </p:sp>
        <p:sp>
          <p:nvSpPr>
            <p:cNvPr id="28" name="CuadroTexto 24">
              <a:extLst>
                <a:ext uri="{FF2B5EF4-FFF2-40B4-BE49-F238E27FC236}">
                  <a16:creationId xmlns:a16="http://schemas.microsoft.com/office/drawing/2014/main" id="{7CA9580E-2AB9-6E49-2EC2-AD0DB1938EF7}"/>
                </a:ext>
              </a:extLst>
            </p:cNvPr>
            <p:cNvSpPr txBox="1"/>
            <p:nvPr/>
          </p:nvSpPr>
          <p:spPr>
            <a:xfrm>
              <a:off x="2733123" y="4083456"/>
              <a:ext cx="2319822" cy="308276"/>
            </a:xfrm>
            <a:prstGeom prst="rect">
              <a:avLst/>
            </a:prstGeom>
            <a:noFill/>
          </p:spPr>
          <p:txBody>
            <a:bodyPr wrap="square" rtlCol="0">
              <a:spAutoFit/>
            </a:bodyPr>
            <a:lstStyle/>
            <a:p>
              <a:r>
                <a:rPr lang="es-ES" sz="2800" dirty="0">
                  <a:solidFill>
                    <a:schemeClr val="bg1"/>
                  </a:solidFill>
                  <a:latin typeface="Abadi" panose="020B0604020104020204" pitchFamily="34" charset="0"/>
                </a:rPr>
                <a:t>ATE = </a:t>
              </a:r>
              <a:r>
                <a:rPr lang="es-ES" sz="2800" dirty="0">
                  <a:solidFill>
                    <a:srgbClr val="2C8AE0"/>
                  </a:solidFill>
                  <a:latin typeface="Abadi" panose="020B0604020104020204" pitchFamily="34" charset="0"/>
                </a:rPr>
                <a:t>SCORE</a:t>
              </a:r>
              <a:r>
                <a:rPr lang="es-ES" sz="2800" dirty="0">
                  <a:latin typeface="Abadi" panose="020B0604020104020204" pitchFamily="34" charset="0"/>
                </a:rPr>
                <a:t> </a:t>
              </a:r>
              <a:r>
                <a:rPr lang="es-ES" sz="2800" dirty="0">
                  <a:solidFill>
                    <a:schemeClr val="bg1"/>
                  </a:solidFill>
                  <a:latin typeface="Abadi" panose="020B0604020104020204" pitchFamily="34" charset="0"/>
                </a:rPr>
                <a:t>-</a:t>
              </a:r>
              <a:r>
                <a:rPr lang="es-ES" sz="2800" dirty="0">
                  <a:latin typeface="Abadi" panose="020B0604020104020204" pitchFamily="34" charset="0"/>
                </a:rPr>
                <a:t> </a:t>
              </a:r>
              <a:r>
                <a:rPr lang="es-ES" sz="2800"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3C0E32FF-3962-BE77-0F33-1F230F7E4ADC}"/>
                </a:ext>
              </a:extLst>
            </p:cNvPr>
            <p:cNvCxnSpPr/>
            <p:nvPr/>
          </p:nvCxnSpPr>
          <p:spPr>
            <a:xfrm>
              <a:off x="3443527" y="4140513"/>
              <a:ext cx="58700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30" name="Conector recto 103">
              <a:extLst>
                <a:ext uri="{FF2B5EF4-FFF2-40B4-BE49-F238E27FC236}">
                  <a16:creationId xmlns:a16="http://schemas.microsoft.com/office/drawing/2014/main" id="{AEAF1143-F64F-A4B7-0426-09221E0F7CE6}"/>
                </a:ext>
              </a:extLst>
            </p:cNvPr>
            <p:cNvCxnSpPr/>
            <p:nvPr/>
          </p:nvCxnSpPr>
          <p:spPr>
            <a:xfrm>
              <a:off x="4266693" y="4140513"/>
              <a:ext cx="58700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pic>
        <p:nvPicPr>
          <p:cNvPr id="2050" name="Picture 2" descr="Illustration of a randomised controlled trial (RCT) to test a new ʻback...  | Download Scientific Diagram">
            <a:extLst>
              <a:ext uri="{FF2B5EF4-FFF2-40B4-BE49-F238E27FC236}">
                <a16:creationId xmlns:a16="http://schemas.microsoft.com/office/drawing/2014/main" id="{25C43BFA-226F-0A03-2DB9-C84A1A6A7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109788"/>
            <a:ext cx="8096250" cy="49244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74A6B2C-9C68-CEF6-64A0-A23A1D13E3F5}"/>
              </a:ext>
            </a:extLst>
          </p:cNvPr>
          <p:cNvSpPr txBox="1"/>
          <p:nvPr/>
        </p:nvSpPr>
        <p:spPr>
          <a:xfrm>
            <a:off x="3305908" y="7701818"/>
            <a:ext cx="3692769" cy="1200329"/>
          </a:xfrm>
          <a:prstGeom prst="rect">
            <a:avLst/>
          </a:prstGeom>
          <a:noFill/>
        </p:spPr>
        <p:txBody>
          <a:bodyPr wrap="square" rtlCol="0">
            <a:spAutoFit/>
          </a:bodyPr>
          <a:lstStyle/>
          <a:p>
            <a:r>
              <a:rPr lang="es-ES" dirty="0">
                <a:solidFill>
                  <a:schemeClr val="bg1"/>
                </a:solidFill>
              </a:rPr>
              <a:t>ATE=E(Y1-Y0)=E(Y1)-E(Y0)</a:t>
            </a:r>
          </a:p>
          <a:p>
            <a:endParaRPr lang="es-ES" dirty="0">
              <a:solidFill>
                <a:schemeClr val="bg1"/>
              </a:solidFill>
            </a:endParaRPr>
          </a:p>
          <a:p>
            <a:r>
              <a:rPr lang="es-ES" dirty="0">
                <a:solidFill>
                  <a:schemeClr val="bg1"/>
                </a:solidFill>
              </a:rPr>
              <a:t>Buscar la heterogeneidad del efecto para optimizar la respuesta</a:t>
            </a:r>
          </a:p>
        </p:txBody>
      </p:sp>
      <p:sp>
        <p:nvSpPr>
          <p:cNvPr id="36" name="CuadroTexto 24">
            <a:extLst>
              <a:ext uri="{FF2B5EF4-FFF2-40B4-BE49-F238E27FC236}">
                <a16:creationId xmlns:a16="http://schemas.microsoft.com/office/drawing/2014/main" id="{75387DF1-D37A-356D-C63A-FC86F83B1B97}"/>
              </a:ext>
            </a:extLst>
          </p:cNvPr>
          <p:cNvSpPr txBox="1"/>
          <p:nvPr/>
        </p:nvSpPr>
        <p:spPr>
          <a:xfrm>
            <a:off x="4127346" y="7100947"/>
            <a:ext cx="3937308" cy="523220"/>
          </a:xfrm>
          <a:prstGeom prst="rect">
            <a:avLst/>
          </a:prstGeom>
          <a:noFill/>
        </p:spPr>
        <p:txBody>
          <a:bodyPr wrap="square" rtlCol="0">
            <a:spAutoFit/>
          </a:bodyPr>
          <a:lstStyle/>
          <a:p>
            <a:r>
              <a:rPr lang="es-ES" sz="2800" dirty="0">
                <a:solidFill>
                  <a:schemeClr val="bg1"/>
                </a:solidFill>
                <a:latin typeface="Abadi" panose="020B0604020104020204" pitchFamily="34" charset="0"/>
              </a:rPr>
              <a:t>ATE = </a:t>
            </a:r>
            <a:r>
              <a:rPr lang="es-ES" sz="2800" dirty="0">
                <a:solidFill>
                  <a:srgbClr val="2C8AE0"/>
                </a:solidFill>
                <a:latin typeface="Abadi" panose="020B0604020104020204" pitchFamily="34" charset="0"/>
              </a:rPr>
              <a:t>SCORE</a:t>
            </a:r>
            <a:r>
              <a:rPr lang="es-ES" sz="2800" dirty="0">
                <a:latin typeface="Abadi" panose="020B0604020104020204" pitchFamily="34" charset="0"/>
              </a:rPr>
              <a:t> </a:t>
            </a:r>
            <a:r>
              <a:rPr lang="es-ES" sz="2800" dirty="0">
                <a:solidFill>
                  <a:schemeClr val="bg1"/>
                </a:solidFill>
                <a:latin typeface="Abadi" panose="020B0604020104020204" pitchFamily="34" charset="0"/>
              </a:rPr>
              <a:t>-</a:t>
            </a:r>
            <a:r>
              <a:rPr lang="es-ES" sz="2800" dirty="0">
                <a:latin typeface="Abadi" panose="020B0604020104020204" pitchFamily="34" charset="0"/>
              </a:rPr>
              <a:t> </a:t>
            </a:r>
            <a:r>
              <a:rPr lang="es-ES" sz="2800" dirty="0">
                <a:solidFill>
                  <a:srgbClr val="32A505"/>
                </a:solidFill>
                <a:latin typeface="Abadi" panose="020B0604020104020204" pitchFamily="34" charset="0"/>
              </a:rPr>
              <a:t>SCORE</a:t>
            </a:r>
          </a:p>
        </p:txBody>
      </p:sp>
      <p:cxnSp>
        <p:nvCxnSpPr>
          <p:cNvPr id="37" name="Conector recto 28">
            <a:extLst>
              <a:ext uri="{FF2B5EF4-FFF2-40B4-BE49-F238E27FC236}">
                <a16:creationId xmlns:a16="http://schemas.microsoft.com/office/drawing/2014/main" id="{CA33D4B9-8FFB-603B-D658-C949812E85B1}"/>
              </a:ext>
            </a:extLst>
          </p:cNvPr>
          <p:cNvCxnSpPr/>
          <p:nvPr/>
        </p:nvCxnSpPr>
        <p:spPr>
          <a:xfrm>
            <a:off x="5333076" y="7197787"/>
            <a:ext cx="99629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38" name="Conector recto 103">
            <a:extLst>
              <a:ext uri="{FF2B5EF4-FFF2-40B4-BE49-F238E27FC236}">
                <a16:creationId xmlns:a16="http://schemas.microsoft.com/office/drawing/2014/main" id="{3AE594E4-ED12-1FB3-A384-272C5B0FBDF6}"/>
              </a:ext>
            </a:extLst>
          </p:cNvPr>
          <p:cNvCxnSpPr/>
          <p:nvPr/>
        </p:nvCxnSpPr>
        <p:spPr>
          <a:xfrm>
            <a:off x="6730191" y="7197787"/>
            <a:ext cx="99629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5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search with solid fill">
            <a:extLst>
              <a:ext uri="{FF2B5EF4-FFF2-40B4-BE49-F238E27FC236}">
                <a16:creationId xmlns:a16="http://schemas.microsoft.com/office/drawing/2014/main" id="{F3DA0607-10E7-9A3E-F548-9C55A15800E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14" y="270292"/>
            <a:ext cx="616446" cy="616446"/>
          </a:xfrm>
          <a:prstGeom prst="rect">
            <a:avLst/>
          </a:prstGeom>
        </p:spPr>
      </p:pic>
      <p:sp>
        <p:nvSpPr>
          <p:cNvPr id="11" name="TextBox 10">
            <a:extLst>
              <a:ext uri="{FF2B5EF4-FFF2-40B4-BE49-F238E27FC236}">
                <a16:creationId xmlns:a16="http://schemas.microsoft.com/office/drawing/2014/main" id="{41DDFD15-8559-AFED-C0E2-BF2138F05EEF}"/>
              </a:ext>
            </a:extLst>
          </p:cNvPr>
          <p:cNvSpPr txBox="1"/>
          <p:nvPr/>
        </p:nvSpPr>
        <p:spPr>
          <a:xfrm>
            <a:off x="896560" y="270292"/>
            <a:ext cx="5940678" cy="523220"/>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800" dirty="0"/>
              <a:t>EVALUACIÓN DEL EFECTO</a:t>
            </a:r>
          </a:p>
        </p:txBody>
      </p:sp>
      <p:cxnSp>
        <p:nvCxnSpPr>
          <p:cNvPr id="12" name="Conector recto 25">
            <a:extLst>
              <a:ext uri="{FF2B5EF4-FFF2-40B4-BE49-F238E27FC236}">
                <a16:creationId xmlns:a16="http://schemas.microsoft.com/office/drawing/2014/main" id="{80084736-538F-4B30-A6D5-384A1716DFAE}"/>
              </a:ext>
            </a:extLst>
          </p:cNvPr>
          <p:cNvCxnSpPr>
            <a:cxnSpLocks/>
          </p:cNvCxnSpPr>
          <p:nvPr/>
        </p:nvCxnSpPr>
        <p:spPr>
          <a:xfrm>
            <a:off x="998701" y="826719"/>
            <a:ext cx="4089114"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grpSp>
        <p:nvGrpSpPr>
          <p:cNvPr id="16" name="Grupo 22">
            <a:extLst>
              <a:ext uri="{FF2B5EF4-FFF2-40B4-BE49-F238E27FC236}">
                <a16:creationId xmlns:a16="http://schemas.microsoft.com/office/drawing/2014/main" id="{D711125F-627D-3241-FE8E-70834FE6D4E4}"/>
              </a:ext>
            </a:extLst>
          </p:cNvPr>
          <p:cNvGrpSpPr/>
          <p:nvPr/>
        </p:nvGrpSpPr>
        <p:grpSpPr>
          <a:xfrm>
            <a:off x="6357050" y="2043053"/>
            <a:ext cx="1395030" cy="1353556"/>
            <a:chOff x="6895499" y="1538952"/>
            <a:chExt cx="610443" cy="592295"/>
          </a:xfrm>
          <a:solidFill>
            <a:srgbClr val="32A505"/>
          </a:solidFill>
        </p:grpSpPr>
        <p:sp>
          <p:nvSpPr>
            <p:cNvPr id="17" name="Forma libre: forma 75">
              <a:extLst>
                <a:ext uri="{FF2B5EF4-FFF2-40B4-BE49-F238E27FC236}">
                  <a16:creationId xmlns:a16="http://schemas.microsoft.com/office/drawing/2014/main" id="{D9B5FEA7-C77C-001F-E1E0-F547BA6D5C00}"/>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accent2">
                <a:lumMod val="75000"/>
              </a:schemeClr>
            </a:solidFill>
            <a:ln w="9525" cap="flat">
              <a:noFill/>
              <a:prstDash val="solid"/>
              <a:miter/>
            </a:ln>
          </p:spPr>
          <p:txBody>
            <a:bodyPr rtlCol="0" anchor="ctr"/>
            <a:lstStyle/>
            <a:p>
              <a:endParaRPr lang="es-ES" sz="2800"/>
            </a:p>
          </p:txBody>
        </p:sp>
        <p:sp>
          <p:nvSpPr>
            <p:cNvPr id="18" name="Forma libre: forma 76">
              <a:extLst>
                <a:ext uri="{FF2B5EF4-FFF2-40B4-BE49-F238E27FC236}">
                  <a16:creationId xmlns:a16="http://schemas.microsoft.com/office/drawing/2014/main" id="{69C15C57-6B4F-A3C3-DD7D-4077335D405D}"/>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19" name="Forma libre: forma 77">
              <a:extLst>
                <a:ext uri="{FF2B5EF4-FFF2-40B4-BE49-F238E27FC236}">
                  <a16:creationId xmlns:a16="http://schemas.microsoft.com/office/drawing/2014/main" id="{008E9923-D8D0-F7FC-E9CC-01EC9E22A15B}"/>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grpSp>
        <p:nvGrpSpPr>
          <p:cNvPr id="20" name="Grupo 20">
            <a:extLst>
              <a:ext uri="{FF2B5EF4-FFF2-40B4-BE49-F238E27FC236}">
                <a16:creationId xmlns:a16="http://schemas.microsoft.com/office/drawing/2014/main" id="{3DB166FC-2166-94DC-59C3-FD715F3F62D9}"/>
              </a:ext>
            </a:extLst>
          </p:cNvPr>
          <p:cNvGrpSpPr/>
          <p:nvPr/>
        </p:nvGrpSpPr>
        <p:grpSpPr>
          <a:xfrm>
            <a:off x="3448136" y="2043053"/>
            <a:ext cx="2790059" cy="1353556"/>
            <a:chOff x="5487332" y="1538952"/>
            <a:chExt cx="1220886" cy="592295"/>
          </a:xfrm>
          <a:solidFill>
            <a:schemeClr val="accent4">
              <a:lumMod val="60000"/>
              <a:lumOff val="40000"/>
            </a:schemeClr>
          </a:solidFill>
        </p:grpSpPr>
        <p:sp>
          <p:nvSpPr>
            <p:cNvPr id="21" name="Forma libre: forma 70">
              <a:extLst>
                <a:ext uri="{FF2B5EF4-FFF2-40B4-BE49-F238E27FC236}">
                  <a16:creationId xmlns:a16="http://schemas.microsoft.com/office/drawing/2014/main" id="{F1CD8E71-5345-51B3-5E53-B57F9DCF24C6}"/>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2" name="Forma libre: forma 71">
              <a:extLst>
                <a:ext uri="{FF2B5EF4-FFF2-40B4-BE49-F238E27FC236}">
                  <a16:creationId xmlns:a16="http://schemas.microsoft.com/office/drawing/2014/main" id="{7252E7F4-D5A3-1238-E238-7A7D80D48FEB}"/>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accent6">
                <a:lumMod val="60000"/>
                <a:lumOff val="40000"/>
              </a:schemeClr>
            </a:solidFill>
            <a:ln w="9525" cap="flat">
              <a:noFill/>
              <a:prstDash val="solid"/>
              <a:miter/>
            </a:ln>
          </p:spPr>
          <p:txBody>
            <a:bodyPr rtlCol="0" anchor="ctr"/>
            <a:lstStyle/>
            <a:p>
              <a:endParaRPr lang="es-ES" sz="2800"/>
            </a:p>
          </p:txBody>
        </p:sp>
        <p:sp>
          <p:nvSpPr>
            <p:cNvPr id="23" name="Forma libre: forma 72">
              <a:extLst>
                <a:ext uri="{FF2B5EF4-FFF2-40B4-BE49-F238E27FC236}">
                  <a16:creationId xmlns:a16="http://schemas.microsoft.com/office/drawing/2014/main" id="{FDE5C4DB-F5F5-F212-277F-DF8F3388D9C6}"/>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C00000"/>
            </a:solidFill>
            <a:ln w="9525" cap="flat">
              <a:noFill/>
              <a:prstDash val="solid"/>
              <a:miter/>
            </a:ln>
          </p:spPr>
          <p:txBody>
            <a:bodyPr rtlCol="0" anchor="ctr"/>
            <a:lstStyle/>
            <a:p>
              <a:endParaRPr lang="es-ES" sz="2800"/>
            </a:p>
          </p:txBody>
        </p:sp>
        <p:sp>
          <p:nvSpPr>
            <p:cNvPr id="24" name="Forma libre: forma 73">
              <a:extLst>
                <a:ext uri="{FF2B5EF4-FFF2-40B4-BE49-F238E27FC236}">
                  <a16:creationId xmlns:a16="http://schemas.microsoft.com/office/drawing/2014/main" id="{87976D13-5079-2734-206A-E77ECDE77CF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5" name="Forma libre: forma 78">
              <a:extLst>
                <a:ext uri="{FF2B5EF4-FFF2-40B4-BE49-F238E27FC236}">
                  <a16:creationId xmlns:a16="http://schemas.microsoft.com/office/drawing/2014/main" id="{12E1626A-1C92-9591-6C6F-573B8494E76D}"/>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accent4">
                <a:lumMod val="75000"/>
              </a:schemeClr>
            </a:solidFill>
            <a:ln w="9525" cap="flat">
              <a:noFill/>
              <a:prstDash val="solid"/>
              <a:miter/>
            </a:ln>
          </p:spPr>
          <p:txBody>
            <a:bodyPr rtlCol="0" anchor="ctr"/>
            <a:lstStyle/>
            <a:p>
              <a:endParaRPr lang="es-ES" sz="2800"/>
            </a:p>
          </p:txBody>
        </p:sp>
        <p:sp>
          <p:nvSpPr>
            <p:cNvPr id="26" name="Forma libre: forma 79">
              <a:extLst>
                <a:ext uri="{FF2B5EF4-FFF2-40B4-BE49-F238E27FC236}">
                  <a16:creationId xmlns:a16="http://schemas.microsoft.com/office/drawing/2014/main" id="{31E216CC-76C2-D798-FCFB-6A3A26B5F147}"/>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sp>
        <p:nvSpPr>
          <p:cNvPr id="33" name="TextBox 32">
            <a:extLst>
              <a:ext uri="{FF2B5EF4-FFF2-40B4-BE49-F238E27FC236}">
                <a16:creationId xmlns:a16="http://schemas.microsoft.com/office/drawing/2014/main" id="{E74A6B2C-9C68-CEF6-64A0-A23A1D13E3F5}"/>
              </a:ext>
            </a:extLst>
          </p:cNvPr>
          <p:cNvSpPr txBox="1"/>
          <p:nvPr/>
        </p:nvSpPr>
        <p:spPr>
          <a:xfrm>
            <a:off x="3305908" y="7701818"/>
            <a:ext cx="3692769" cy="1200329"/>
          </a:xfrm>
          <a:prstGeom prst="rect">
            <a:avLst/>
          </a:prstGeom>
          <a:noFill/>
        </p:spPr>
        <p:txBody>
          <a:bodyPr wrap="square" rtlCol="0">
            <a:spAutoFit/>
          </a:bodyPr>
          <a:lstStyle/>
          <a:p>
            <a:r>
              <a:rPr lang="es-ES" dirty="0">
                <a:solidFill>
                  <a:schemeClr val="bg1"/>
                </a:solidFill>
              </a:rPr>
              <a:t>ATE=E(Y1-Y0)=E(Y1)-E(Y0)</a:t>
            </a:r>
          </a:p>
          <a:p>
            <a:endParaRPr lang="es-ES" dirty="0">
              <a:solidFill>
                <a:schemeClr val="bg1"/>
              </a:solidFill>
            </a:endParaRPr>
          </a:p>
          <a:p>
            <a:r>
              <a:rPr lang="es-ES" dirty="0">
                <a:solidFill>
                  <a:schemeClr val="bg1"/>
                </a:solidFill>
              </a:rPr>
              <a:t>Buscar la heterogeneidad del efecto para optimizar la respuesta</a:t>
            </a:r>
          </a:p>
        </p:txBody>
      </p:sp>
    </p:spTree>
    <p:extLst>
      <p:ext uri="{BB962C8B-B14F-4D97-AF65-F5344CB8AC3E}">
        <p14:creationId xmlns:p14="http://schemas.microsoft.com/office/powerpoint/2010/main" val="299004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FE9E8442-0A93-7E83-BE37-835CB30CE402}"/>
              </a:ext>
            </a:extLst>
          </p:cNvPr>
          <p:cNvSpPr/>
          <p:nvPr/>
        </p:nvSpPr>
        <p:spPr>
          <a:xfrm>
            <a:off x="2988516" y="5191661"/>
            <a:ext cx="1982591" cy="951375"/>
          </a:xfrm>
          <a:prstGeom prst="roundRect">
            <a:avLst/>
          </a:prstGeom>
          <a:noFill/>
          <a:ln w="3810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Rectangle: Rounded Corners 57">
            <a:extLst>
              <a:ext uri="{FF2B5EF4-FFF2-40B4-BE49-F238E27FC236}">
                <a16:creationId xmlns:a16="http://schemas.microsoft.com/office/drawing/2014/main" id="{DCA6B546-33C8-1969-D99A-6EC8BDBF0BD6}"/>
              </a:ext>
            </a:extLst>
          </p:cNvPr>
          <p:cNvSpPr/>
          <p:nvPr/>
        </p:nvSpPr>
        <p:spPr>
          <a:xfrm>
            <a:off x="7516136" y="5191661"/>
            <a:ext cx="1982591" cy="951375"/>
          </a:xfrm>
          <a:prstGeom prst="roundRect">
            <a:avLst/>
          </a:prstGeom>
          <a:noFill/>
          <a:ln w="3810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7E6AFCDF-D2C1-D8C9-7AAC-68384622F870}"/>
              </a:ext>
            </a:extLst>
          </p:cNvPr>
          <p:cNvSpPr>
            <a:spLocks noGrp="1"/>
          </p:cNvSpPr>
          <p:nvPr>
            <p:ph type="title"/>
          </p:nvPr>
        </p:nvSpPr>
        <p:spPr/>
        <p:txBody>
          <a:bodyPr/>
          <a:lstStyle/>
          <a:p>
            <a:endParaRPr lang="es-ES"/>
          </a:p>
        </p:txBody>
      </p:sp>
      <p:sp>
        <p:nvSpPr>
          <p:cNvPr id="5" name="TextBox 4">
            <a:extLst>
              <a:ext uri="{FF2B5EF4-FFF2-40B4-BE49-F238E27FC236}">
                <a16:creationId xmlns:a16="http://schemas.microsoft.com/office/drawing/2014/main" id="{E1A38F56-E229-4D2E-E5F4-7BBDF0416906}"/>
              </a:ext>
            </a:extLst>
          </p:cNvPr>
          <p:cNvSpPr txBox="1"/>
          <p:nvPr/>
        </p:nvSpPr>
        <p:spPr>
          <a:xfrm>
            <a:off x="3510023" y="2072397"/>
            <a:ext cx="6094070" cy="369332"/>
          </a:xfrm>
          <a:prstGeom prst="rect">
            <a:avLst/>
          </a:prstGeom>
          <a:noFill/>
        </p:spPr>
        <p:txBody>
          <a:bodyPr wrap="square">
            <a:spAutoFit/>
          </a:bodyPr>
          <a:lstStyle/>
          <a:p>
            <a:r>
              <a:rPr lang="es-ES" dirty="0">
                <a:solidFill>
                  <a:schemeClr val="bg1"/>
                </a:solidFill>
              </a:rPr>
              <a:t>ITE=Yi1-Yi0</a:t>
            </a:r>
          </a:p>
        </p:txBody>
      </p:sp>
      <p:pic>
        <p:nvPicPr>
          <p:cNvPr id="37" name="Graphic 36" descr="Earth globe: Americas with solid fill">
            <a:extLst>
              <a:ext uri="{FF2B5EF4-FFF2-40B4-BE49-F238E27FC236}">
                <a16:creationId xmlns:a16="http://schemas.microsoft.com/office/drawing/2014/main" id="{E5315279-806F-8884-C447-2A4D43999D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8435" y="3635588"/>
            <a:ext cx="1334008" cy="1334008"/>
          </a:xfrm>
          <a:prstGeom prst="rect">
            <a:avLst/>
          </a:prstGeom>
        </p:spPr>
      </p:pic>
      <p:pic>
        <p:nvPicPr>
          <p:cNvPr id="38" name="Graphic 37" descr="Earth globe: Americas with solid fill">
            <a:extLst>
              <a:ext uri="{FF2B5EF4-FFF2-40B4-BE49-F238E27FC236}">
                <a16:creationId xmlns:a16="http://schemas.microsoft.com/office/drawing/2014/main" id="{5E8B495B-D581-9016-F76C-E6EB9E6FF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0127" y="3635588"/>
            <a:ext cx="1334008" cy="1334008"/>
          </a:xfrm>
          <a:prstGeom prst="rect">
            <a:avLst/>
          </a:prstGeom>
        </p:spPr>
      </p:pic>
      <p:cxnSp>
        <p:nvCxnSpPr>
          <p:cNvPr id="40" name="Straight Connector 39">
            <a:extLst>
              <a:ext uri="{FF2B5EF4-FFF2-40B4-BE49-F238E27FC236}">
                <a16:creationId xmlns:a16="http://schemas.microsoft.com/office/drawing/2014/main" id="{3E255FFB-C6EC-5531-C32D-8C4AF38E5460}"/>
              </a:ext>
            </a:extLst>
          </p:cNvPr>
          <p:cNvCxnSpPr/>
          <p:nvPr/>
        </p:nvCxnSpPr>
        <p:spPr>
          <a:xfrm>
            <a:off x="6521200" y="3762234"/>
            <a:ext cx="0" cy="3512326"/>
          </a:xfrm>
          <a:prstGeom prst="line">
            <a:avLst/>
          </a:prstGeom>
          <a:ln w="381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45" name="Forma libre: forma 164">
            <a:extLst>
              <a:ext uri="{FF2B5EF4-FFF2-40B4-BE49-F238E27FC236}">
                <a16:creationId xmlns:a16="http://schemas.microsoft.com/office/drawing/2014/main" id="{E4886E6E-BB1A-9721-0005-D310EC8C3328}"/>
              </a:ext>
            </a:extLst>
          </p:cNvPr>
          <p:cNvSpPr/>
          <p:nvPr/>
        </p:nvSpPr>
        <p:spPr>
          <a:xfrm flipH="1">
            <a:off x="6306527" y="2106902"/>
            <a:ext cx="429345" cy="1249746"/>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FFFFFF"/>
          </a:solidFill>
          <a:ln w="9525" cap="flat">
            <a:noFill/>
            <a:prstDash val="solid"/>
            <a:miter/>
          </a:ln>
        </p:spPr>
        <p:txBody>
          <a:bodyPr rtlCol="0" anchor="ctr"/>
          <a:lstStyle/>
          <a:p>
            <a:pPr algn="ctr"/>
            <a:r>
              <a:rPr lang="es-ES" sz="3600" dirty="0">
                <a:latin typeface="Abadi" panose="020B0604020104020204" pitchFamily="34" charset="0"/>
              </a:rPr>
              <a:t>i</a:t>
            </a:r>
            <a:endParaRPr lang="es-ES" sz="1668" dirty="0">
              <a:latin typeface="Abadi" panose="020B0604020104020204" pitchFamily="34" charset="0"/>
            </a:endParaRPr>
          </a:p>
        </p:txBody>
      </p:sp>
      <p:sp>
        <p:nvSpPr>
          <p:cNvPr id="48" name="Forma libre: forma 143">
            <a:extLst>
              <a:ext uri="{FF2B5EF4-FFF2-40B4-BE49-F238E27FC236}">
                <a16:creationId xmlns:a16="http://schemas.microsoft.com/office/drawing/2014/main" id="{78AF3126-816C-DBCE-042C-58E1021AB15F}"/>
              </a:ext>
            </a:extLst>
          </p:cNvPr>
          <p:cNvSpPr/>
          <p:nvPr/>
        </p:nvSpPr>
        <p:spPr>
          <a:xfrm flipH="1">
            <a:off x="3866612" y="5344061"/>
            <a:ext cx="205417" cy="597932"/>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55" name="Forma libre: forma 161">
            <a:extLst>
              <a:ext uri="{FF2B5EF4-FFF2-40B4-BE49-F238E27FC236}">
                <a16:creationId xmlns:a16="http://schemas.microsoft.com/office/drawing/2014/main" id="{B97FBAD2-3A8E-EA71-F0C1-A582A01BB87E}"/>
              </a:ext>
            </a:extLst>
          </p:cNvPr>
          <p:cNvSpPr/>
          <p:nvPr/>
        </p:nvSpPr>
        <p:spPr>
          <a:xfrm flipH="1">
            <a:off x="8455439" y="5344061"/>
            <a:ext cx="205417" cy="597932"/>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dirty="0"/>
          </a:p>
        </p:txBody>
      </p:sp>
      <p:sp>
        <p:nvSpPr>
          <p:cNvPr id="59" name="TextBox 58">
            <a:extLst>
              <a:ext uri="{FF2B5EF4-FFF2-40B4-BE49-F238E27FC236}">
                <a16:creationId xmlns:a16="http://schemas.microsoft.com/office/drawing/2014/main" id="{C5A50443-76DB-0B6E-2547-C6CA0D30EA27}"/>
              </a:ext>
            </a:extLst>
          </p:cNvPr>
          <p:cNvSpPr txBox="1"/>
          <p:nvPr/>
        </p:nvSpPr>
        <p:spPr>
          <a:xfrm>
            <a:off x="3510023" y="6166685"/>
            <a:ext cx="1538525" cy="369332"/>
          </a:xfrm>
          <a:prstGeom prst="rect">
            <a:avLst/>
          </a:prstGeom>
          <a:noFill/>
        </p:spPr>
        <p:txBody>
          <a:bodyPr wrap="square">
            <a:spAutoFit/>
          </a:bodyPr>
          <a:lstStyle/>
          <a:p>
            <a:r>
              <a:rPr lang="es-ES" dirty="0">
                <a:solidFill>
                  <a:schemeClr val="bg1"/>
                </a:solidFill>
              </a:rPr>
              <a:t>Tratamiento</a:t>
            </a:r>
          </a:p>
        </p:txBody>
      </p:sp>
      <p:sp>
        <p:nvSpPr>
          <p:cNvPr id="60" name="TextBox 59">
            <a:extLst>
              <a:ext uri="{FF2B5EF4-FFF2-40B4-BE49-F238E27FC236}">
                <a16:creationId xmlns:a16="http://schemas.microsoft.com/office/drawing/2014/main" id="{5118924E-0227-1BD1-66F7-969DDFA7923B}"/>
              </a:ext>
            </a:extLst>
          </p:cNvPr>
          <p:cNvSpPr txBox="1"/>
          <p:nvPr/>
        </p:nvSpPr>
        <p:spPr>
          <a:xfrm>
            <a:off x="7993852" y="6166685"/>
            <a:ext cx="6094070" cy="369332"/>
          </a:xfrm>
          <a:prstGeom prst="rect">
            <a:avLst/>
          </a:prstGeom>
          <a:noFill/>
        </p:spPr>
        <p:txBody>
          <a:bodyPr wrap="square">
            <a:spAutoFit/>
          </a:bodyPr>
          <a:lstStyle/>
          <a:p>
            <a:r>
              <a:rPr lang="es-ES" dirty="0">
                <a:solidFill>
                  <a:schemeClr val="bg1"/>
                </a:solidFill>
              </a:rPr>
              <a:t>Control</a:t>
            </a:r>
          </a:p>
        </p:txBody>
      </p:sp>
      <p:sp>
        <p:nvSpPr>
          <p:cNvPr id="61" name="TextBox 60">
            <a:extLst>
              <a:ext uri="{FF2B5EF4-FFF2-40B4-BE49-F238E27FC236}">
                <a16:creationId xmlns:a16="http://schemas.microsoft.com/office/drawing/2014/main" id="{DDF17A51-2C74-0EB4-F7A8-458547CDF529}"/>
              </a:ext>
            </a:extLst>
          </p:cNvPr>
          <p:cNvSpPr txBox="1"/>
          <p:nvPr/>
        </p:nvSpPr>
        <p:spPr>
          <a:xfrm>
            <a:off x="3510023" y="3171982"/>
            <a:ext cx="6094070" cy="369332"/>
          </a:xfrm>
          <a:prstGeom prst="rect">
            <a:avLst/>
          </a:prstGeom>
          <a:noFill/>
        </p:spPr>
        <p:txBody>
          <a:bodyPr wrap="square">
            <a:spAutoFit/>
          </a:bodyPr>
          <a:lstStyle/>
          <a:p>
            <a:r>
              <a:rPr lang="es-ES" dirty="0">
                <a:solidFill>
                  <a:schemeClr val="bg1"/>
                </a:solidFill>
              </a:rPr>
              <a:t>Real</a:t>
            </a:r>
          </a:p>
        </p:txBody>
      </p:sp>
      <p:sp>
        <p:nvSpPr>
          <p:cNvPr id="62" name="TextBox 61">
            <a:extLst>
              <a:ext uri="{FF2B5EF4-FFF2-40B4-BE49-F238E27FC236}">
                <a16:creationId xmlns:a16="http://schemas.microsoft.com/office/drawing/2014/main" id="{41029738-5B8E-3414-8B52-76F00D9C6FDA}"/>
              </a:ext>
            </a:extLst>
          </p:cNvPr>
          <p:cNvSpPr txBox="1"/>
          <p:nvPr/>
        </p:nvSpPr>
        <p:spPr>
          <a:xfrm>
            <a:off x="7634983" y="3171982"/>
            <a:ext cx="6094070" cy="646331"/>
          </a:xfrm>
          <a:prstGeom prst="rect">
            <a:avLst/>
          </a:prstGeom>
          <a:noFill/>
        </p:spPr>
        <p:txBody>
          <a:bodyPr wrap="square">
            <a:spAutoFit/>
          </a:bodyPr>
          <a:lstStyle/>
          <a:p>
            <a:r>
              <a:rPr lang="es-ES" dirty="0">
                <a:solidFill>
                  <a:schemeClr val="bg1"/>
                </a:solidFill>
              </a:rPr>
              <a:t>Contrafactual</a:t>
            </a:r>
          </a:p>
          <a:p>
            <a:endParaRPr lang="es-ES" dirty="0">
              <a:solidFill>
                <a:schemeClr val="bg1"/>
              </a:solidFill>
            </a:endParaRPr>
          </a:p>
        </p:txBody>
      </p:sp>
    </p:spTree>
    <p:extLst>
      <p:ext uri="{BB962C8B-B14F-4D97-AF65-F5344CB8AC3E}">
        <p14:creationId xmlns:p14="http://schemas.microsoft.com/office/powerpoint/2010/main" val="33799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125570" y="486720"/>
            <a:ext cx="2454187" cy="461665"/>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400"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28" y="425933"/>
            <a:ext cx="514441" cy="514441"/>
          </a:xfrm>
          <a:prstGeom prst="rect">
            <a:avLst/>
          </a:prstGeom>
        </p:spPr>
      </p:pic>
      <p:sp>
        <p:nvSpPr>
          <p:cNvPr id="105" name="Rectángulo: esquinas redondeadas 104">
            <a:extLst>
              <a:ext uri="{FF2B5EF4-FFF2-40B4-BE49-F238E27FC236}">
                <a16:creationId xmlns:a16="http://schemas.microsoft.com/office/drawing/2014/main" id="{42FB741A-E934-D5B2-F323-C5F5296E6BFB}"/>
              </a:ext>
            </a:extLst>
          </p:cNvPr>
          <p:cNvSpPr/>
          <p:nvPr/>
        </p:nvSpPr>
        <p:spPr>
          <a:xfrm>
            <a:off x="860396" y="1665998"/>
            <a:ext cx="2719361" cy="1967446"/>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pic>
        <p:nvPicPr>
          <p:cNvPr id="9" name="Gráfico 8" descr="Engranajes con relleno sólido">
            <a:extLst>
              <a:ext uri="{FF2B5EF4-FFF2-40B4-BE49-F238E27FC236}">
                <a16:creationId xmlns:a16="http://schemas.microsoft.com/office/drawing/2014/main" id="{D82FDF8C-E071-80AC-EB46-D3C3EE3A5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2089354" y="2639746"/>
            <a:ext cx="464267" cy="464267"/>
          </a:xfrm>
          <a:prstGeom prst="rect">
            <a:avLst/>
          </a:prstGeom>
        </p:spPr>
      </p:pic>
      <p:grpSp>
        <p:nvGrpSpPr>
          <p:cNvPr id="107" name="Grupo 106">
            <a:extLst>
              <a:ext uri="{FF2B5EF4-FFF2-40B4-BE49-F238E27FC236}">
                <a16:creationId xmlns:a16="http://schemas.microsoft.com/office/drawing/2014/main" id="{26051582-4A3E-6017-129C-EF358E7CB70C}"/>
              </a:ext>
            </a:extLst>
          </p:cNvPr>
          <p:cNvGrpSpPr/>
          <p:nvPr/>
        </p:nvGrpSpPr>
        <p:grpSpPr>
          <a:xfrm>
            <a:off x="2572685" y="1841723"/>
            <a:ext cx="565844" cy="549021"/>
            <a:chOff x="6895499" y="1538952"/>
            <a:chExt cx="610443" cy="592295"/>
          </a:xfrm>
          <a:solidFill>
            <a:srgbClr val="32A505"/>
          </a:solidFill>
        </p:grpSpPr>
        <p:sp>
          <p:nvSpPr>
            <p:cNvPr id="108" name="Forma libre: forma 107">
              <a:extLst>
                <a:ext uri="{FF2B5EF4-FFF2-40B4-BE49-F238E27FC236}">
                  <a16:creationId xmlns:a16="http://schemas.microsoft.com/office/drawing/2014/main" id="{518C5798-5EDF-6384-FBAA-EC31CB0ED31A}"/>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09" name="Forma libre: forma 108">
              <a:extLst>
                <a:ext uri="{FF2B5EF4-FFF2-40B4-BE49-F238E27FC236}">
                  <a16:creationId xmlns:a16="http://schemas.microsoft.com/office/drawing/2014/main" id="{DB99BEBF-C4F7-1B04-39D5-963C1A9FBE85}"/>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2" name="Forma libre: forma 111">
              <a:extLst>
                <a:ext uri="{FF2B5EF4-FFF2-40B4-BE49-F238E27FC236}">
                  <a16:creationId xmlns:a16="http://schemas.microsoft.com/office/drawing/2014/main" id="{DE237227-6C24-B7A6-2A6B-7344A38F7CF7}"/>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13" name="Grupo 112">
            <a:extLst>
              <a:ext uri="{FF2B5EF4-FFF2-40B4-BE49-F238E27FC236}">
                <a16:creationId xmlns:a16="http://schemas.microsoft.com/office/drawing/2014/main" id="{1E76CD3F-BA8A-D539-0F2F-FD21284169EB}"/>
              </a:ext>
            </a:extLst>
          </p:cNvPr>
          <p:cNvGrpSpPr/>
          <p:nvPr/>
        </p:nvGrpSpPr>
        <p:grpSpPr>
          <a:xfrm>
            <a:off x="1267398" y="1841723"/>
            <a:ext cx="1131687" cy="549021"/>
            <a:chOff x="5487332" y="1538952"/>
            <a:chExt cx="1220886" cy="592295"/>
          </a:xfrm>
          <a:solidFill>
            <a:srgbClr val="2C8AE0"/>
          </a:solidFill>
        </p:grpSpPr>
        <p:sp>
          <p:nvSpPr>
            <p:cNvPr id="114" name="Forma libre: forma 113">
              <a:extLst>
                <a:ext uri="{FF2B5EF4-FFF2-40B4-BE49-F238E27FC236}">
                  <a16:creationId xmlns:a16="http://schemas.microsoft.com/office/drawing/2014/main" id="{E95787A6-E974-1583-BC94-F433C5E59D74}"/>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5" name="Forma libre: forma 114">
              <a:extLst>
                <a:ext uri="{FF2B5EF4-FFF2-40B4-BE49-F238E27FC236}">
                  <a16:creationId xmlns:a16="http://schemas.microsoft.com/office/drawing/2014/main" id="{B39920D2-1465-5F4B-9094-04D9DAC0221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6" name="Forma libre: forma 115">
              <a:extLst>
                <a:ext uri="{FF2B5EF4-FFF2-40B4-BE49-F238E27FC236}">
                  <a16:creationId xmlns:a16="http://schemas.microsoft.com/office/drawing/2014/main" id="{FEB59298-A182-7FD7-14A5-210FFDBBAF5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7" name="Forma libre: forma 116">
              <a:extLst>
                <a:ext uri="{FF2B5EF4-FFF2-40B4-BE49-F238E27FC236}">
                  <a16:creationId xmlns:a16="http://schemas.microsoft.com/office/drawing/2014/main" id="{FB21B196-7F3C-4089-7B97-9DE1A612F45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8" name="Forma libre: forma 117">
              <a:extLst>
                <a:ext uri="{FF2B5EF4-FFF2-40B4-BE49-F238E27FC236}">
                  <a16:creationId xmlns:a16="http://schemas.microsoft.com/office/drawing/2014/main" id="{B0A4CD95-20C2-B3A0-F87B-751B761BEA8F}"/>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22" name="Forma libre: forma 121">
              <a:extLst>
                <a:ext uri="{FF2B5EF4-FFF2-40B4-BE49-F238E27FC236}">
                  <a16:creationId xmlns:a16="http://schemas.microsoft.com/office/drawing/2014/main" id="{11F0BB9A-07BB-001D-01FD-733764D386C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29" name="CuadroTexto 128">
            <a:extLst>
              <a:ext uri="{FF2B5EF4-FFF2-40B4-BE49-F238E27FC236}">
                <a16:creationId xmlns:a16="http://schemas.microsoft.com/office/drawing/2014/main" id="{7849AC5C-9121-7989-C4A8-654466221198}"/>
              </a:ext>
            </a:extLst>
          </p:cNvPr>
          <p:cNvSpPr txBox="1"/>
          <p:nvPr/>
        </p:nvSpPr>
        <p:spPr>
          <a:xfrm>
            <a:off x="1122841" y="2999017"/>
            <a:ext cx="2319822" cy="605679"/>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Modelo de predicción de SCORE</a:t>
            </a:r>
            <a:endParaRPr lang="es-ES" sz="1668" dirty="0">
              <a:solidFill>
                <a:srgbClr val="32A505"/>
              </a:solidFill>
              <a:latin typeface="Abadi" panose="020B0604020104020204" pitchFamily="34" charset="0"/>
            </a:endParaRPr>
          </a:p>
        </p:txBody>
      </p:sp>
      <p:cxnSp>
        <p:nvCxnSpPr>
          <p:cNvPr id="132" name="Conector recto 131">
            <a:extLst>
              <a:ext uri="{FF2B5EF4-FFF2-40B4-BE49-F238E27FC236}">
                <a16:creationId xmlns:a16="http://schemas.microsoft.com/office/drawing/2014/main" id="{D1147445-1E00-9F78-4FA7-360B1C264191}"/>
              </a:ext>
            </a:extLst>
          </p:cNvPr>
          <p:cNvCxnSpPr>
            <a:cxnSpLocks/>
          </p:cNvCxnSpPr>
          <p:nvPr/>
        </p:nvCxnSpPr>
        <p:spPr>
          <a:xfrm>
            <a:off x="1267398" y="2506353"/>
            <a:ext cx="1131687" cy="0"/>
          </a:xfrm>
          <a:prstGeom prst="line">
            <a:avLst/>
          </a:prstGeom>
          <a:ln w="19050">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33" name="Conector recto 132">
            <a:extLst>
              <a:ext uri="{FF2B5EF4-FFF2-40B4-BE49-F238E27FC236}">
                <a16:creationId xmlns:a16="http://schemas.microsoft.com/office/drawing/2014/main" id="{56C3EBF3-19B0-2B13-91F2-CE0872F7B3EC}"/>
              </a:ext>
            </a:extLst>
          </p:cNvPr>
          <p:cNvCxnSpPr>
            <a:cxnSpLocks/>
          </p:cNvCxnSpPr>
          <p:nvPr/>
        </p:nvCxnSpPr>
        <p:spPr>
          <a:xfrm>
            <a:off x="2619836" y="2506353"/>
            <a:ext cx="471536" cy="0"/>
          </a:xfrm>
          <a:prstGeom prst="line">
            <a:avLst/>
          </a:prstGeom>
          <a:ln w="19050">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5C1B823F-9830-D43A-DD2A-16F42895008F}"/>
              </a:ext>
            </a:extLst>
          </p:cNvPr>
          <p:cNvCxnSpPr/>
          <p:nvPr/>
        </p:nvCxnSpPr>
        <p:spPr>
          <a:xfrm>
            <a:off x="1644627" y="2506356"/>
            <a:ext cx="422412" cy="377493"/>
          </a:xfrm>
          <a:prstGeom prst="bentConnector3">
            <a:avLst/>
          </a:prstGeom>
          <a:ln w="19050">
            <a:solidFill>
              <a:srgbClr val="2C8AE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2E481F1A-40AC-E889-4298-CFA75F6E356D}"/>
              </a:ext>
            </a:extLst>
          </p:cNvPr>
          <p:cNvCxnSpPr>
            <a:cxnSpLocks/>
          </p:cNvCxnSpPr>
          <p:nvPr/>
        </p:nvCxnSpPr>
        <p:spPr>
          <a:xfrm flipH="1">
            <a:off x="2530738" y="2506356"/>
            <a:ext cx="422412" cy="377493"/>
          </a:xfrm>
          <a:prstGeom prst="bentConnector3">
            <a:avLst/>
          </a:prstGeom>
          <a:ln w="1905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135" name="Rectángulo: esquinas redondeadas 134">
            <a:extLst>
              <a:ext uri="{FF2B5EF4-FFF2-40B4-BE49-F238E27FC236}">
                <a16:creationId xmlns:a16="http://schemas.microsoft.com/office/drawing/2014/main" id="{20350151-CC5C-6ED1-A6A8-31C2CCDB1D0A}"/>
              </a:ext>
            </a:extLst>
          </p:cNvPr>
          <p:cNvSpPr/>
          <p:nvPr/>
        </p:nvSpPr>
        <p:spPr>
          <a:xfrm>
            <a:off x="857537" y="4313589"/>
            <a:ext cx="2722220" cy="3093492"/>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37" name="Grupo 136">
            <a:extLst>
              <a:ext uri="{FF2B5EF4-FFF2-40B4-BE49-F238E27FC236}">
                <a16:creationId xmlns:a16="http://schemas.microsoft.com/office/drawing/2014/main" id="{B5A09DE7-E6A7-93C4-1F3D-F919A0F2D4A8}"/>
              </a:ext>
            </a:extLst>
          </p:cNvPr>
          <p:cNvGrpSpPr/>
          <p:nvPr/>
        </p:nvGrpSpPr>
        <p:grpSpPr>
          <a:xfrm>
            <a:off x="2572684" y="4628480"/>
            <a:ext cx="422412" cy="409854"/>
            <a:chOff x="6895499" y="1538952"/>
            <a:chExt cx="610443" cy="592295"/>
          </a:xfrm>
          <a:solidFill>
            <a:srgbClr val="32A505"/>
          </a:solidFill>
        </p:grpSpPr>
        <p:sp>
          <p:nvSpPr>
            <p:cNvPr id="138" name="Forma libre: forma 137">
              <a:extLst>
                <a:ext uri="{FF2B5EF4-FFF2-40B4-BE49-F238E27FC236}">
                  <a16:creationId xmlns:a16="http://schemas.microsoft.com/office/drawing/2014/main" id="{2CE433E9-D81C-DC02-F4A3-0BD4A4DB593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39" name="Forma libre: forma 138">
              <a:extLst>
                <a:ext uri="{FF2B5EF4-FFF2-40B4-BE49-F238E27FC236}">
                  <a16:creationId xmlns:a16="http://schemas.microsoft.com/office/drawing/2014/main" id="{6E4C045E-A4D3-BE9A-2CDF-C7CD8C2019C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0" name="Forma libre: forma 139">
              <a:extLst>
                <a:ext uri="{FF2B5EF4-FFF2-40B4-BE49-F238E27FC236}">
                  <a16:creationId xmlns:a16="http://schemas.microsoft.com/office/drawing/2014/main" id="{838C1651-F472-A965-4237-9D93F060ED1D}"/>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41" name="Grupo 140">
            <a:extLst>
              <a:ext uri="{FF2B5EF4-FFF2-40B4-BE49-F238E27FC236}">
                <a16:creationId xmlns:a16="http://schemas.microsoft.com/office/drawing/2014/main" id="{F02EC131-A8A4-B24D-5A99-653D73EF1F80}"/>
              </a:ext>
            </a:extLst>
          </p:cNvPr>
          <p:cNvGrpSpPr/>
          <p:nvPr/>
        </p:nvGrpSpPr>
        <p:grpSpPr>
          <a:xfrm>
            <a:off x="1267398" y="4628480"/>
            <a:ext cx="844823" cy="409854"/>
            <a:chOff x="5487332" y="1538952"/>
            <a:chExt cx="1220886" cy="592295"/>
          </a:xfrm>
          <a:solidFill>
            <a:srgbClr val="2C8AE0"/>
          </a:solidFill>
        </p:grpSpPr>
        <p:sp>
          <p:nvSpPr>
            <p:cNvPr id="142" name="Forma libre: forma 141">
              <a:extLst>
                <a:ext uri="{FF2B5EF4-FFF2-40B4-BE49-F238E27FC236}">
                  <a16:creationId xmlns:a16="http://schemas.microsoft.com/office/drawing/2014/main" id="{DD1077B3-7681-F799-971C-0BB3CD5E1087}"/>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pPr algn="r"/>
              <a:endParaRPr lang="es-ES" sz="1668" dirty="0"/>
            </a:p>
          </p:txBody>
        </p:sp>
        <p:sp>
          <p:nvSpPr>
            <p:cNvPr id="143" name="Forma libre: forma 142">
              <a:extLst>
                <a:ext uri="{FF2B5EF4-FFF2-40B4-BE49-F238E27FC236}">
                  <a16:creationId xmlns:a16="http://schemas.microsoft.com/office/drawing/2014/main" id="{C830D792-6653-F56A-F65B-845F874381B7}"/>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4" name="Forma libre: forma 143">
              <a:extLst>
                <a:ext uri="{FF2B5EF4-FFF2-40B4-BE49-F238E27FC236}">
                  <a16:creationId xmlns:a16="http://schemas.microsoft.com/office/drawing/2014/main" id="{C515D667-DF45-F2BA-C591-2E2E15921597}"/>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5" name="Forma libre: forma 144">
              <a:extLst>
                <a:ext uri="{FF2B5EF4-FFF2-40B4-BE49-F238E27FC236}">
                  <a16:creationId xmlns:a16="http://schemas.microsoft.com/office/drawing/2014/main" id="{CC704471-BB3A-7219-410C-E7FF6A5F312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6" name="Forma libre: forma 145">
              <a:extLst>
                <a:ext uri="{FF2B5EF4-FFF2-40B4-BE49-F238E27FC236}">
                  <a16:creationId xmlns:a16="http://schemas.microsoft.com/office/drawing/2014/main" id="{BB5F2542-97A7-5865-926A-A2656CD12582}"/>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7" name="Forma libre: forma 146">
              <a:extLst>
                <a:ext uri="{FF2B5EF4-FFF2-40B4-BE49-F238E27FC236}">
                  <a16:creationId xmlns:a16="http://schemas.microsoft.com/office/drawing/2014/main" id="{5F5D42F0-AC54-5DDF-5340-3329A121F624}"/>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53" name="CuadroTexto 152">
            <a:extLst>
              <a:ext uri="{FF2B5EF4-FFF2-40B4-BE49-F238E27FC236}">
                <a16:creationId xmlns:a16="http://schemas.microsoft.com/office/drawing/2014/main" id="{9193DC29-C4E0-4513-EF86-2531EABF5DFA}"/>
              </a:ext>
            </a:extLst>
          </p:cNvPr>
          <p:cNvSpPr txBox="1"/>
          <p:nvPr/>
        </p:nvSpPr>
        <p:spPr>
          <a:xfrm>
            <a:off x="1180256" y="5171515"/>
            <a:ext cx="878304" cy="349006"/>
          </a:xfrm>
          <a:prstGeom prst="rect">
            <a:avLst/>
          </a:prstGeom>
          <a:noFill/>
        </p:spPr>
        <p:txBody>
          <a:bodyPr wrap="square" rtlCol="0">
            <a:spAutoFit/>
          </a:bodyPr>
          <a:lstStyle/>
          <a:p>
            <a:pPr algn="ctr"/>
            <a:r>
              <a:rPr lang="es-ES" sz="1668" dirty="0">
                <a:solidFill>
                  <a:srgbClr val="2C8AE0"/>
                </a:solidFill>
                <a:latin typeface="Abadi" panose="020B0604020104020204" pitchFamily="34" charset="0"/>
              </a:rPr>
              <a:t>SCORE</a:t>
            </a:r>
            <a:endParaRPr lang="es-ES" sz="1668" dirty="0">
              <a:solidFill>
                <a:srgbClr val="32A505"/>
              </a:solidFill>
              <a:latin typeface="Abadi" panose="020B0604020104020204" pitchFamily="34" charset="0"/>
            </a:endParaRPr>
          </a:p>
        </p:txBody>
      </p:sp>
      <p:sp>
        <p:nvSpPr>
          <p:cNvPr id="154" name="CuadroTexto 153">
            <a:extLst>
              <a:ext uri="{FF2B5EF4-FFF2-40B4-BE49-F238E27FC236}">
                <a16:creationId xmlns:a16="http://schemas.microsoft.com/office/drawing/2014/main" id="{4E809F19-0FEF-C70A-7147-47DBF9CA8288}"/>
              </a:ext>
            </a:extLst>
          </p:cNvPr>
          <p:cNvSpPr txBox="1"/>
          <p:nvPr/>
        </p:nvSpPr>
        <p:spPr>
          <a:xfrm>
            <a:off x="2381277" y="5171515"/>
            <a:ext cx="911180" cy="349006"/>
          </a:xfrm>
          <a:prstGeom prst="rect">
            <a:avLst/>
          </a:prstGeom>
          <a:noFill/>
        </p:spPr>
        <p:txBody>
          <a:bodyPr wrap="square" rtlCol="0">
            <a:spAutoFit/>
          </a:bodyPr>
          <a:lstStyle/>
          <a:p>
            <a:pPr algn="ctr"/>
            <a:r>
              <a:rPr lang="es-ES" sz="1668" dirty="0">
                <a:solidFill>
                  <a:srgbClr val="32A505"/>
                </a:solidFill>
                <a:latin typeface="Abadi" panose="020B0604020104020204" pitchFamily="34" charset="0"/>
              </a:rPr>
              <a:t>SCORE</a:t>
            </a:r>
          </a:p>
        </p:txBody>
      </p:sp>
      <p:grpSp>
        <p:nvGrpSpPr>
          <p:cNvPr id="155" name="Grupo 154">
            <a:extLst>
              <a:ext uri="{FF2B5EF4-FFF2-40B4-BE49-F238E27FC236}">
                <a16:creationId xmlns:a16="http://schemas.microsoft.com/office/drawing/2014/main" id="{A8148904-9C6B-C909-A5F3-7A13DD5C4356}"/>
              </a:ext>
            </a:extLst>
          </p:cNvPr>
          <p:cNvGrpSpPr/>
          <p:nvPr/>
        </p:nvGrpSpPr>
        <p:grpSpPr>
          <a:xfrm>
            <a:off x="2572684" y="5565132"/>
            <a:ext cx="422412" cy="409854"/>
            <a:chOff x="6895499" y="1538952"/>
            <a:chExt cx="610443" cy="592295"/>
          </a:xfrm>
          <a:solidFill>
            <a:srgbClr val="2C8AE0"/>
          </a:solidFill>
        </p:grpSpPr>
        <p:sp>
          <p:nvSpPr>
            <p:cNvPr id="156" name="Forma libre: forma 155">
              <a:extLst>
                <a:ext uri="{FF2B5EF4-FFF2-40B4-BE49-F238E27FC236}">
                  <a16:creationId xmlns:a16="http://schemas.microsoft.com/office/drawing/2014/main" id="{2A21E8F2-CEAD-BD1E-26EB-C76C8BC0D135}"/>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57" name="Forma libre: forma 156">
              <a:extLst>
                <a:ext uri="{FF2B5EF4-FFF2-40B4-BE49-F238E27FC236}">
                  <a16:creationId xmlns:a16="http://schemas.microsoft.com/office/drawing/2014/main" id="{1F93FFD6-4BC5-1BB1-0BB6-832F281E687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58" name="Forma libre: forma 157">
              <a:extLst>
                <a:ext uri="{FF2B5EF4-FFF2-40B4-BE49-F238E27FC236}">
                  <a16:creationId xmlns:a16="http://schemas.microsoft.com/office/drawing/2014/main" id="{0804E7B7-5138-8354-CE64-0A9179D4C89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59" name="Grupo 158">
            <a:extLst>
              <a:ext uri="{FF2B5EF4-FFF2-40B4-BE49-F238E27FC236}">
                <a16:creationId xmlns:a16="http://schemas.microsoft.com/office/drawing/2014/main" id="{FEE6DE76-B2ED-D52B-7581-E3A977A8683F}"/>
              </a:ext>
            </a:extLst>
          </p:cNvPr>
          <p:cNvGrpSpPr/>
          <p:nvPr/>
        </p:nvGrpSpPr>
        <p:grpSpPr>
          <a:xfrm>
            <a:off x="1267398" y="5565132"/>
            <a:ext cx="844823" cy="409854"/>
            <a:chOff x="5487332" y="1538952"/>
            <a:chExt cx="1220886" cy="592295"/>
          </a:xfrm>
          <a:solidFill>
            <a:srgbClr val="32A505"/>
          </a:solidFill>
        </p:grpSpPr>
        <p:sp>
          <p:nvSpPr>
            <p:cNvPr id="160" name="Forma libre: forma 159">
              <a:extLst>
                <a:ext uri="{FF2B5EF4-FFF2-40B4-BE49-F238E27FC236}">
                  <a16:creationId xmlns:a16="http://schemas.microsoft.com/office/drawing/2014/main" id="{4876860E-D0A3-6972-17FA-98C7862CD0DF}"/>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1" name="Forma libre: forma 160">
              <a:extLst>
                <a:ext uri="{FF2B5EF4-FFF2-40B4-BE49-F238E27FC236}">
                  <a16:creationId xmlns:a16="http://schemas.microsoft.com/office/drawing/2014/main" id="{E2AEC6D6-B86B-2778-ABC1-14B8F68BF06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2" name="Forma libre: forma 161">
              <a:extLst>
                <a:ext uri="{FF2B5EF4-FFF2-40B4-BE49-F238E27FC236}">
                  <a16:creationId xmlns:a16="http://schemas.microsoft.com/office/drawing/2014/main" id="{444751E1-97B7-B15A-C6B4-7B99EFA7B8D4}"/>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3" name="Forma libre: forma 162">
              <a:extLst>
                <a:ext uri="{FF2B5EF4-FFF2-40B4-BE49-F238E27FC236}">
                  <a16:creationId xmlns:a16="http://schemas.microsoft.com/office/drawing/2014/main" id="{EAFA64DE-E18C-D78F-71DB-1CF7D61FBE9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4" name="Forma libre: forma 163">
              <a:extLst>
                <a:ext uri="{FF2B5EF4-FFF2-40B4-BE49-F238E27FC236}">
                  <a16:creationId xmlns:a16="http://schemas.microsoft.com/office/drawing/2014/main" id="{E34F6629-FD0A-C7C5-124D-462900F2860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5" name="Forma libre: forma 164">
              <a:extLst>
                <a:ext uri="{FF2B5EF4-FFF2-40B4-BE49-F238E27FC236}">
                  <a16:creationId xmlns:a16="http://schemas.microsoft.com/office/drawing/2014/main" id="{5C65823C-C563-3B83-A4F5-5E292EECE40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66" name="CuadroTexto 165">
            <a:extLst>
              <a:ext uri="{FF2B5EF4-FFF2-40B4-BE49-F238E27FC236}">
                <a16:creationId xmlns:a16="http://schemas.microsoft.com/office/drawing/2014/main" id="{D916CB06-B2AC-A2C6-9C4B-F1C630A26974}"/>
              </a:ext>
            </a:extLst>
          </p:cNvPr>
          <p:cNvSpPr txBox="1"/>
          <p:nvPr/>
        </p:nvSpPr>
        <p:spPr>
          <a:xfrm>
            <a:off x="1180256" y="6108166"/>
            <a:ext cx="878304" cy="349006"/>
          </a:xfrm>
          <a:prstGeom prst="rect">
            <a:avLst/>
          </a:prstGeom>
          <a:noFill/>
        </p:spPr>
        <p:txBody>
          <a:bodyPr wrap="square" rtlCol="0">
            <a:spAutoFit/>
          </a:bodyPr>
          <a:lstStyle/>
          <a:p>
            <a:pPr algn="ctr"/>
            <a:r>
              <a:rPr lang="es-ES" sz="1668" dirty="0">
                <a:solidFill>
                  <a:srgbClr val="32A505"/>
                </a:solidFill>
                <a:latin typeface="Abadi" panose="020B0604020104020204" pitchFamily="34" charset="0"/>
              </a:rPr>
              <a:t>SCORE</a:t>
            </a:r>
            <a:r>
              <a:rPr lang="es-ES" sz="2225" baseline="30000" dirty="0">
                <a:solidFill>
                  <a:srgbClr val="32A505"/>
                </a:solidFill>
                <a:latin typeface="Abadi" panose="020B0604020104020204" pitchFamily="34" charset="0"/>
              </a:rPr>
              <a:t>*</a:t>
            </a:r>
            <a:endParaRPr lang="es-ES" sz="1668" baseline="30000" dirty="0">
              <a:solidFill>
                <a:srgbClr val="32A505"/>
              </a:solidFill>
              <a:latin typeface="Abadi" panose="020B0604020104020204" pitchFamily="34" charset="0"/>
            </a:endParaRPr>
          </a:p>
        </p:txBody>
      </p:sp>
      <p:sp>
        <p:nvSpPr>
          <p:cNvPr id="167" name="CuadroTexto 166">
            <a:extLst>
              <a:ext uri="{FF2B5EF4-FFF2-40B4-BE49-F238E27FC236}">
                <a16:creationId xmlns:a16="http://schemas.microsoft.com/office/drawing/2014/main" id="{2CFAD827-A85E-D012-D3BA-57E3383BF534}"/>
              </a:ext>
            </a:extLst>
          </p:cNvPr>
          <p:cNvSpPr txBox="1"/>
          <p:nvPr/>
        </p:nvSpPr>
        <p:spPr>
          <a:xfrm>
            <a:off x="2381276" y="6040171"/>
            <a:ext cx="939494" cy="434734"/>
          </a:xfrm>
          <a:prstGeom prst="rect">
            <a:avLst/>
          </a:prstGeom>
          <a:noFill/>
        </p:spPr>
        <p:txBody>
          <a:bodyPr wrap="square" rtlCol="0">
            <a:spAutoFit/>
          </a:bodyPr>
          <a:lstStyle/>
          <a:p>
            <a:pPr algn="ctr"/>
            <a:r>
              <a:rPr lang="es-ES" sz="1668" dirty="0">
                <a:solidFill>
                  <a:srgbClr val="2C8AE0"/>
                </a:solidFill>
                <a:latin typeface="Abadi" panose="020B0604020104020204" pitchFamily="34" charset="0"/>
              </a:rPr>
              <a:t>SCORE</a:t>
            </a:r>
            <a:r>
              <a:rPr lang="es-ES" sz="2225" baseline="30000" dirty="0">
                <a:solidFill>
                  <a:srgbClr val="2C8AE0"/>
                </a:solidFill>
                <a:latin typeface="Abadi" panose="020B0604020104020204" pitchFamily="34" charset="0"/>
              </a:rPr>
              <a:t>*</a:t>
            </a:r>
            <a:endParaRPr lang="es-ES" sz="2225" dirty="0">
              <a:solidFill>
                <a:srgbClr val="2C8AE0"/>
              </a:solidFill>
              <a:latin typeface="Abadi" panose="020B0604020104020204" pitchFamily="34" charset="0"/>
            </a:endParaRPr>
          </a:p>
        </p:txBody>
      </p:sp>
      <p:pic>
        <p:nvPicPr>
          <p:cNvPr id="168" name="Gráfico 167" descr="Engranajes con relleno sólido">
            <a:extLst>
              <a:ext uri="{FF2B5EF4-FFF2-40B4-BE49-F238E27FC236}">
                <a16:creationId xmlns:a16="http://schemas.microsoft.com/office/drawing/2014/main" id="{EC35125B-DB1A-A1F1-B316-7C60DA16EB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912877" y="6088100"/>
            <a:ext cx="335461" cy="335461"/>
          </a:xfrm>
          <a:prstGeom prst="rect">
            <a:avLst/>
          </a:prstGeom>
        </p:spPr>
      </p:pic>
      <p:sp>
        <p:nvSpPr>
          <p:cNvPr id="169" name="Forma libre: forma 168">
            <a:extLst>
              <a:ext uri="{FF2B5EF4-FFF2-40B4-BE49-F238E27FC236}">
                <a16:creationId xmlns:a16="http://schemas.microsoft.com/office/drawing/2014/main" id="{A7C5CD00-5D87-1724-F95A-A400E7FE7A5E}"/>
              </a:ext>
            </a:extLst>
          </p:cNvPr>
          <p:cNvSpPr/>
          <p:nvPr/>
        </p:nvSpPr>
        <p:spPr>
          <a:xfrm flipH="1">
            <a:off x="1065991" y="6709677"/>
            <a:ext cx="103502" cy="301279"/>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sz="1668" dirty="0"/>
          </a:p>
        </p:txBody>
      </p:sp>
      <p:sp>
        <p:nvSpPr>
          <p:cNvPr id="170" name="CuadroTexto 169">
            <a:extLst>
              <a:ext uri="{FF2B5EF4-FFF2-40B4-BE49-F238E27FC236}">
                <a16:creationId xmlns:a16="http://schemas.microsoft.com/office/drawing/2014/main" id="{89387697-F451-91F5-0DE9-5D8944343AAC}"/>
              </a:ext>
            </a:extLst>
          </p:cNvPr>
          <p:cNvSpPr txBox="1"/>
          <p:nvPr/>
        </p:nvSpPr>
        <p:spPr>
          <a:xfrm>
            <a:off x="1259937" y="6728201"/>
            <a:ext cx="2319822" cy="320409"/>
          </a:xfrm>
          <a:prstGeom prst="rect">
            <a:avLst/>
          </a:prstGeom>
          <a:noFill/>
        </p:spPr>
        <p:txBody>
          <a:bodyPr wrap="square" rtlCol="0">
            <a:spAutoFit/>
          </a:bodyPr>
          <a:lstStyle/>
          <a:p>
            <a:r>
              <a:rPr lang="es-ES" sz="1482" dirty="0">
                <a:solidFill>
                  <a:schemeClr val="bg1"/>
                </a:solidFill>
                <a:latin typeface="Abadi" panose="020B0604020104020204" pitchFamily="34" charset="0"/>
              </a:rPr>
              <a:t>ITE = </a:t>
            </a:r>
            <a:r>
              <a:rPr lang="es-ES" sz="1482" dirty="0">
                <a:solidFill>
                  <a:srgbClr val="2C8AE0"/>
                </a:solidFill>
                <a:latin typeface="Abadi" panose="020B0604020104020204" pitchFamily="34" charset="0"/>
              </a:rPr>
              <a:t>SCORE</a:t>
            </a:r>
            <a:r>
              <a:rPr lang="es-ES" sz="1482" dirty="0">
                <a:latin typeface="Abadi" panose="020B0604020104020204" pitchFamily="34" charset="0"/>
              </a:rPr>
              <a:t> </a:t>
            </a:r>
            <a:r>
              <a:rPr lang="es-ES" sz="1482" dirty="0">
                <a:solidFill>
                  <a:schemeClr val="bg1"/>
                </a:solidFill>
                <a:latin typeface="Abadi" panose="020B0604020104020204" pitchFamily="34" charset="0"/>
              </a:rPr>
              <a:t>-</a:t>
            </a:r>
            <a:r>
              <a:rPr lang="es-ES" sz="1482" dirty="0">
                <a:latin typeface="Abadi" panose="020B0604020104020204" pitchFamily="34" charset="0"/>
              </a:rPr>
              <a:t> </a:t>
            </a:r>
            <a:r>
              <a:rPr lang="es-ES" sz="1482" dirty="0">
                <a:solidFill>
                  <a:srgbClr val="32A505"/>
                </a:solidFill>
                <a:latin typeface="Abadi" panose="020B0604020104020204" pitchFamily="34" charset="0"/>
              </a:rPr>
              <a:t>SCORE</a:t>
            </a:r>
          </a:p>
        </p:txBody>
      </p:sp>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134412" y="1155594"/>
            <a:ext cx="4189580" cy="377223"/>
          </a:xfrm>
          <a:prstGeom prst="bentConnector3">
            <a:avLst>
              <a:gd name="adj1" fmla="val 99775"/>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4" name="Elipse 343">
            <a:extLst>
              <a:ext uri="{FF2B5EF4-FFF2-40B4-BE49-F238E27FC236}">
                <a16:creationId xmlns:a16="http://schemas.microsoft.com/office/drawing/2014/main" id="{F661323F-C8DB-96C5-7049-E1B25C87E3A3}"/>
              </a:ext>
            </a:extLst>
          </p:cNvPr>
          <p:cNvSpPr/>
          <p:nvPr/>
        </p:nvSpPr>
        <p:spPr>
          <a:xfrm>
            <a:off x="3283494" y="1630582"/>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b="1" dirty="0">
                <a:latin typeface="Abadi" panose="020B0604020104020204" pitchFamily="34" charset="0"/>
              </a:rPr>
              <a:t>A1</a:t>
            </a:r>
          </a:p>
        </p:txBody>
      </p:sp>
      <p:sp>
        <p:nvSpPr>
          <p:cNvPr id="345" name="Elipse 344">
            <a:extLst>
              <a:ext uri="{FF2B5EF4-FFF2-40B4-BE49-F238E27FC236}">
                <a16:creationId xmlns:a16="http://schemas.microsoft.com/office/drawing/2014/main" id="{3FD0DFB8-88AA-E442-177E-FE7B4F74ECD7}"/>
              </a:ext>
            </a:extLst>
          </p:cNvPr>
          <p:cNvSpPr/>
          <p:nvPr/>
        </p:nvSpPr>
        <p:spPr>
          <a:xfrm>
            <a:off x="3283494" y="4306187"/>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b="1" dirty="0">
                <a:latin typeface="Abadi" panose="020B0604020104020204" pitchFamily="34" charset="0"/>
              </a:rPr>
              <a:t>A2</a:t>
            </a:r>
          </a:p>
        </p:txBody>
      </p:sp>
      <p:sp>
        <p:nvSpPr>
          <p:cNvPr id="351" name="CuadroTexto 350">
            <a:extLst>
              <a:ext uri="{FF2B5EF4-FFF2-40B4-BE49-F238E27FC236}">
                <a16:creationId xmlns:a16="http://schemas.microsoft.com/office/drawing/2014/main" id="{34EEDB06-E8A6-B829-E912-CFAC8B5F09B0}"/>
              </a:ext>
            </a:extLst>
          </p:cNvPr>
          <p:cNvSpPr txBox="1"/>
          <p:nvPr/>
        </p:nvSpPr>
        <p:spPr>
          <a:xfrm>
            <a:off x="3630829" y="1873989"/>
            <a:ext cx="2382707" cy="691536"/>
          </a:xfrm>
          <a:prstGeom prst="rect">
            <a:avLst/>
          </a:prstGeom>
          <a:noFill/>
        </p:spPr>
        <p:txBody>
          <a:bodyPr wrap="square" rtlCol="0">
            <a:spAutoFit/>
          </a:bodyPr>
          <a:lstStyle/>
          <a:p>
            <a:r>
              <a:rPr lang="es-ES" sz="1298" dirty="0">
                <a:solidFill>
                  <a:schemeClr val="bg1"/>
                </a:solidFill>
              </a:rPr>
              <a:t>Con los datos se entrena un modelo de predicción de la SCORE.</a:t>
            </a:r>
          </a:p>
        </p:txBody>
      </p:sp>
      <p:sp>
        <p:nvSpPr>
          <p:cNvPr id="352" name="CuadroTexto 351">
            <a:extLst>
              <a:ext uri="{FF2B5EF4-FFF2-40B4-BE49-F238E27FC236}">
                <a16:creationId xmlns:a16="http://schemas.microsoft.com/office/drawing/2014/main" id="{E361A39F-786B-FD7B-6E2B-CD16CDED0BFA}"/>
              </a:ext>
            </a:extLst>
          </p:cNvPr>
          <p:cNvSpPr txBox="1"/>
          <p:nvPr/>
        </p:nvSpPr>
        <p:spPr>
          <a:xfrm>
            <a:off x="3615480" y="4489945"/>
            <a:ext cx="2174071" cy="1490473"/>
          </a:xfrm>
          <a:prstGeom prst="rect">
            <a:avLst/>
          </a:prstGeom>
          <a:noFill/>
        </p:spPr>
        <p:txBody>
          <a:bodyPr wrap="square" rtlCol="0">
            <a:spAutoFit/>
          </a:bodyPr>
          <a:lstStyle/>
          <a:p>
            <a:r>
              <a:rPr lang="es-ES" sz="1298" dirty="0">
                <a:solidFill>
                  <a:schemeClr val="bg1"/>
                </a:solidFill>
              </a:rPr>
              <a:t>Se genera un </a:t>
            </a:r>
            <a:r>
              <a:rPr lang="es-ES" sz="1298" i="1" dirty="0" err="1">
                <a:solidFill>
                  <a:schemeClr val="bg1"/>
                </a:solidFill>
              </a:rPr>
              <a:t>dataset</a:t>
            </a:r>
            <a:r>
              <a:rPr lang="es-ES" sz="1298" dirty="0">
                <a:solidFill>
                  <a:schemeClr val="bg1"/>
                </a:solidFill>
              </a:rPr>
              <a:t> contrafactual: se transforma T por el complementario. </a:t>
            </a:r>
          </a:p>
          <a:p>
            <a:r>
              <a:rPr lang="es-ES" sz="1298" dirty="0">
                <a:solidFill>
                  <a:schemeClr val="bg1"/>
                </a:solidFill>
              </a:rPr>
              <a:t>El modelo entonces permite calcular la SCORE que obtendría cada individuo imaginado.</a:t>
            </a:r>
          </a:p>
        </p:txBody>
      </p:sp>
      <p:sp>
        <p:nvSpPr>
          <p:cNvPr id="366" name="Forma libre: forma 365">
            <a:extLst>
              <a:ext uri="{FF2B5EF4-FFF2-40B4-BE49-F238E27FC236}">
                <a16:creationId xmlns:a16="http://schemas.microsoft.com/office/drawing/2014/main" id="{6CA3E8C7-8059-1EB5-B4E7-A2057D048BEB}"/>
              </a:ext>
            </a:extLst>
          </p:cNvPr>
          <p:cNvSpPr/>
          <p:nvPr/>
        </p:nvSpPr>
        <p:spPr>
          <a:xfrm flipH="1">
            <a:off x="4668078" y="6438163"/>
            <a:ext cx="93348" cy="271721"/>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sz="1668" dirty="0"/>
          </a:p>
        </p:txBody>
      </p:sp>
      <p:sp>
        <p:nvSpPr>
          <p:cNvPr id="367" name="CuadroTexto 366">
            <a:extLst>
              <a:ext uri="{FF2B5EF4-FFF2-40B4-BE49-F238E27FC236}">
                <a16:creationId xmlns:a16="http://schemas.microsoft.com/office/drawing/2014/main" id="{10A45D54-C06D-2615-FD51-C7927B472A2C}"/>
              </a:ext>
            </a:extLst>
          </p:cNvPr>
          <p:cNvSpPr txBox="1"/>
          <p:nvPr/>
        </p:nvSpPr>
        <p:spPr>
          <a:xfrm>
            <a:off x="4764928" y="6440749"/>
            <a:ext cx="483146" cy="320409"/>
          </a:xfrm>
          <a:prstGeom prst="rect">
            <a:avLst/>
          </a:prstGeom>
          <a:noFill/>
        </p:spPr>
        <p:txBody>
          <a:bodyPr wrap="square" rtlCol="0">
            <a:spAutoFit/>
          </a:bodyPr>
          <a:lstStyle/>
          <a:p>
            <a:r>
              <a:rPr lang="es-ES" sz="1482" dirty="0">
                <a:solidFill>
                  <a:schemeClr val="bg1"/>
                </a:solidFill>
                <a:latin typeface="Abadi" panose="020B0604020104020204" pitchFamily="34" charset="0"/>
              </a:rPr>
              <a:t>ITE</a:t>
            </a:r>
            <a:endParaRPr lang="es-ES" sz="1482" dirty="0">
              <a:solidFill>
                <a:srgbClr val="32A505"/>
              </a:solidFill>
              <a:latin typeface="Abadi" panose="020B0604020104020204" pitchFamily="34" charset="0"/>
            </a:endParaRPr>
          </a:p>
        </p:txBody>
      </p:sp>
      <p:cxnSp>
        <p:nvCxnSpPr>
          <p:cNvPr id="324" name="Conector recto de flecha 323">
            <a:extLst>
              <a:ext uri="{FF2B5EF4-FFF2-40B4-BE49-F238E27FC236}">
                <a16:creationId xmlns:a16="http://schemas.microsoft.com/office/drawing/2014/main" id="{275E4E47-3E44-ED08-D2C3-75F2E145D8E7}"/>
              </a:ext>
            </a:extLst>
          </p:cNvPr>
          <p:cNvCxnSpPr>
            <a:cxnSpLocks/>
          </p:cNvCxnSpPr>
          <p:nvPr/>
        </p:nvCxnSpPr>
        <p:spPr>
          <a:xfrm>
            <a:off x="3946807" y="6359062"/>
            <a:ext cx="1943000" cy="0"/>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7" name="Conector recto de flecha 376">
            <a:extLst>
              <a:ext uri="{FF2B5EF4-FFF2-40B4-BE49-F238E27FC236}">
                <a16:creationId xmlns:a16="http://schemas.microsoft.com/office/drawing/2014/main" id="{5DFF7590-71CD-30ED-A992-47F689DFA225}"/>
              </a:ext>
            </a:extLst>
          </p:cNvPr>
          <p:cNvCxnSpPr>
            <a:cxnSpLocks/>
          </p:cNvCxnSpPr>
          <p:nvPr/>
        </p:nvCxnSpPr>
        <p:spPr>
          <a:xfrm>
            <a:off x="2210470" y="3836512"/>
            <a:ext cx="0" cy="369190"/>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5" name="CuadroTexto 394">
            <a:extLst>
              <a:ext uri="{FF2B5EF4-FFF2-40B4-BE49-F238E27FC236}">
                <a16:creationId xmlns:a16="http://schemas.microsoft.com/office/drawing/2014/main" id="{89438CB7-EA0F-D972-590D-800D6F88BBED}"/>
              </a:ext>
            </a:extLst>
          </p:cNvPr>
          <p:cNvSpPr txBox="1"/>
          <p:nvPr/>
        </p:nvSpPr>
        <p:spPr>
          <a:xfrm>
            <a:off x="868347" y="7513419"/>
            <a:ext cx="4804756" cy="691536"/>
          </a:xfrm>
          <a:prstGeom prst="rect">
            <a:avLst/>
          </a:prstGeom>
          <a:noFill/>
        </p:spPr>
        <p:txBody>
          <a:bodyPr wrap="square" rtlCol="0">
            <a:spAutoFit/>
          </a:bodyPr>
          <a:lstStyle/>
          <a:p>
            <a:r>
              <a:rPr lang="es-ES" sz="1298" dirty="0">
                <a:solidFill>
                  <a:schemeClr val="bg1"/>
                </a:solidFill>
              </a:rPr>
              <a:t>Para cada individuo se calcula la diferencia entre su SCORE según su asignación real y la asignación contrafactual. Esta diferencia es el efecto individual del tratamiento (ITE).</a:t>
            </a:r>
          </a:p>
        </p:txBody>
      </p:sp>
      <p:cxnSp>
        <p:nvCxnSpPr>
          <p:cNvPr id="148" name="Conector recto 25">
            <a:extLst>
              <a:ext uri="{FF2B5EF4-FFF2-40B4-BE49-F238E27FC236}">
                <a16:creationId xmlns:a16="http://schemas.microsoft.com/office/drawing/2014/main" id="{151AE6A1-8135-0D75-0BEE-FD5407847CB1}"/>
              </a:ext>
            </a:extLst>
          </p:cNvPr>
          <p:cNvCxnSpPr>
            <a:cxnSpLocks/>
          </p:cNvCxnSpPr>
          <p:nvPr/>
        </p:nvCxnSpPr>
        <p:spPr>
          <a:xfrm>
            <a:off x="1232229" y="948875"/>
            <a:ext cx="2088541"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pic>
        <p:nvPicPr>
          <p:cNvPr id="149" name="Graphic 148" descr="Earth globe: Americas with solid fill">
            <a:extLst>
              <a:ext uri="{FF2B5EF4-FFF2-40B4-BE49-F238E27FC236}">
                <a16:creationId xmlns:a16="http://schemas.microsoft.com/office/drawing/2014/main" id="{B7F714F3-15D6-A989-1627-622521931C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9934" y="4300349"/>
            <a:ext cx="844470" cy="844470"/>
          </a:xfrm>
          <a:prstGeom prst="rect">
            <a:avLst/>
          </a:prstGeom>
        </p:spPr>
      </p:pic>
      <p:pic>
        <p:nvPicPr>
          <p:cNvPr id="150" name="Graphic 149" descr="Earth globe: Americas with solid fill">
            <a:extLst>
              <a:ext uri="{FF2B5EF4-FFF2-40B4-BE49-F238E27FC236}">
                <a16:creationId xmlns:a16="http://schemas.microsoft.com/office/drawing/2014/main" id="{66A2C689-5260-8041-79E1-0F5B09C9D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9934" y="5291797"/>
            <a:ext cx="844470" cy="844470"/>
          </a:xfrm>
          <a:prstGeom prst="rect">
            <a:avLst/>
          </a:prstGeom>
        </p:spPr>
      </p:pic>
    </p:spTree>
    <p:extLst>
      <p:ext uri="{BB962C8B-B14F-4D97-AF65-F5344CB8AC3E}">
        <p14:creationId xmlns:p14="http://schemas.microsoft.com/office/powerpoint/2010/main" val="251932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125570" y="486720"/>
            <a:ext cx="2454187" cy="461665"/>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400"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28" y="425933"/>
            <a:ext cx="514441" cy="514441"/>
          </a:xfrm>
          <a:prstGeom prst="rect">
            <a:avLst/>
          </a:prstGeom>
        </p:spPr>
      </p:pic>
      <p:sp>
        <p:nvSpPr>
          <p:cNvPr id="236" name="Rectángulo: esquinas redondeadas 235">
            <a:extLst>
              <a:ext uri="{FF2B5EF4-FFF2-40B4-BE49-F238E27FC236}">
                <a16:creationId xmlns:a16="http://schemas.microsoft.com/office/drawing/2014/main" id="{D0BA64FC-D110-3449-00E9-9BC40F42552C}"/>
              </a:ext>
            </a:extLst>
          </p:cNvPr>
          <p:cNvSpPr/>
          <p:nvPr/>
        </p:nvSpPr>
        <p:spPr>
          <a:xfrm>
            <a:off x="6159751" y="4547296"/>
            <a:ext cx="5290258" cy="32174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dirty="0"/>
          </a:p>
        </p:txBody>
      </p:sp>
      <p:sp>
        <p:nvSpPr>
          <p:cNvPr id="30" name="Rectángulo: esquinas redondeadas 29">
            <a:extLst>
              <a:ext uri="{FF2B5EF4-FFF2-40B4-BE49-F238E27FC236}">
                <a16:creationId xmlns:a16="http://schemas.microsoft.com/office/drawing/2014/main" id="{DA968CB1-9B2D-93D7-CF27-99CFE9488398}"/>
              </a:ext>
            </a:extLst>
          </p:cNvPr>
          <p:cNvSpPr/>
          <p:nvPr/>
        </p:nvSpPr>
        <p:spPr>
          <a:xfrm>
            <a:off x="6468248" y="624481"/>
            <a:ext cx="2719361" cy="17216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237" name="Rectángulo 236">
            <a:extLst>
              <a:ext uri="{FF2B5EF4-FFF2-40B4-BE49-F238E27FC236}">
                <a16:creationId xmlns:a16="http://schemas.microsoft.com/office/drawing/2014/main" id="{81783680-2E2C-0BE6-7792-2B08A381DAB1}"/>
              </a:ext>
            </a:extLst>
          </p:cNvPr>
          <p:cNvSpPr/>
          <p:nvPr/>
        </p:nvSpPr>
        <p:spPr>
          <a:xfrm>
            <a:off x="8262617" y="4644386"/>
            <a:ext cx="646042" cy="3276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VAR1</a:t>
            </a:r>
          </a:p>
        </p:txBody>
      </p:sp>
      <p:cxnSp>
        <p:nvCxnSpPr>
          <p:cNvPr id="240" name="Conector recto 239">
            <a:extLst>
              <a:ext uri="{FF2B5EF4-FFF2-40B4-BE49-F238E27FC236}">
                <a16:creationId xmlns:a16="http://schemas.microsoft.com/office/drawing/2014/main" id="{1E254866-CC5D-B956-D51E-49A6D23BC1B0}"/>
              </a:ext>
            </a:extLst>
          </p:cNvPr>
          <p:cNvCxnSpPr>
            <a:cxnSpLocks/>
            <a:stCxn id="237" idx="2"/>
            <a:endCxn id="238" idx="0"/>
          </p:cNvCxnSpPr>
          <p:nvPr/>
        </p:nvCxnSpPr>
        <p:spPr>
          <a:xfrm>
            <a:off x="8585639"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B973F6E4-0487-17BC-4106-7B0804C297CE}"/>
              </a:ext>
            </a:extLst>
          </p:cNvPr>
          <p:cNvCxnSpPr>
            <a:cxnSpLocks/>
            <a:stCxn id="238" idx="2"/>
            <a:endCxn id="262" idx="0"/>
          </p:cNvCxnSpPr>
          <p:nvPr/>
        </p:nvCxnSpPr>
        <p:spPr>
          <a:xfrm flipH="1">
            <a:off x="9166919"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4B2EE94C-9CA6-BADA-3A5A-72A7BC3DD761}"/>
              </a:ext>
            </a:extLst>
          </p:cNvPr>
          <p:cNvCxnSpPr>
            <a:cxnSpLocks/>
            <a:stCxn id="238" idx="2"/>
            <a:endCxn id="265" idx="0"/>
          </p:cNvCxnSpPr>
          <p:nvPr/>
        </p:nvCxnSpPr>
        <p:spPr>
          <a:xfrm>
            <a:off x="9748202"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50" name="Grupo 1049">
            <a:extLst>
              <a:ext uri="{FF2B5EF4-FFF2-40B4-BE49-F238E27FC236}">
                <a16:creationId xmlns:a16="http://schemas.microsoft.com/office/drawing/2014/main" id="{60E6C5BF-E51D-2D4C-6F94-020443EB9AA4}"/>
              </a:ext>
            </a:extLst>
          </p:cNvPr>
          <p:cNvGrpSpPr/>
          <p:nvPr/>
        </p:nvGrpSpPr>
        <p:grpSpPr>
          <a:xfrm>
            <a:off x="7100051" y="5125280"/>
            <a:ext cx="2971175" cy="327612"/>
            <a:chOff x="7282891" y="6673982"/>
            <a:chExt cx="3205361" cy="353434"/>
          </a:xfrm>
        </p:grpSpPr>
        <p:sp>
          <p:nvSpPr>
            <p:cNvPr id="238" name="Rectángulo 237">
              <a:extLst>
                <a:ext uri="{FF2B5EF4-FFF2-40B4-BE49-F238E27FC236}">
                  <a16:creationId xmlns:a16="http://schemas.microsoft.com/office/drawing/2014/main" id="{4EDA83D9-92C6-E6F7-7E07-B51600159062}"/>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VAR3</a:t>
              </a:r>
            </a:p>
          </p:txBody>
        </p:sp>
        <p:sp>
          <p:nvSpPr>
            <p:cNvPr id="273" name="Rectángulo 272">
              <a:extLst>
                <a:ext uri="{FF2B5EF4-FFF2-40B4-BE49-F238E27FC236}">
                  <a16:creationId xmlns:a16="http://schemas.microsoft.com/office/drawing/2014/main" id="{1E92CD77-BD54-6E57-D436-C556F47CC585}"/>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VAR2</a:t>
              </a:r>
            </a:p>
          </p:txBody>
        </p:sp>
      </p:grpSp>
      <p:cxnSp>
        <p:nvCxnSpPr>
          <p:cNvPr id="274" name="Conector recto 273">
            <a:extLst>
              <a:ext uri="{FF2B5EF4-FFF2-40B4-BE49-F238E27FC236}">
                <a16:creationId xmlns:a16="http://schemas.microsoft.com/office/drawing/2014/main" id="{B2211FB2-B8D2-9B80-16C3-75EEFC4EE6F4}"/>
              </a:ext>
            </a:extLst>
          </p:cNvPr>
          <p:cNvCxnSpPr>
            <a:cxnSpLocks/>
            <a:stCxn id="237" idx="2"/>
            <a:endCxn id="273" idx="0"/>
          </p:cNvCxnSpPr>
          <p:nvPr/>
        </p:nvCxnSpPr>
        <p:spPr>
          <a:xfrm flipH="1">
            <a:off x="7423072"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70E0DA1B-0A8D-9A55-66CF-D970CB3C894D}"/>
              </a:ext>
            </a:extLst>
          </p:cNvPr>
          <p:cNvCxnSpPr>
            <a:cxnSpLocks/>
            <a:stCxn id="273" idx="2"/>
            <a:endCxn id="281" idx="0"/>
          </p:cNvCxnSpPr>
          <p:nvPr/>
        </p:nvCxnSpPr>
        <p:spPr>
          <a:xfrm flipH="1">
            <a:off x="6841786"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1D7D23B2-1926-4C21-F94A-18436FCC223B}"/>
              </a:ext>
            </a:extLst>
          </p:cNvPr>
          <p:cNvCxnSpPr>
            <a:cxnSpLocks/>
            <a:stCxn id="273" idx="2"/>
            <a:endCxn id="284" idx="0"/>
          </p:cNvCxnSpPr>
          <p:nvPr/>
        </p:nvCxnSpPr>
        <p:spPr>
          <a:xfrm>
            <a:off x="7423070"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43" name="Grupo 1042">
            <a:extLst>
              <a:ext uri="{FF2B5EF4-FFF2-40B4-BE49-F238E27FC236}">
                <a16:creationId xmlns:a16="http://schemas.microsoft.com/office/drawing/2014/main" id="{B2113477-87AE-F44B-B83E-EF796C7BF481}"/>
              </a:ext>
            </a:extLst>
          </p:cNvPr>
          <p:cNvGrpSpPr/>
          <p:nvPr/>
        </p:nvGrpSpPr>
        <p:grpSpPr>
          <a:xfrm>
            <a:off x="8693239" y="5606174"/>
            <a:ext cx="947360" cy="559395"/>
            <a:chOff x="9241352" y="7200265"/>
            <a:chExt cx="1022030" cy="603486"/>
          </a:xfrm>
        </p:grpSpPr>
        <p:sp>
          <p:nvSpPr>
            <p:cNvPr id="262" name="Rectángulo: esquinas redondeadas 261">
              <a:extLst>
                <a:ext uri="{FF2B5EF4-FFF2-40B4-BE49-F238E27FC236}">
                  <a16:creationId xmlns:a16="http://schemas.microsoft.com/office/drawing/2014/main" id="{D179FF35-A22D-656A-4EDF-5F29C57A037E}"/>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042" name="Grupo 1041">
              <a:extLst>
                <a:ext uri="{FF2B5EF4-FFF2-40B4-BE49-F238E27FC236}">
                  <a16:creationId xmlns:a16="http://schemas.microsoft.com/office/drawing/2014/main" id="{03E6A5D8-E65F-B1CE-2405-A806DA8F68CD}"/>
                </a:ext>
              </a:extLst>
            </p:cNvPr>
            <p:cNvGrpSpPr/>
            <p:nvPr/>
          </p:nvGrpSpPr>
          <p:grpSpPr>
            <a:xfrm>
              <a:off x="9377783" y="7321431"/>
              <a:ext cx="749169" cy="361155"/>
              <a:chOff x="9315107" y="7321430"/>
              <a:chExt cx="749169" cy="361155"/>
            </a:xfrm>
          </p:grpSpPr>
          <p:sp>
            <p:nvSpPr>
              <p:cNvPr id="259" name="Forma libre: forma 258">
                <a:extLst>
                  <a:ext uri="{FF2B5EF4-FFF2-40B4-BE49-F238E27FC236}">
                    <a16:creationId xmlns:a16="http://schemas.microsoft.com/office/drawing/2014/main" id="{C6026872-3205-DBB2-DEFD-72579E3C43D3}"/>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60" name="Forma libre: forma 259">
                <a:extLst>
                  <a:ext uri="{FF2B5EF4-FFF2-40B4-BE49-F238E27FC236}">
                    <a16:creationId xmlns:a16="http://schemas.microsoft.com/office/drawing/2014/main" id="{A1B8174A-31E5-51F6-F33D-6AB883BC3450}"/>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61" name="Forma libre: forma 260">
                <a:extLst>
                  <a:ext uri="{FF2B5EF4-FFF2-40B4-BE49-F238E27FC236}">
                    <a16:creationId xmlns:a16="http://schemas.microsoft.com/office/drawing/2014/main" id="{2B3796E4-DD5D-F84F-ED26-A6366AAD3E4F}"/>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2" name="Forma libre: forma 291">
                <a:extLst>
                  <a:ext uri="{FF2B5EF4-FFF2-40B4-BE49-F238E27FC236}">
                    <a16:creationId xmlns:a16="http://schemas.microsoft.com/office/drawing/2014/main" id="{6B98B0A4-134F-42D5-5324-E6103B26B735}"/>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3" name="Forma libre: forma 292">
                <a:extLst>
                  <a:ext uri="{FF2B5EF4-FFF2-40B4-BE49-F238E27FC236}">
                    <a16:creationId xmlns:a16="http://schemas.microsoft.com/office/drawing/2014/main" id="{23E82263-7C23-AC79-2FE4-80F5671CEF9F}"/>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4" name="Forma libre: forma 293">
                <a:extLst>
                  <a:ext uri="{FF2B5EF4-FFF2-40B4-BE49-F238E27FC236}">
                    <a16:creationId xmlns:a16="http://schemas.microsoft.com/office/drawing/2014/main" id="{06EC5EB6-1E24-6D8D-354C-51E602FD4F4A}"/>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grpSp>
      <p:grpSp>
        <p:nvGrpSpPr>
          <p:cNvPr id="1040" name="Grupo 1039">
            <a:extLst>
              <a:ext uri="{FF2B5EF4-FFF2-40B4-BE49-F238E27FC236}">
                <a16:creationId xmlns:a16="http://schemas.microsoft.com/office/drawing/2014/main" id="{DE047057-9CB8-B858-51AA-6865B15A83A6}"/>
              </a:ext>
            </a:extLst>
          </p:cNvPr>
          <p:cNvGrpSpPr/>
          <p:nvPr/>
        </p:nvGrpSpPr>
        <p:grpSpPr>
          <a:xfrm>
            <a:off x="9855805" y="5606174"/>
            <a:ext cx="947360" cy="559395"/>
            <a:chOff x="10377275" y="7200265"/>
            <a:chExt cx="1022030" cy="603486"/>
          </a:xfrm>
        </p:grpSpPr>
        <p:grpSp>
          <p:nvGrpSpPr>
            <p:cNvPr id="264" name="Grupo 263">
              <a:extLst>
                <a:ext uri="{FF2B5EF4-FFF2-40B4-BE49-F238E27FC236}">
                  <a16:creationId xmlns:a16="http://schemas.microsoft.com/office/drawing/2014/main" id="{08F492B5-9264-2645-BC68-AFD0A74AB316}"/>
                </a:ext>
              </a:extLst>
            </p:cNvPr>
            <p:cNvGrpSpPr/>
            <p:nvPr/>
          </p:nvGrpSpPr>
          <p:grpSpPr>
            <a:xfrm>
              <a:off x="10640143" y="7321431"/>
              <a:ext cx="496294" cy="361155"/>
              <a:chOff x="5894294" y="1538952"/>
              <a:chExt cx="813924" cy="592295"/>
            </a:xfrm>
            <a:solidFill>
              <a:srgbClr val="2C8AE0"/>
            </a:solidFill>
          </p:grpSpPr>
          <p:sp>
            <p:nvSpPr>
              <p:cNvPr id="266" name="Forma libre: forma 265">
                <a:extLst>
                  <a:ext uri="{FF2B5EF4-FFF2-40B4-BE49-F238E27FC236}">
                    <a16:creationId xmlns:a16="http://schemas.microsoft.com/office/drawing/2014/main" id="{3DF0C2CB-1DB5-7FA8-695A-37E0CA05106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67" name="Forma libre: forma 266">
                <a:extLst>
                  <a:ext uri="{FF2B5EF4-FFF2-40B4-BE49-F238E27FC236}">
                    <a16:creationId xmlns:a16="http://schemas.microsoft.com/office/drawing/2014/main" id="{05B17B6B-8673-B42B-5E91-6ED660D2AE25}"/>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68" name="Forma libre: forma 267">
                <a:extLst>
                  <a:ext uri="{FF2B5EF4-FFF2-40B4-BE49-F238E27FC236}">
                    <a16:creationId xmlns:a16="http://schemas.microsoft.com/office/drawing/2014/main" id="{46999F26-48DA-F868-4635-79F22A157BF4}"/>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69" name="Forma libre: forma 268">
                <a:extLst>
                  <a:ext uri="{FF2B5EF4-FFF2-40B4-BE49-F238E27FC236}">
                    <a16:creationId xmlns:a16="http://schemas.microsoft.com/office/drawing/2014/main" id="{FF1D9C42-D8CD-403E-AE8A-A4ADBB1E269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sp>
          <p:nvSpPr>
            <p:cNvPr id="265" name="Rectángulo: esquinas redondeadas 264">
              <a:extLst>
                <a:ext uri="{FF2B5EF4-FFF2-40B4-BE49-F238E27FC236}">
                  <a16:creationId xmlns:a16="http://schemas.microsoft.com/office/drawing/2014/main" id="{DD1DAB87-6B05-AB73-AB78-4A52EA917C0D}"/>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grpSp>
        <p:nvGrpSpPr>
          <p:cNvPr id="1045" name="Grupo 1044">
            <a:extLst>
              <a:ext uri="{FF2B5EF4-FFF2-40B4-BE49-F238E27FC236}">
                <a16:creationId xmlns:a16="http://schemas.microsoft.com/office/drawing/2014/main" id="{AA5A4EE8-D9F2-90F7-0CBC-8E82A728BB27}"/>
              </a:ext>
            </a:extLst>
          </p:cNvPr>
          <p:cNvGrpSpPr/>
          <p:nvPr/>
        </p:nvGrpSpPr>
        <p:grpSpPr>
          <a:xfrm>
            <a:off x="6368107" y="5606174"/>
            <a:ext cx="947360" cy="559395"/>
            <a:chOff x="6493258" y="7200265"/>
            <a:chExt cx="1022030" cy="603486"/>
          </a:xfrm>
        </p:grpSpPr>
        <p:sp>
          <p:nvSpPr>
            <p:cNvPr id="281" name="Rectángulo: esquinas redondeadas 280">
              <a:extLst>
                <a:ext uri="{FF2B5EF4-FFF2-40B4-BE49-F238E27FC236}">
                  <a16:creationId xmlns:a16="http://schemas.microsoft.com/office/drawing/2014/main" id="{308F7A69-5D0C-07CF-AE68-A2F8B9B1009D}"/>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044" name="Grupo 1043">
              <a:extLst>
                <a:ext uri="{FF2B5EF4-FFF2-40B4-BE49-F238E27FC236}">
                  <a16:creationId xmlns:a16="http://schemas.microsoft.com/office/drawing/2014/main" id="{C6E2FBCB-8F73-1EC4-0863-60132F35092E}"/>
                </a:ext>
              </a:extLst>
            </p:cNvPr>
            <p:cNvGrpSpPr/>
            <p:nvPr/>
          </p:nvGrpSpPr>
          <p:grpSpPr>
            <a:xfrm>
              <a:off x="6691429" y="7321431"/>
              <a:ext cx="625689" cy="361155"/>
              <a:chOff x="6691459" y="7321617"/>
              <a:chExt cx="625689" cy="361155"/>
            </a:xfrm>
          </p:grpSpPr>
          <p:sp>
            <p:nvSpPr>
              <p:cNvPr id="278" name="Forma libre: forma 277">
                <a:extLst>
                  <a:ext uri="{FF2B5EF4-FFF2-40B4-BE49-F238E27FC236}">
                    <a16:creationId xmlns:a16="http://schemas.microsoft.com/office/drawing/2014/main" id="{1AF11B15-CAC1-32FC-545F-453DAF303B5E}"/>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79" name="Forma libre: forma 278">
                <a:extLst>
                  <a:ext uri="{FF2B5EF4-FFF2-40B4-BE49-F238E27FC236}">
                    <a16:creationId xmlns:a16="http://schemas.microsoft.com/office/drawing/2014/main" id="{DB63C8AC-829A-974C-B78B-91BF55596B00}"/>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80" name="Forma libre: forma 279">
                <a:extLst>
                  <a:ext uri="{FF2B5EF4-FFF2-40B4-BE49-F238E27FC236}">
                    <a16:creationId xmlns:a16="http://schemas.microsoft.com/office/drawing/2014/main" id="{BB12674D-93B6-FCB9-E598-95466384D06C}"/>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0" name="Forma libre: forma 289">
                <a:extLst>
                  <a:ext uri="{FF2B5EF4-FFF2-40B4-BE49-F238E27FC236}">
                    <a16:creationId xmlns:a16="http://schemas.microsoft.com/office/drawing/2014/main" id="{9EC5C529-18EF-93A9-D54D-205B89910CFD}"/>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91" name="Forma libre: forma 290">
                <a:extLst>
                  <a:ext uri="{FF2B5EF4-FFF2-40B4-BE49-F238E27FC236}">
                    <a16:creationId xmlns:a16="http://schemas.microsoft.com/office/drawing/2014/main" id="{5A5351C0-66AA-59DE-0A51-70442367873F}"/>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grpSp>
      </p:grpSp>
      <p:grpSp>
        <p:nvGrpSpPr>
          <p:cNvPr id="1041" name="Grupo 1040">
            <a:extLst>
              <a:ext uri="{FF2B5EF4-FFF2-40B4-BE49-F238E27FC236}">
                <a16:creationId xmlns:a16="http://schemas.microsoft.com/office/drawing/2014/main" id="{00E77A04-B142-F566-4F26-87AC5343EAE5}"/>
              </a:ext>
            </a:extLst>
          </p:cNvPr>
          <p:cNvGrpSpPr/>
          <p:nvPr/>
        </p:nvGrpSpPr>
        <p:grpSpPr>
          <a:xfrm>
            <a:off x="7530673" y="5606174"/>
            <a:ext cx="947360" cy="559395"/>
            <a:chOff x="7629181" y="7200265"/>
            <a:chExt cx="1022030" cy="603486"/>
          </a:xfrm>
        </p:grpSpPr>
        <p:grpSp>
          <p:nvGrpSpPr>
            <p:cNvPr id="283" name="Grupo 282">
              <a:extLst>
                <a:ext uri="{FF2B5EF4-FFF2-40B4-BE49-F238E27FC236}">
                  <a16:creationId xmlns:a16="http://schemas.microsoft.com/office/drawing/2014/main" id="{9521F592-83F7-8BA8-B88E-582F6DCBC7EB}"/>
                </a:ext>
              </a:extLst>
            </p:cNvPr>
            <p:cNvGrpSpPr/>
            <p:nvPr/>
          </p:nvGrpSpPr>
          <p:grpSpPr>
            <a:xfrm>
              <a:off x="7954086" y="7321431"/>
              <a:ext cx="372221" cy="361155"/>
              <a:chOff x="5894294" y="1538952"/>
              <a:chExt cx="610443" cy="592295"/>
            </a:xfrm>
            <a:solidFill>
              <a:srgbClr val="2C8AE0"/>
            </a:solidFill>
          </p:grpSpPr>
          <p:sp>
            <p:nvSpPr>
              <p:cNvPr id="285" name="Forma libre: forma 284">
                <a:extLst>
                  <a:ext uri="{FF2B5EF4-FFF2-40B4-BE49-F238E27FC236}">
                    <a16:creationId xmlns:a16="http://schemas.microsoft.com/office/drawing/2014/main" id="{49B95841-87DA-F5A3-40C3-190B91054E2C}"/>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86" name="Forma libre: forma 285">
                <a:extLst>
                  <a:ext uri="{FF2B5EF4-FFF2-40B4-BE49-F238E27FC236}">
                    <a16:creationId xmlns:a16="http://schemas.microsoft.com/office/drawing/2014/main" id="{84066B9D-7A7B-7780-56E8-BD36230E955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87" name="Forma libre: forma 286">
                <a:extLst>
                  <a:ext uri="{FF2B5EF4-FFF2-40B4-BE49-F238E27FC236}">
                    <a16:creationId xmlns:a16="http://schemas.microsoft.com/office/drawing/2014/main" id="{D32ECFDA-6300-8DD5-E6AA-DBF0DE100B80}"/>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284" name="Rectángulo: esquinas redondeadas 283">
              <a:extLst>
                <a:ext uri="{FF2B5EF4-FFF2-40B4-BE49-F238E27FC236}">
                  <a16:creationId xmlns:a16="http://schemas.microsoft.com/office/drawing/2014/main" id="{9900051B-0BC4-7810-D1E2-8CA7238D9158}"/>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sp>
        <p:nvSpPr>
          <p:cNvPr id="1052" name="Rectángulo 1051">
            <a:extLst>
              <a:ext uri="{FF2B5EF4-FFF2-40B4-BE49-F238E27FC236}">
                <a16:creationId xmlns:a16="http://schemas.microsoft.com/office/drawing/2014/main" id="{9E60FAFC-306F-009D-75A5-57A5E253C4A5}"/>
              </a:ext>
            </a:extLst>
          </p:cNvPr>
          <p:cNvSpPr/>
          <p:nvPr/>
        </p:nvSpPr>
        <p:spPr>
          <a:xfrm>
            <a:off x="11032121" y="6172009"/>
            <a:ext cx="98067" cy="591359"/>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09" name="CuadroTexto 308">
            <a:extLst>
              <a:ext uri="{FF2B5EF4-FFF2-40B4-BE49-F238E27FC236}">
                <a16:creationId xmlns:a16="http://schemas.microsoft.com/office/drawing/2014/main" id="{60510010-9DBA-87E5-672A-63FFDF262C2E}"/>
              </a:ext>
            </a:extLst>
          </p:cNvPr>
          <p:cNvSpPr txBox="1"/>
          <p:nvPr/>
        </p:nvSpPr>
        <p:spPr>
          <a:xfrm>
            <a:off x="10718421" y="5923072"/>
            <a:ext cx="725465" cy="249299"/>
          </a:xfrm>
          <a:prstGeom prst="rect">
            <a:avLst/>
          </a:prstGeom>
          <a:noFill/>
        </p:spPr>
        <p:txBody>
          <a:bodyPr wrap="square">
            <a:spAutoFit/>
          </a:bodyPr>
          <a:lstStyle/>
          <a:p>
            <a:pPr algn="ctr"/>
            <a:r>
              <a:rPr lang="es-ES" sz="1020" dirty="0">
                <a:solidFill>
                  <a:schemeClr val="bg1"/>
                </a:solidFill>
                <a:latin typeface="Abadi" panose="020B0604020104020204" pitchFamily="34" charset="0"/>
              </a:rPr>
              <a:t>ITE</a:t>
            </a:r>
            <a:endParaRPr lang="es-ES" sz="1020" dirty="0"/>
          </a:p>
        </p:txBody>
      </p:sp>
      <p:sp>
        <p:nvSpPr>
          <p:cNvPr id="1054" name="Rectángulo 1053">
            <a:extLst>
              <a:ext uri="{FF2B5EF4-FFF2-40B4-BE49-F238E27FC236}">
                <a16:creationId xmlns:a16="http://schemas.microsoft.com/office/drawing/2014/main" id="{E5C147F7-5CCC-7EA7-1B76-A3A7655652AD}"/>
              </a:ext>
            </a:extLst>
          </p:cNvPr>
          <p:cNvSpPr/>
          <p:nvPr/>
        </p:nvSpPr>
        <p:spPr>
          <a:xfrm>
            <a:off x="6423538" y="6347073"/>
            <a:ext cx="836498" cy="108576"/>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1" name="Rectángulo 310">
            <a:extLst>
              <a:ext uri="{FF2B5EF4-FFF2-40B4-BE49-F238E27FC236}">
                <a16:creationId xmlns:a16="http://schemas.microsoft.com/office/drawing/2014/main" id="{6C2C5F86-BB88-3857-64B6-5B8052A2FE24}"/>
              </a:ext>
            </a:extLst>
          </p:cNvPr>
          <p:cNvSpPr/>
          <p:nvPr/>
        </p:nvSpPr>
        <p:spPr>
          <a:xfrm>
            <a:off x="7586105" y="6347073"/>
            <a:ext cx="836498" cy="108576"/>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2" name="Rectángulo 311">
            <a:extLst>
              <a:ext uri="{FF2B5EF4-FFF2-40B4-BE49-F238E27FC236}">
                <a16:creationId xmlns:a16="http://schemas.microsoft.com/office/drawing/2014/main" id="{0A153508-537D-6181-7626-7AD9E6F393E0}"/>
              </a:ext>
            </a:extLst>
          </p:cNvPr>
          <p:cNvSpPr/>
          <p:nvPr/>
        </p:nvSpPr>
        <p:spPr>
          <a:xfrm>
            <a:off x="8748671" y="6347073"/>
            <a:ext cx="836498" cy="108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3" name="Rectángulo 312">
            <a:extLst>
              <a:ext uri="{FF2B5EF4-FFF2-40B4-BE49-F238E27FC236}">
                <a16:creationId xmlns:a16="http://schemas.microsoft.com/office/drawing/2014/main" id="{5549644B-CC56-29BA-B5CC-6BB8AA7B00AA}"/>
              </a:ext>
            </a:extLst>
          </p:cNvPr>
          <p:cNvSpPr/>
          <p:nvPr/>
        </p:nvSpPr>
        <p:spPr>
          <a:xfrm>
            <a:off x="9911237" y="6347073"/>
            <a:ext cx="836498" cy="108576"/>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pic>
        <p:nvPicPr>
          <p:cNvPr id="325" name="Gráfico 324" descr="Engranajes con relleno sólido">
            <a:extLst>
              <a:ext uri="{FF2B5EF4-FFF2-40B4-BE49-F238E27FC236}">
                <a16:creationId xmlns:a16="http://schemas.microsoft.com/office/drawing/2014/main" id="{722E40F1-D176-FD78-2FF1-9F6FAFB657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00000">
            <a:off x="11120967" y="5853630"/>
            <a:ext cx="239742" cy="239742"/>
          </a:xfrm>
          <a:prstGeom prst="rect">
            <a:avLst/>
          </a:prstGeom>
        </p:spPr>
      </p:pic>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134412" y="1155594"/>
            <a:ext cx="4189580" cy="377223"/>
          </a:xfrm>
          <a:prstGeom prst="bentConnector3">
            <a:avLst>
              <a:gd name="adj1" fmla="val 99775"/>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Elipse 300">
            <a:extLst>
              <a:ext uri="{FF2B5EF4-FFF2-40B4-BE49-F238E27FC236}">
                <a16:creationId xmlns:a16="http://schemas.microsoft.com/office/drawing/2014/main" id="{94FD7641-9307-AD76-3B64-71909EA595E7}"/>
              </a:ext>
            </a:extLst>
          </p:cNvPr>
          <p:cNvSpPr/>
          <p:nvPr/>
        </p:nvSpPr>
        <p:spPr>
          <a:xfrm>
            <a:off x="8927015" y="550833"/>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68" b="1" dirty="0">
                <a:latin typeface="Abadi" panose="020B0604020104020204" pitchFamily="34" charset="0"/>
              </a:rPr>
              <a:t>0</a:t>
            </a:r>
          </a:p>
        </p:txBody>
      </p:sp>
      <p:sp>
        <p:nvSpPr>
          <p:cNvPr id="347" name="Elipse 346">
            <a:extLst>
              <a:ext uri="{FF2B5EF4-FFF2-40B4-BE49-F238E27FC236}">
                <a16:creationId xmlns:a16="http://schemas.microsoft.com/office/drawing/2014/main" id="{E25ED90F-3F22-1C26-C5C8-F8CA838B40B2}"/>
              </a:ext>
            </a:extLst>
          </p:cNvPr>
          <p:cNvSpPr/>
          <p:nvPr/>
        </p:nvSpPr>
        <p:spPr>
          <a:xfrm>
            <a:off x="11119406" y="4571657"/>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68" b="1" dirty="0">
                <a:latin typeface="Abadi" panose="020B0604020104020204" pitchFamily="34" charset="0"/>
              </a:rPr>
              <a:t>B</a:t>
            </a:r>
          </a:p>
        </p:txBody>
      </p:sp>
      <p:sp>
        <p:nvSpPr>
          <p:cNvPr id="391" name="CuadroTexto 390">
            <a:extLst>
              <a:ext uri="{FF2B5EF4-FFF2-40B4-BE49-F238E27FC236}">
                <a16:creationId xmlns:a16="http://schemas.microsoft.com/office/drawing/2014/main" id="{4E1FBBD7-E911-6E3A-AEA3-5F8BF86FD599}"/>
              </a:ext>
            </a:extLst>
          </p:cNvPr>
          <p:cNvSpPr txBox="1"/>
          <p:nvPr/>
        </p:nvSpPr>
        <p:spPr>
          <a:xfrm>
            <a:off x="6159749" y="3324481"/>
            <a:ext cx="5290255" cy="1091004"/>
          </a:xfrm>
          <a:prstGeom prst="rect">
            <a:avLst/>
          </a:prstGeom>
          <a:noFill/>
        </p:spPr>
        <p:txBody>
          <a:bodyPr wrap="square" rtlCol="0">
            <a:spAutoFit/>
          </a:bodyPr>
          <a:lstStyle/>
          <a:p>
            <a:r>
              <a:rPr lang="es-ES" sz="1298" dirty="0">
                <a:solidFill>
                  <a:schemeClr val="bg1"/>
                </a:solidFill>
              </a:rPr>
              <a:t>Se busca crear una arquitectura en los datos que subclasifique todos los individuos agrupando según el valor de ITE calculado (A2). De esta manera, finalmente, se buscará la validez de la predicción calculando el CATE para cada subgrupo encontrado y comparándolo con la media de ITE para los integrantes del subgrupo.</a:t>
            </a:r>
          </a:p>
        </p:txBody>
      </p:sp>
      <p:cxnSp>
        <p:nvCxnSpPr>
          <p:cNvPr id="148" name="Conector recto 25">
            <a:extLst>
              <a:ext uri="{FF2B5EF4-FFF2-40B4-BE49-F238E27FC236}">
                <a16:creationId xmlns:a16="http://schemas.microsoft.com/office/drawing/2014/main" id="{151AE6A1-8135-0D75-0BEE-FD5407847CB1}"/>
              </a:ext>
            </a:extLst>
          </p:cNvPr>
          <p:cNvCxnSpPr>
            <a:cxnSpLocks/>
          </p:cNvCxnSpPr>
          <p:nvPr/>
        </p:nvCxnSpPr>
        <p:spPr>
          <a:xfrm>
            <a:off x="1232229" y="948875"/>
            <a:ext cx="2088541"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50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4F2D-6F59-6858-9A6A-014E29C34862}"/>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CCD870D8-6578-6117-1F5A-C8B76879E00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36898604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767</Words>
  <Application>Microsoft Office PowerPoint</Application>
  <PresentationFormat>Custom</PresentationFormat>
  <Paragraphs>189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Helvetica Neue</vt:lpstr>
      <vt:lpstr>Abadi</vt:lpstr>
      <vt:lpstr>Arial</vt:lpstr>
      <vt:lpstr>Calibri</vt:lpstr>
      <vt:lpstr>Office Theme</vt:lpstr>
      <vt:lpstr>Cash Transfers and Cognitive Development: treatment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21</cp:revision>
  <dcterms:created xsi:type="dcterms:W3CDTF">2022-06-06T14:14:06Z</dcterms:created>
  <dcterms:modified xsi:type="dcterms:W3CDTF">2022-06-29T17:19:15Z</dcterms:modified>
</cp:coreProperties>
</file>