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61" r:id="rId5"/>
    <p:sldId id="259" r:id="rId6"/>
    <p:sldId id="262" r:id="rId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E"/>
    <a:srgbClr val="89A2BD"/>
    <a:srgbClr val="4B6785"/>
    <a:srgbClr val="1C71BE"/>
    <a:srgbClr val="2C8AE0"/>
    <a:srgbClr val="000000"/>
    <a:srgbClr val="D9D9D9"/>
    <a:srgbClr val="F2F2F2"/>
    <a:srgbClr val="FFFFFF"/>
    <a:srgbClr val="32A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1862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1862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chart" Target="../charts/chart1.xml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645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8" y="3260618"/>
            <a:ext cx="8558874" cy="15486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0" y="501192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7" y="501192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1164CE-C9B5-48C7-B497-FC72D4F11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508506"/>
              </p:ext>
            </p:extLst>
          </p:nvPr>
        </p:nvGraphicFramePr>
        <p:xfrm>
          <a:off x="8928640" y="2834402"/>
          <a:ext cx="3322833" cy="206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30B3D6FA-36C9-DDFF-A0B3-798DE64D2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7013" y="2885021"/>
            <a:ext cx="318522" cy="318522"/>
          </a:xfrm>
          <a:prstGeom prst="rect">
            <a:avLst/>
          </a:prstGeom>
        </p:spPr>
      </p:pic>
      <p:pic>
        <p:nvPicPr>
          <p:cNvPr id="12" name="Graphic 11" descr="Family with two children with solid fill">
            <a:extLst>
              <a:ext uri="{FF2B5EF4-FFF2-40B4-BE49-F238E27FC236}">
                <a16:creationId xmlns:a16="http://schemas.microsoft.com/office/drawing/2014/main" id="{AFB6FFD3-728A-7CF4-BA89-A17F43BE3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33" y="5083393"/>
            <a:ext cx="623816" cy="6238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7ABF18-76B5-F384-221F-FF5E45014658}"/>
              </a:ext>
            </a:extLst>
          </p:cNvPr>
          <p:cNvSpPr txBox="1"/>
          <p:nvPr/>
        </p:nvSpPr>
        <p:spPr>
          <a:xfrm>
            <a:off x="714992" y="5226710"/>
            <a:ext cx="5784550" cy="35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TRATAMIENTOS: AYUDAS A LA UNIDAD FAMILIAR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111241" y="1305803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95105" y="1088209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82118" y="501190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2385890" y="334091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2465865" y="903496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559527" y="2706548"/>
            <a:ext cx="4581529" cy="35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0" name="Forma libre: forma 109">
            <a:extLst>
              <a:ext uri="{FF2B5EF4-FFF2-40B4-BE49-F238E27FC236}">
                <a16:creationId xmlns:a16="http://schemas.microsoft.com/office/drawing/2014/main" id="{50A11B18-CD27-D9C5-A99D-18D15F3D5A43}"/>
              </a:ext>
            </a:extLst>
          </p:cNvPr>
          <p:cNvSpPr/>
          <p:nvPr/>
        </p:nvSpPr>
        <p:spPr>
          <a:xfrm>
            <a:off x="1002362" y="5882517"/>
            <a:ext cx="10874866" cy="1198410"/>
          </a:xfrm>
          <a:custGeom>
            <a:avLst/>
            <a:gdLst>
              <a:gd name="connsiteX0" fmla="*/ 8293889 w 11168383"/>
              <a:gd name="connsiteY0" fmla="*/ 0 h 1230756"/>
              <a:gd name="connsiteX1" fmla="*/ 10963253 w 11168383"/>
              <a:gd name="connsiteY1" fmla="*/ 0 h 1230756"/>
              <a:gd name="connsiteX2" fmla="*/ 11168383 w 11168383"/>
              <a:gd name="connsiteY2" fmla="*/ 205130 h 1230756"/>
              <a:gd name="connsiteX3" fmla="*/ 11168383 w 11168383"/>
              <a:gd name="connsiteY3" fmla="*/ 1025626 h 1230756"/>
              <a:gd name="connsiteX4" fmla="*/ 10963253 w 11168383"/>
              <a:gd name="connsiteY4" fmla="*/ 1230756 h 1230756"/>
              <a:gd name="connsiteX5" fmla="*/ 8293889 w 11168383"/>
              <a:gd name="connsiteY5" fmla="*/ 1230756 h 1230756"/>
              <a:gd name="connsiteX6" fmla="*/ 205130 w 11168383"/>
              <a:gd name="connsiteY6" fmla="*/ 0 h 1230756"/>
              <a:gd name="connsiteX7" fmla="*/ 7706746 w 11168383"/>
              <a:gd name="connsiteY7" fmla="*/ 0 h 1230756"/>
              <a:gd name="connsiteX8" fmla="*/ 7706746 w 11168383"/>
              <a:gd name="connsiteY8" fmla="*/ 1230756 h 1230756"/>
              <a:gd name="connsiteX9" fmla="*/ 205130 w 11168383"/>
              <a:gd name="connsiteY9" fmla="*/ 1230756 h 1230756"/>
              <a:gd name="connsiteX10" fmla="*/ 0 w 11168383"/>
              <a:gd name="connsiteY10" fmla="*/ 1025626 h 1230756"/>
              <a:gd name="connsiteX11" fmla="*/ 0 w 11168383"/>
              <a:gd name="connsiteY11" fmla="*/ 205130 h 1230756"/>
              <a:gd name="connsiteX12" fmla="*/ 205130 w 11168383"/>
              <a:gd name="connsiteY12" fmla="*/ 0 h 123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68383" h="1230756">
                <a:moveTo>
                  <a:pt x="8293889" y="0"/>
                </a:moveTo>
                <a:lnTo>
                  <a:pt x="10963253" y="0"/>
                </a:lnTo>
                <a:cubicBezTo>
                  <a:pt x="11076543" y="0"/>
                  <a:pt x="11168383" y="91840"/>
                  <a:pt x="11168383" y="205130"/>
                </a:cubicBezTo>
                <a:lnTo>
                  <a:pt x="11168383" y="1025626"/>
                </a:lnTo>
                <a:cubicBezTo>
                  <a:pt x="11168383" y="1138916"/>
                  <a:pt x="11076543" y="1230756"/>
                  <a:pt x="10963253" y="1230756"/>
                </a:cubicBezTo>
                <a:lnTo>
                  <a:pt x="8293889" y="1230756"/>
                </a:lnTo>
                <a:close/>
                <a:moveTo>
                  <a:pt x="205130" y="0"/>
                </a:moveTo>
                <a:lnTo>
                  <a:pt x="7706746" y="0"/>
                </a:lnTo>
                <a:lnTo>
                  <a:pt x="7706746" y="1230756"/>
                </a:lnTo>
                <a:lnTo>
                  <a:pt x="205130" y="1230756"/>
                </a:lnTo>
                <a:cubicBezTo>
                  <a:pt x="91840" y="1230756"/>
                  <a:pt x="0" y="1138916"/>
                  <a:pt x="0" y="1025626"/>
                </a:cubicBezTo>
                <a:lnTo>
                  <a:pt x="0" y="205130"/>
                </a:lnTo>
                <a:cubicBezTo>
                  <a:pt x="0" y="91840"/>
                  <a:pt x="91840" y="0"/>
                  <a:pt x="205130" y="0"/>
                </a:cubicBezTo>
                <a:close/>
              </a:path>
            </a:pathLst>
          </a:custGeom>
          <a:solidFill>
            <a:srgbClr val="1965AA">
              <a:alpha val="25098"/>
            </a:srgbClr>
          </a:solidFill>
          <a:ln w="38100">
            <a:solidFill>
              <a:srgbClr val="196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07CF3CB-F88B-26DE-8007-872C4461CF0E}"/>
              </a:ext>
            </a:extLst>
          </p:cNvPr>
          <p:cNvGrpSpPr/>
          <p:nvPr/>
        </p:nvGrpSpPr>
        <p:grpSpPr>
          <a:xfrm>
            <a:off x="2226872" y="5991709"/>
            <a:ext cx="6124820" cy="980030"/>
            <a:chOff x="2421856" y="5524896"/>
            <a:chExt cx="6290132" cy="1006481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6A72C6D0-5993-C827-25FF-C111BA9C6C68}"/>
                </a:ext>
              </a:extLst>
            </p:cNvPr>
            <p:cNvSpPr/>
            <p:nvPr/>
          </p:nvSpPr>
          <p:spPr>
            <a:xfrm rot="5400000">
              <a:off x="7214133" y="5033523"/>
              <a:ext cx="1006481" cy="1989228"/>
            </a:xfrm>
            <a:prstGeom prst="roundRect">
              <a:avLst>
                <a:gd name="adj" fmla="val 22277"/>
              </a:avLst>
            </a:prstGeom>
            <a:solidFill>
              <a:srgbClr val="FFFFFF">
                <a:alpha val="7843"/>
              </a:srgbClr>
            </a:solidFill>
            <a:ln w="28575">
              <a:solidFill>
                <a:srgbClr val="FFFFFF">
                  <a:alpha val="2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99986DB9-4759-1311-51B9-ABAA34C67539}"/>
                </a:ext>
              </a:extLst>
            </p:cNvPr>
            <p:cNvSpPr/>
            <p:nvPr/>
          </p:nvSpPr>
          <p:spPr>
            <a:xfrm rot="5400000">
              <a:off x="5048246" y="5033524"/>
              <a:ext cx="1006479" cy="1989228"/>
            </a:xfrm>
            <a:prstGeom prst="roundRect">
              <a:avLst>
                <a:gd name="adj" fmla="val 18211"/>
              </a:avLst>
            </a:prstGeom>
            <a:solidFill>
              <a:srgbClr val="FFFFFF">
                <a:alpha val="7843"/>
              </a:srgbClr>
            </a:solidFill>
            <a:ln w="28575">
              <a:solidFill>
                <a:srgbClr val="FFFFFF">
                  <a:alpha val="2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957F8805-D155-687C-B268-D7BCD7A74459}"/>
                </a:ext>
              </a:extLst>
            </p:cNvPr>
            <p:cNvSpPr/>
            <p:nvPr/>
          </p:nvSpPr>
          <p:spPr>
            <a:xfrm rot="5400000">
              <a:off x="2913230" y="5033523"/>
              <a:ext cx="1006480" cy="1989228"/>
            </a:xfrm>
            <a:prstGeom prst="roundRect">
              <a:avLst>
                <a:gd name="adj" fmla="val 20163"/>
              </a:avLst>
            </a:prstGeom>
            <a:solidFill>
              <a:srgbClr val="FFFFFF">
                <a:alpha val="7843"/>
              </a:srgbClr>
            </a:solidFill>
            <a:ln w="28575">
              <a:solidFill>
                <a:srgbClr val="FFFFFF">
                  <a:alpha val="2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4" name="TextBox 31">
            <a:extLst>
              <a:ext uri="{FF2B5EF4-FFF2-40B4-BE49-F238E27FC236}">
                <a16:creationId xmlns:a16="http://schemas.microsoft.com/office/drawing/2014/main" id="{FC0A9606-821F-376C-0D4B-EBBC01DD3948}"/>
              </a:ext>
            </a:extLst>
          </p:cNvPr>
          <p:cNvSpPr txBox="1"/>
          <p:nvPr/>
        </p:nvSpPr>
        <p:spPr>
          <a:xfrm>
            <a:off x="6404468" y="6535469"/>
            <a:ext cx="1998055" cy="24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badi" panose="020B0604020104020204" pitchFamily="34" charset="0"/>
              </a:rPr>
              <a:t>Con una frecuencia bimestral</a:t>
            </a:r>
          </a:p>
        </p:txBody>
      </p:sp>
      <p:sp>
        <p:nvSpPr>
          <p:cNvPr id="85" name="TextBox 36">
            <a:extLst>
              <a:ext uri="{FF2B5EF4-FFF2-40B4-BE49-F238E27FC236}">
                <a16:creationId xmlns:a16="http://schemas.microsoft.com/office/drawing/2014/main" id="{C4A2A1D1-44DD-2847-B96F-12302B9FF31C}"/>
              </a:ext>
            </a:extLst>
          </p:cNvPr>
          <p:cNvSpPr txBox="1"/>
          <p:nvPr/>
        </p:nvSpPr>
        <p:spPr>
          <a:xfrm>
            <a:off x="4264483" y="6450015"/>
            <a:ext cx="2019541" cy="56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badi" panose="020B0604020104020204" pitchFamily="34" charset="0"/>
              </a:rPr>
              <a:t>Entregado al cuidador principal de los hijos (en su mayoría a la madre)</a:t>
            </a:r>
          </a:p>
        </p:txBody>
      </p:sp>
      <p:sp>
        <p:nvSpPr>
          <p:cNvPr id="86" name="TextBox 37">
            <a:extLst>
              <a:ext uri="{FF2B5EF4-FFF2-40B4-BE49-F238E27FC236}">
                <a16:creationId xmlns:a16="http://schemas.microsoft.com/office/drawing/2014/main" id="{12456CB9-32AD-7AF5-888E-ABDC449DBFB7}"/>
              </a:ext>
            </a:extLst>
          </p:cNvPr>
          <p:cNvSpPr txBox="1"/>
          <p:nvPr/>
        </p:nvSpPr>
        <p:spPr>
          <a:xfrm>
            <a:off x="2204593" y="6534299"/>
            <a:ext cx="1994531" cy="40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badi" panose="020B0604020104020204" pitchFamily="34" charset="0"/>
              </a:rPr>
              <a:t>Pago por un valor de  ~15% del gasto medio anual </a:t>
            </a:r>
            <a:r>
              <a:rPr lang="es-ES" sz="1050" i="1" dirty="0">
                <a:solidFill>
                  <a:schemeClr val="bg1"/>
                </a:solidFill>
                <a:latin typeface="Abadi" panose="020B0604020104020204" pitchFamily="34" charset="0"/>
              </a:rPr>
              <a:t>per </a:t>
            </a:r>
            <a:r>
              <a:rPr lang="es-ES" sz="1050" i="1" dirty="0" err="1">
                <a:solidFill>
                  <a:schemeClr val="bg1"/>
                </a:solidFill>
                <a:latin typeface="Abadi" panose="020B0604020104020204" pitchFamily="34" charset="0"/>
              </a:rPr>
              <a:t>capita</a:t>
            </a:r>
            <a:endParaRPr lang="es-ES" sz="105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CD0B984-A7DA-5FB9-1BA9-5A69611CE2EF}"/>
              </a:ext>
            </a:extLst>
          </p:cNvPr>
          <p:cNvSpPr/>
          <p:nvPr/>
        </p:nvSpPr>
        <p:spPr>
          <a:xfrm>
            <a:off x="264043" y="6250602"/>
            <a:ext cx="468816" cy="462240"/>
          </a:xfrm>
          <a:prstGeom prst="ellipse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dirty="0"/>
              <a:t>T1</a:t>
            </a:r>
          </a:p>
        </p:txBody>
      </p:sp>
      <p:pic>
        <p:nvPicPr>
          <p:cNvPr id="20" name="Graphic 1" descr="Philanthropy with solid fill">
            <a:extLst>
              <a:ext uri="{FF2B5EF4-FFF2-40B4-BE49-F238E27FC236}">
                <a16:creationId xmlns:a16="http://schemas.microsoft.com/office/drawing/2014/main" id="{D364BBDE-93AE-740D-C17A-7B988310F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8314" y="6059409"/>
            <a:ext cx="844625" cy="844625"/>
          </a:xfrm>
          <a:prstGeom prst="rect">
            <a:avLst/>
          </a:prstGeom>
        </p:spPr>
      </p:pic>
      <p:pic>
        <p:nvPicPr>
          <p:cNvPr id="22" name="Graphic 21" descr="Woman with solid fill">
            <a:extLst>
              <a:ext uri="{FF2B5EF4-FFF2-40B4-BE49-F238E27FC236}">
                <a16:creationId xmlns:a16="http://schemas.microsoft.com/office/drawing/2014/main" id="{40F65747-DB6D-485F-349E-3C3C3F171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4626" y="6071823"/>
            <a:ext cx="419253" cy="419253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E025FFDA-3D30-C878-C3AB-40C894B77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4934" y="6056704"/>
            <a:ext cx="449491" cy="4494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E988EAA-E2EC-B36A-24EA-F51ECFCB30AB}"/>
              </a:ext>
            </a:extLst>
          </p:cNvPr>
          <p:cNvGrpSpPr/>
          <p:nvPr/>
        </p:nvGrpSpPr>
        <p:grpSpPr>
          <a:xfrm>
            <a:off x="2973091" y="6079161"/>
            <a:ext cx="497750" cy="404577"/>
            <a:chOff x="4132813" y="5943600"/>
            <a:chExt cx="1124987" cy="914400"/>
          </a:xfrm>
          <a:solidFill>
            <a:srgbClr val="FFFFFF"/>
          </a:solidFill>
        </p:grpSpPr>
        <p:pic>
          <p:nvPicPr>
            <p:cNvPr id="27" name="Graphic 26" descr="Dollar with solid fill">
              <a:extLst>
                <a:ext uri="{FF2B5EF4-FFF2-40B4-BE49-F238E27FC236}">
                  <a16:creationId xmlns:a16="http://schemas.microsoft.com/office/drawing/2014/main" id="{8B66E77F-B1EE-A3CF-7C52-D313BA0F5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43400" y="594360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81CC55-2654-57DD-BE03-DDE8B52C9E9B}"/>
                </a:ext>
              </a:extLst>
            </p:cNvPr>
            <p:cNvSpPr txBox="1"/>
            <p:nvPr/>
          </p:nvSpPr>
          <p:spPr>
            <a:xfrm>
              <a:off x="4132813" y="6112397"/>
              <a:ext cx="438745" cy="590178"/>
            </a:xfrm>
            <a:custGeom>
              <a:avLst/>
              <a:gdLst/>
              <a:ahLst/>
              <a:cxnLst/>
              <a:rect l="l" t="t" r="r" b="b"/>
              <a:pathLst>
                <a:path w="438745" h="590178">
                  <a:moveTo>
                    <a:pt x="272579" y="0"/>
                  </a:moveTo>
                  <a:cubicBezTo>
                    <a:pt x="307504" y="0"/>
                    <a:pt x="337790" y="4843"/>
                    <a:pt x="363438" y="14529"/>
                  </a:cubicBezTo>
                  <a:cubicBezTo>
                    <a:pt x="389086" y="24215"/>
                    <a:pt x="414189" y="36425"/>
                    <a:pt x="438745" y="51159"/>
                  </a:cubicBezTo>
                  <a:lnTo>
                    <a:pt x="438745" y="145702"/>
                  </a:lnTo>
                  <a:cubicBezTo>
                    <a:pt x="416099" y="125784"/>
                    <a:pt x="391815" y="108799"/>
                    <a:pt x="365894" y="94747"/>
                  </a:cubicBezTo>
                  <a:cubicBezTo>
                    <a:pt x="339973" y="80696"/>
                    <a:pt x="309687" y="73670"/>
                    <a:pt x="275035" y="73670"/>
                  </a:cubicBezTo>
                  <a:cubicBezTo>
                    <a:pt x="237927" y="73670"/>
                    <a:pt x="204843" y="84311"/>
                    <a:pt x="175785" y="105593"/>
                  </a:cubicBezTo>
                  <a:cubicBezTo>
                    <a:pt x="146726" y="126876"/>
                    <a:pt x="124148" y="154843"/>
                    <a:pt x="108049" y="189495"/>
                  </a:cubicBezTo>
                  <a:cubicBezTo>
                    <a:pt x="91951" y="224147"/>
                    <a:pt x="83902" y="260709"/>
                    <a:pt x="83902" y="299181"/>
                  </a:cubicBezTo>
                  <a:cubicBezTo>
                    <a:pt x="83902" y="336835"/>
                    <a:pt x="91883" y="372374"/>
                    <a:pt x="107845" y="405798"/>
                  </a:cubicBezTo>
                  <a:cubicBezTo>
                    <a:pt x="123807" y="439222"/>
                    <a:pt x="145771" y="465553"/>
                    <a:pt x="173738" y="484789"/>
                  </a:cubicBezTo>
                  <a:cubicBezTo>
                    <a:pt x="201706" y="504025"/>
                    <a:pt x="231924" y="513643"/>
                    <a:pt x="264393" y="513643"/>
                  </a:cubicBezTo>
                  <a:cubicBezTo>
                    <a:pt x="301228" y="513643"/>
                    <a:pt x="333561" y="506344"/>
                    <a:pt x="361392" y="491746"/>
                  </a:cubicBezTo>
                  <a:cubicBezTo>
                    <a:pt x="389223" y="477149"/>
                    <a:pt x="415007" y="460437"/>
                    <a:pt x="438745" y="441610"/>
                  </a:cubicBezTo>
                  <a:lnTo>
                    <a:pt x="438745" y="536153"/>
                  </a:lnTo>
                  <a:cubicBezTo>
                    <a:pt x="405730" y="555525"/>
                    <a:pt x="375239" y="569373"/>
                    <a:pt x="347272" y="577695"/>
                  </a:cubicBezTo>
                  <a:cubicBezTo>
                    <a:pt x="319305" y="586017"/>
                    <a:pt x="290723" y="590178"/>
                    <a:pt x="261528" y="590178"/>
                  </a:cubicBezTo>
                  <a:cubicBezTo>
                    <a:pt x="213234" y="590178"/>
                    <a:pt x="168895" y="577490"/>
                    <a:pt x="128513" y="552115"/>
                  </a:cubicBezTo>
                  <a:cubicBezTo>
                    <a:pt x="88131" y="526740"/>
                    <a:pt x="56617" y="491815"/>
                    <a:pt x="33970" y="447340"/>
                  </a:cubicBezTo>
                  <a:cubicBezTo>
                    <a:pt x="11323" y="402865"/>
                    <a:pt x="0" y="353479"/>
                    <a:pt x="0" y="299181"/>
                  </a:cubicBezTo>
                  <a:cubicBezTo>
                    <a:pt x="0" y="242974"/>
                    <a:pt x="11664" y="192019"/>
                    <a:pt x="34993" y="146316"/>
                  </a:cubicBezTo>
                  <a:cubicBezTo>
                    <a:pt x="58322" y="100614"/>
                    <a:pt x="90928" y="64802"/>
                    <a:pt x="132811" y="38881"/>
                  </a:cubicBezTo>
                  <a:cubicBezTo>
                    <a:pt x="174693" y="12960"/>
                    <a:pt x="221283" y="0"/>
                    <a:pt x="27257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05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</p:grpSp>
      <p:pic>
        <p:nvPicPr>
          <p:cNvPr id="49" name="Graphic 48" descr="Books with solid fill">
            <a:extLst>
              <a:ext uri="{FF2B5EF4-FFF2-40B4-BE49-F238E27FC236}">
                <a16:creationId xmlns:a16="http://schemas.microsoft.com/office/drawing/2014/main" id="{70FB5206-DA7D-36F8-AF89-CDF7CDBE2E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47707" y="6195868"/>
            <a:ext cx="571712" cy="5717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2627F68-2959-29D7-22CC-94CDEE167F36}"/>
              </a:ext>
            </a:extLst>
          </p:cNvPr>
          <p:cNvSpPr txBox="1"/>
          <p:nvPr/>
        </p:nvSpPr>
        <p:spPr>
          <a:xfrm>
            <a:off x="9829828" y="6017208"/>
            <a:ext cx="2201198" cy="92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badi" panose="020B0604020104020204" pitchFamily="34" charset="0"/>
              </a:rPr>
              <a:t>Formación/divulgación sobre la importancia de hábitos saludables educación etc.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9B4DD2-2786-406C-8E13-202C4BC20693}"/>
              </a:ext>
            </a:extLst>
          </p:cNvPr>
          <p:cNvSpPr txBox="1"/>
          <p:nvPr/>
        </p:nvSpPr>
        <p:spPr>
          <a:xfrm>
            <a:off x="8653097" y="6167052"/>
            <a:ext cx="305820" cy="62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32A505"/>
                </a:solidFill>
              </a:rPr>
              <a:t>+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740D7C-264C-7EEE-9BEE-A03B98C59D90}"/>
              </a:ext>
            </a:extLst>
          </p:cNvPr>
          <p:cNvGrpSpPr/>
          <p:nvPr/>
        </p:nvGrpSpPr>
        <p:grpSpPr>
          <a:xfrm>
            <a:off x="264045" y="8124139"/>
            <a:ext cx="11617219" cy="685770"/>
            <a:chOff x="406049" y="7332319"/>
            <a:chExt cx="11930773" cy="704279"/>
          </a:xfrm>
        </p:grpSpPr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86CD45A7-2BF1-D0E0-D779-8B033938539E}"/>
                </a:ext>
              </a:extLst>
            </p:cNvPr>
            <p:cNvSpPr/>
            <p:nvPr/>
          </p:nvSpPr>
          <p:spPr>
            <a:xfrm>
              <a:off x="1160147" y="7332319"/>
              <a:ext cx="11176675" cy="704279"/>
            </a:xfrm>
            <a:custGeom>
              <a:avLst/>
              <a:gdLst>
                <a:gd name="connsiteX0" fmla="*/ 1887841 w 11176675"/>
                <a:gd name="connsiteY0" fmla="*/ 0 h 704279"/>
                <a:gd name="connsiteX1" fmla="*/ 11018100 w 11176675"/>
                <a:gd name="connsiteY1" fmla="*/ 0 h 704279"/>
                <a:gd name="connsiteX2" fmla="*/ 11176675 w 11176675"/>
                <a:gd name="connsiteY2" fmla="*/ 158575 h 704279"/>
                <a:gd name="connsiteX3" fmla="*/ 11176675 w 11176675"/>
                <a:gd name="connsiteY3" fmla="*/ 545704 h 704279"/>
                <a:gd name="connsiteX4" fmla="*/ 11018100 w 11176675"/>
                <a:gd name="connsiteY4" fmla="*/ 704279 h 704279"/>
                <a:gd name="connsiteX5" fmla="*/ 1887841 w 11176675"/>
                <a:gd name="connsiteY5" fmla="*/ 704279 h 704279"/>
                <a:gd name="connsiteX6" fmla="*/ 158575 w 11176675"/>
                <a:gd name="connsiteY6" fmla="*/ 0 h 704279"/>
                <a:gd name="connsiteX7" fmla="*/ 1300698 w 11176675"/>
                <a:gd name="connsiteY7" fmla="*/ 0 h 704279"/>
                <a:gd name="connsiteX8" fmla="*/ 1300698 w 11176675"/>
                <a:gd name="connsiteY8" fmla="*/ 704279 h 704279"/>
                <a:gd name="connsiteX9" fmla="*/ 158575 w 11176675"/>
                <a:gd name="connsiteY9" fmla="*/ 704279 h 704279"/>
                <a:gd name="connsiteX10" fmla="*/ 0 w 11176675"/>
                <a:gd name="connsiteY10" fmla="*/ 545704 h 704279"/>
                <a:gd name="connsiteX11" fmla="*/ 0 w 11176675"/>
                <a:gd name="connsiteY11" fmla="*/ 158575 h 704279"/>
                <a:gd name="connsiteX12" fmla="*/ 158575 w 11176675"/>
                <a:gd name="connsiteY12" fmla="*/ 0 h 70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675" h="704279">
                  <a:moveTo>
                    <a:pt x="1887841" y="0"/>
                  </a:moveTo>
                  <a:lnTo>
                    <a:pt x="11018100" y="0"/>
                  </a:lnTo>
                  <a:cubicBezTo>
                    <a:pt x="11105679" y="0"/>
                    <a:pt x="11176675" y="70996"/>
                    <a:pt x="11176675" y="158575"/>
                  </a:cubicBezTo>
                  <a:lnTo>
                    <a:pt x="11176675" y="545704"/>
                  </a:lnTo>
                  <a:cubicBezTo>
                    <a:pt x="11176675" y="633283"/>
                    <a:pt x="11105679" y="704279"/>
                    <a:pt x="11018100" y="704279"/>
                  </a:cubicBezTo>
                  <a:lnTo>
                    <a:pt x="1887841" y="704279"/>
                  </a:lnTo>
                  <a:close/>
                  <a:moveTo>
                    <a:pt x="158575" y="0"/>
                  </a:moveTo>
                  <a:lnTo>
                    <a:pt x="1300698" y="0"/>
                  </a:lnTo>
                  <a:lnTo>
                    <a:pt x="1300698" y="704279"/>
                  </a:lnTo>
                  <a:lnTo>
                    <a:pt x="158575" y="704279"/>
                  </a:lnTo>
                  <a:cubicBezTo>
                    <a:pt x="70996" y="704279"/>
                    <a:pt x="0" y="633283"/>
                    <a:pt x="0" y="545704"/>
                  </a:cubicBezTo>
                  <a:lnTo>
                    <a:pt x="0" y="158575"/>
                  </a:lnTo>
                  <a:cubicBezTo>
                    <a:pt x="0" y="70996"/>
                    <a:pt x="70996" y="0"/>
                    <a:pt x="158575" y="0"/>
                  </a:cubicBezTo>
                  <a:close/>
                </a:path>
              </a:pathLst>
            </a:custGeom>
            <a:solidFill>
              <a:srgbClr val="1965AA">
                <a:alpha val="25098"/>
              </a:srgbClr>
            </a:solidFill>
            <a:ln w="38100">
              <a:solidFill>
                <a:srgbClr val="196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"/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7267A7F-DA42-B04D-2837-8707E9CB1169}"/>
                </a:ext>
              </a:extLst>
            </p:cNvPr>
            <p:cNvGrpSpPr/>
            <p:nvPr/>
          </p:nvGrpSpPr>
          <p:grpSpPr>
            <a:xfrm>
              <a:off x="406049" y="7339355"/>
              <a:ext cx="10870280" cy="685800"/>
              <a:chOff x="3089555" y="8353144"/>
              <a:chExt cx="10870280" cy="685800"/>
            </a:xfrm>
          </p:grpSpPr>
          <p:pic>
            <p:nvPicPr>
              <p:cNvPr id="40" name="Graphic 39" descr="Coins with solid fill">
                <a:extLst>
                  <a:ext uri="{FF2B5EF4-FFF2-40B4-BE49-F238E27FC236}">
                    <a16:creationId xmlns:a16="http://schemas.microsoft.com/office/drawing/2014/main" id="{5ECBAC93-2C02-1568-26BF-A31D4D870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31162" y="8496967"/>
                <a:ext cx="398154" cy="398154"/>
              </a:xfrm>
              <a:prstGeom prst="rect">
                <a:avLst/>
              </a:prstGeom>
            </p:spPr>
          </p:pic>
          <p:pic>
            <p:nvPicPr>
              <p:cNvPr id="42" name="Graphic 41" descr="Store with solid fill">
                <a:extLst>
                  <a:ext uri="{FF2B5EF4-FFF2-40B4-BE49-F238E27FC236}">
                    <a16:creationId xmlns:a16="http://schemas.microsoft.com/office/drawing/2014/main" id="{C3F1A423-39D8-3DC9-7817-E3A1163CD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549374" y="8353144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BF0F9E6-FE4D-8FE0-25CC-D8C8D18FF1BE}"/>
                  </a:ext>
                </a:extLst>
              </p:cNvPr>
              <p:cNvSpPr txBox="1"/>
              <p:nvPr/>
            </p:nvSpPr>
            <p:spPr>
              <a:xfrm>
                <a:off x="7443827" y="8530486"/>
                <a:ext cx="65160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Beca para el desarrollo de una actividad económica no agrícola</a:t>
                </a:r>
              </a:p>
            </p:txBody>
          </p:sp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E97598EE-62C6-213F-0BB3-335BA00C12A0}"/>
                  </a:ext>
                </a:extLst>
              </p:cNvPr>
              <p:cNvSpPr txBox="1"/>
              <p:nvPr/>
            </p:nvSpPr>
            <p:spPr>
              <a:xfrm>
                <a:off x="5280885" y="8372878"/>
                <a:ext cx="314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600" b="1" dirty="0">
                    <a:solidFill>
                      <a:srgbClr val="32A505"/>
                    </a:solidFill>
                  </a:rPr>
                  <a:t>+</a:t>
                </a:r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259ECDE7-DA6D-A153-F3C3-43A1A0907992}"/>
                  </a:ext>
                </a:extLst>
              </p:cNvPr>
              <p:cNvSpPr/>
              <p:nvPr/>
            </p:nvSpPr>
            <p:spPr>
              <a:xfrm>
                <a:off x="4257489" y="8458686"/>
                <a:ext cx="481470" cy="474716"/>
              </a:xfrm>
              <a:prstGeom prst="ellipse">
                <a:avLst/>
              </a:prstGeom>
              <a:solidFill>
                <a:srgbClr val="32A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s-ES" dirty="0"/>
                  <a:t>T1</a:t>
                </a:r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3E0515E6-202D-DD71-8CB2-5A6E61C672D2}"/>
                  </a:ext>
                </a:extLst>
              </p:cNvPr>
              <p:cNvSpPr/>
              <p:nvPr/>
            </p:nvSpPr>
            <p:spPr>
              <a:xfrm>
                <a:off x="3089555" y="8458686"/>
                <a:ext cx="481470" cy="474716"/>
              </a:xfrm>
              <a:prstGeom prst="ellipse">
                <a:avLst/>
              </a:prstGeom>
              <a:solidFill>
                <a:srgbClr val="196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s-ES" dirty="0"/>
                  <a:t>T3</a:t>
                </a:r>
              </a:p>
            </p:txBody>
          </p:sp>
        </p:grpSp>
      </p:grp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71" y="2686928"/>
            <a:ext cx="448594" cy="448594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32482ED2-5FA3-D7EC-CE1C-A8BD4FAA5EEA}"/>
              </a:ext>
            </a:extLst>
          </p:cNvPr>
          <p:cNvGrpSpPr/>
          <p:nvPr/>
        </p:nvGrpSpPr>
        <p:grpSpPr>
          <a:xfrm>
            <a:off x="264045" y="7251956"/>
            <a:ext cx="11617219" cy="701156"/>
            <a:chOff x="406049" y="6748981"/>
            <a:chExt cx="11930773" cy="720081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6C770ABE-D68B-EB88-609B-C641692CAA8C}"/>
                </a:ext>
              </a:extLst>
            </p:cNvPr>
            <p:cNvGrpSpPr/>
            <p:nvPr/>
          </p:nvGrpSpPr>
          <p:grpSpPr>
            <a:xfrm>
              <a:off x="406049" y="6748981"/>
              <a:ext cx="11930773" cy="704279"/>
              <a:chOff x="406049" y="7332319"/>
              <a:chExt cx="11930773" cy="704279"/>
            </a:xfrm>
          </p:grpSpPr>
          <p:sp>
            <p:nvSpPr>
              <p:cNvPr id="120" name="Forma libre: forma 119">
                <a:extLst>
                  <a:ext uri="{FF2B5EF4-FFF2-40B4-BE49-F238E27FC236}">
                    <a16:creationId xmlns:a16="http://schemas.microsoft.com/office/drawing/2014/main" id="{487545B9-8DF9-553B-50DA-F0853E0611FD}"/>
                  </a:ext>
                </a:extLst>
              </p:cNvPr>
              <p:cNvSpPr/>
              <p:nvPr/>
            </p:nvSpPr>
            <p:spPr>
              <a:xfrm>
                <a:off x="1160147" y="7332319"/>
                <a:ext cx="11176675" cy="704279"/>
              </a:xfrm>
              <a:custGeom>
                <a:avLst/>
                <a:gdLst>
                  <a:gd name="connsiteX0" fmla="*/ 1887841 w 11176675"/>
                  <a:gd name="connsiteY0" fmla="*/ 0 h 704279"/>
                  <a:gd name="connsiteX1" fmla="*/ 11018100 w 11176675"/>
                  <a:gd name="connsiteY1" fmla="*/ 0 h 704279"/>
                  <a:gd name="connsiteX2" fmla="*/ 11176675 w 11176675"/>
                  <a:gd name="connsiteY2" fmla="*/ 158575 h 704279"/>
                  <a:gd name="connsiteX3" fmla="*/ 11176675 w 11176675"/>
                  <a:gd name="connsiteY3" fmla="*/ 545704 h 704279"/>
                  <a:gd name="connsiteX4" fmla="*/ 11018100 w 11176675"/>
                  <a:gd name="connsiteY4" fmla="*/ 704279 h 704279"/>
                  <a:gd name="connsiteX5" fmla="*/ 1887841 w 11176675"/>
                  <a:gd name="connsiteY5" fmla="*/ 704279 h 704279"/>
                  <a:gd name="connsiteX6" fmla="*/ 158575 w 11176675"/>
                  <a:gd name="connsiteY6" fmla="*/ 0 h 704279"/>
                  <a:gd name="connsiteX7" fmla="*/ 1300698 w 11176675"/>
                  <a:gd name="connsiteY7" fmla="*/ 0 h 704279"/>
                  <a:gd name="connsiteX8" fmla="*/ 1300698 w 11176675"/>
                  <a:gd name="connsiteY8" fmla="*/ 704279 h 704279"/>
                  <a:gd name="connsiteX9" fmla="*/ 158575 w 11176675"/>
                  <a:gd name="connsiteY9" fmla="*/ 704279 h 704279"/>
                  <a:gd name="connsiteX10" fmla="*/ 0 w 11176675"/>
                  <a:gd name="connsiteY10" fmla="*/ 545704 h 704279"/>
                  <a:gd name="connsiteX11" fmla="*/ 0 w 11176675"/>
                  <a:gd name="connsiteY11" fmla="*/ 158575 h 704279"/>
                  <a:gd name="connsiteX12" fmla="*/ 158575 w 11176675"/>
                  <a:gd name="connsiteY12" fmla="*/ 0 h 70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76675" h="704279">
                    <a:moveTo>
                      <a:pt x="1887841" y="0"/>
                    </a:moveTo>
                    <a:lnTo>
                      <a:pt x="11018100" y="0"/>
                    </a:lnTo>
                    <a:cubicBezTo>
                      <a:pt x="11105679" y="0"/>
                      <a:pt x="11176675" y="70996"/>
                      <a:pt x="11176675" y="158575"/>
                    </a:cubicBezTo>
                    <a:lnTo>
                      <a:pt x="11176675" y="545704"/>
                    </a:lnTo>
                    <a:cubicBezTo>
                      <a:pt x="11176675" y="633283"/>
                      <a:pt x="11105679" y="704279"/>
                      <a:pt x="11018100" y="704279"/>
                    </a:cubicBezTo>
                    <a:lnTo>
                      <a:pt x="1887841" y="704279"/>
                    </a:lnTo>
                    <a:close/>
                    <a:moveTo>
                      <a:pt x="158575" y="0"/>
                    </a:moveTo>
                    <a:lnTo>
                      <a:pt x="1300698" y="0"/>
                    </a:lnTo>
                    <a:lnTo>
                      <a:pt x="1300698" y="704279"/>
                    </a:lnTo>
                    <a:lnTo>
                      <a:pt x="158575" y="704279"/>
                    </a:lnTo>
                    <a:cubicBezTo>
                      <a:pt x="70996" y="704279"/>
                      <a:pt x="0" y="633283"/>
                      <a:pt x="0" y="545704"/>
                    </a:cubicBezTo>
                    <a:lnTo>
                      <a:pt x="0" y="158575"/>
                    </a:lnTo>
                    <a:cubicBezTo>
                      <a:pt x="0" y="70996"/>
                      <a:pt x="70996" y="0"/>
                      <a:pt x="158575" y="0"/>
                    </a:cubicBezTo>
                    <a:close/>
                  </a:path>
                </a:pathLst>
              </a:custGeom>
              <a:solidFill>
                <a:srgbClr val="1965AA">
                  <a:alpha val="25098"/>
                </a:srgbClr>
              </a:solidFill>
              <a:ln w="38100">
                <a:solidFill>
                  <a:srgbClr val="1965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21" name="Grupo 120">
                <a:extLst>
                  <a:ext uri="{FF2B5EF4-FFF2-40B4-BE49-F238E27FC236}">
                    <a16:creationId xmlns:a16="http://schemas.microsoft.com/office/drawing/2014/main" id="{CE99112E-0335-1B1A-4434-A137C0ABFD6F}"/>
                  </a:ext>
                </a:extLst>
              </p:cNvPr>
              <p:cNvGrpSpPr/>
              <p:nvPr/>
            </p:nvGrpSpPr>
            <p:grpSpPr>
              <a:xfrm>
                <a:off x="406049" y="7359089"/>
                <a:ext cx="10870280" cy="646331"/>
                <a:chOff x="3089555" y="8372878"/>
                <a:chExt cx="10870280" cy="646331"/>
              </a:xfrm>
            </p:grpSpPr>
            <p:sp>
              <p:nvSpPr>
                <p:cNvPr id="124" name="TextBox 47">
                  <a:extLst>
                    <a:ext uri="{FF2B5EF4-FFF2-40B4-BE49-F238E27FC236}">
                      <a16:creationId xmlns:a16="http://schemas.microsoft.com/office/drawing/2014/main" id="{AC77A2C9-2832-3D40-AB69-94CF739EB29F}"/>
                    </a:ext>
                  </a:extLst>
                </p:cNvPr>
                <p:cNvSpPr txBox="1"/>
                <p:nvPr/>
              </p:nvSpPr>
              <p:spPr>
                <a:xfrm>
                  <a:off x="7443827" y="8530486"/>
                  <a:ext cx="65160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>
                      <a:solidFill>
                        <a:schemeClr val="bg1"/>
                      </a:solidFill>
                      <a:latin typeface="Abadi" panose="020B0604020104020204" pitchFamily="34" charset="0"/>
                    </a:rPr>
                    <a:t>Curso de formación vocacional/profesional</a:t>
                  </a:r>
                </a:p>
              </p:txBody>
            </p:sp>
            <p:sp>
              <p:nvSpPr>
                <p:cNvPr id="125" name="CuadroTexto 124">
                  <a:extLst>
                    <a:ext uri="{FF2B5EF4-FFF2-40B4-BE49-F238E27FC236}">
                      <a16:creationId xmlns:a16="http://schemas.microsoft.com/office/drawing/2014/main" id="{3BA2E10F-3D7C-33B5-CA84-45B8F9431340}"/>
                    </a:ext>
                  </a:extLst>
                </p:cNvPr>
                <p:cNvSpPr txBox="1"/>
                <p:nvPr/>
              </p:nvSpPr>
              <p:spPr>
                <a:xfrm>
                  <a:off x="5280885" y="8372878"/>
                  <a:ext cx="3140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3600" b="1" dirty="0">
                      <a:solidFill>
                        <a:srgbClr val="32A505"/>
                      </a:solidFill>
                    </a:rPr>
                    <a:t>+</a:t>
                  </a:r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4FDF098-71DD-8D20-B62B-573F20E62774}"/>
                    </a:ext>
                  </a:extLst>
                </p:cNvPr>
                <p:cNvSpPr/>
                <p:nvPr/>
              </p:nvSpPr>
              <p:spPr>
                <a:xfrm>
                  <a:off x="4257489" y="8458686"/>
                  <a:ext cx="481470" cy="474716"/>
                </a:xfrm>
                <a:prstGeom prst="ellipse">
                  <a:avLst/>
                </a:prstGeom>
                <a:solidFill>
                  <a:srgbClr val="32A5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s-ES" dirty="0"/>
                    <a:t>T1</a:t>
                  </a:r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10F20EBA-8AFC-FFC2-F154-DF47EAE5D862}"/>
                    </a:ext>
                  </a:extLst>
                </p:cNvPr>
                <p:cNvSpPr/>
                <p:nvPr/>
              </p:nvSpPr>
              <p:spPr>
                <a:xfrm>
                  <a:off x="3089555" y="8458686"/>
                  <a:ext cx="481470" cy="474716"/>
                </a:xfrm>
                <a:prstGeom prst="ellipse">
                  <a:avLst/>
                </a:prstGeom>
                <a:solidFill>
                  <a:srgbClr val="1965A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s-ES" dirty="0"/>
                    <a:t>T2</a:t>
                  </a:r>
                </a:p>
              </p:txBody>
            </p:sp>
          </p:grpSp>
        </p:grpSp>
        <p:pic>
          <p:nvPicPr>
            <p:cNvPr id="128" name="Graphic 35" descr="Classroom with solid fill">
              <a:extLst>
                <a:ext uri="{FF2B5EF4-FFF2-40B4-BE49-F238E27FC236}">
                  <a16:creationId xmlns:a16="http://schemas.microsoft.com/office/drawing/2014/main" id="{0632CF7E-71D7-2F3E-9DBA-791E1D72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651162" y="6783262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50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 peso al nacer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564369" y="364005"/>
            <a:ext cx="594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INFORMACIÓN RECOGIDA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5201238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5044535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5201238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5547653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5547655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14D5-36D9-2A23-75E2-0CDDBFE2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3F12F-74A4-9ABD-DD6B-1DD4AC80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5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704378" y="3449629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121117" y="4572001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50452" y="833415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314269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96928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215792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51975" y="1040341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98451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51975" y="3972452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215792" y="4360985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98451" y="5739393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3160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50" y="223571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564370" y="364005"/>
            <a:ext cx="24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31775"/>
              </p:ext>
            </p:extLst>
          </p:nvPr>
        </p:nvGraphicFramePr>
        <p:xfrm>
          <a:off x="390673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704378" y="1298201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704378" y="5369556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34982" y="2385646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809669" y="2749645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7506" y="2355408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96469" y="1992407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48820"/>
              </p:ext>
            </p:extLst>
          </p:nvPr>
        </p:nvGraphicFramePr>
        <p:xfrm>
          <a:off x="3488969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7635"/>
              </p:ext>
            </p:extLst>
          </p:nvPr>
        </p:nvGraphicFramePr>
        <p:xfrm>
          <a:off x="390673" y="4561840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39190" y="1411746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88100" y="2994301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88100" y="4681337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39190" y="5250761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121118" y="4357752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70437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704379" y="49651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704378" y="323439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41274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412748" y="255938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412748" y="4840183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79254" y="4673600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786" y="507887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402902" y="5142419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703434" y="473802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3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F296-B4D1-7300-A64B-1BDEE5C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EC1FE-0A3B-994D-BEC5-E2E303A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30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552</Words>
  <Application>Microsoft Office PowerPoint</Application>
  <PresentationFormat>Personalizado</PresentationFormat>
  <Paragraphs>148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Helvetica Neue</vt:lpstr>
      <vt:lpstr>Office Theme</vt:lpstr>
      <vt:lpstr>Cash Transfers and Cognitive Development: treatment effect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19</cp:revision>
  <dcterms:created xsi:type="dcterms:W3CDTF">2022-06-06T14:14:06Z</dcterms:created>
  <dcterms:modified xsi:type="dcterms:W3CDTF">2022-06-27T14:42:15Z</dcterms:modified>
</cp:coreProperties>
</file>