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d85972d5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d85972d5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d85972d5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d85972d5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d85972d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d85972d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d7471e32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d7471e32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d7471e32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d7471e32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7471e3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d7471e3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85972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d85972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d7471e3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d7471e3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d7471e32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d7471e32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d85972d5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d85972d5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d85972d5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d85972d5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d85972d5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d85972d5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85972d5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85972d5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d85972d5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d85972d5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d85972d5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d85972d5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50">
                <a:solidFill>
                  <a:srgbClr val="222222"/>
                </a:solidFill>
                <a:highlight>
                  <a:srgbClr val="FFFFFF"/>
                </a:highlight>
              </a:rPr>
              <a:t>Wat inhoud betreft, denk ik dat het een goed idee is om je project uit te leggen naar je medestudenten toe. Leg dus zeker uit wat het probleem is waarrond je gewerkt hebt, hoe dat serieel aangepakt wordt/kan worden, en hoe je dat geparallelliseerd hebt. Metingen die je gedaan hebt, bedenkingen over beperkingen van je aanpak, vergelijking met seriële versie, speedup/efficiëntie, alternatieve aanpakken, evt andere methodes dan degene die je effectief gebruikt hebt, wat je anders zou doen mocht je opnieuw beginnen, ... lijken me wel interessante zaken om te vermelden.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nl"/>
              <a:t>Sorteeralgoritmes parallelliseren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Ben-Al-Lal Nordin &amp; Pex Jan-Mathijs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1" name="Google Shape;121;p22"/>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0" y="0"/>
            <a:ext cx="4572000" cy="5175576"/>
          </a:xfrm>
          <a:prstGeom prst="rect">
            <a:avLst/>
          </a:prstGeom>
          <a:noFill/>
          <a:ln>
            <a:noFill/>
          </a:ln>
        </p:spPr>
      </p:pic>
      <p:pic>
        <p:nvPicPr>
          <p:cNvPr id="123" name="Google Shape;123;p22"/>
          <p:cNvPicPr preferRelativeResize="0"/>
          <p:nvPr/>
        </p:nvPicPr>
        <p:blipFill>
          <a:blip r:embed="rId4">
            <a:alphaModFix/>
          </a:blip>
          <a:stretch>
            <a:fillRect/>
          </a:stretch>
        </p:blipFill>
        <p:spPr>
          <a:xfrm>
            <a:off x="4572000" y="0"/>
            <a:ext cx="4572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Merge sort</a:t>
            </a:r>
            <a:endParaRPr/>
          </a:p>
        </p:txBody>
      </p:sp>
      <p:sp>
        <p:nvSpPr>
          <p:cNvPr id="129" name="Google Shape;129;p23"/>
          <p:cNvSpPr txBox="1"/>
          <p:nvPr/>
        </p:nvSpPr>
        <p:spPr>
          <a:xfrm>
            <a:off x="358050" y="1172550"/>
            <a:ext cx="74067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Alternatieve aanpak</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Parallel K-way Merge sort, i.p.v 2-way (left &amp; right)</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Beperkingen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Het gebruiken van veel threads gaat ten koste van de </a:t>
            </a:r>
            <a:r>
              <a:rPr lang="nl" sz="1800">
                <a:solidFill>
                  <a:schemeClr val="lt1"/>
                </a:solidFill>
                <a:latin typeface="Proxima Nova"/>
                <a:ea typeface="Proxima Nova"/>
                <a:cs typeface="Proxima Nova"/>
                <a:sym typeface="Proxima Nova"/>
              </a:rPr>
              <a:t>efficiëntie</a:t>
            </a:r>
            <a:r>
              <a:rPr lang="nl" sz="1800">
                <a:solidFill>
                  <a:schemeClr val="lt1"/>
                </a:solidFill>
                <a:latin typeface="Proxima Nova"/>
                <a:ea typeface="Proxima Nova"/>
                <a:cs typeface="Proxima Nova"/>
                <a:sym typeface="Proxima Nova"/>
              </a:rPr>
              <a:t> </a:t>
            </a:r>
            <a:endParaRPr sz="1800">
              <a:solidFill>
                <a:schemeClr val="lt1"/>
              </a:solidFill>
              <a:latin typeface="Proxima Nova"/>
              <a:ea typeface="Proxima Nova"/>
              <a:cs typeface="Proxima Nova"/>
              <a:sym typeface="Proxima Nova"/>
            </a:endParaRPr>
          </a:p>
        </p:txBody>
      </p:sp>
      <p:sp>
        <p:nvSpPr>
          <p:cNvPr id="130" name="Google Shape;130;p23"/>
          <p:cNvSpPr txBox="1"/>
          <p:nvPr/>
        </p:nvSpPr>
        <p:spPr>
          <a:xfrm>
            <a:off x="358050" y="3077550"/>
            <a:ext cx="86421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Wat veranderen bij opnieuw beginnen?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Grotere datasets voor beter verschil in resultaten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Andere manier mergen</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Quicksort</a:t>
            </a:r>
            <a:endParaRPr/>
          </a:p>
        </p:txBody>
      </p:sp>
      <p:sp>
        <p:nvSpPr>
          <p:cNvPr id="136" name="Google Shape;136;p24"/>
          <p:cNvSpPr txBox="1"/>
          <p:nvPr/>
        </p:nvSpPr>
        <p:spPr>
          <a:xfrm>
            <a:off x="358050" y="1172550"/>
            <a:ext cx="49806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Seriële versie</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Pivot  kiezen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Swap linker value die groter is dan pivot met rechter value die kleiner is dan pivot</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Swap pivot op de juiste plaats</a:t>
            </a:r>
            <a:endParaRPr sz="1800">
              <a:solidFill>
                <a:schemeClr val="lt1"/>
              </a:solidFill>
              <a:latin typeface="Proxima Nova"/>
              <a:ea typeface="Proxima Nova"/>
              <a:cs typeface="Proxima Nova"/>
              <a:sym typeface="Proxima Nova"/>
            </a:endParaRPr>
          </a:p>
        </p:txBody>
      </p:sp>
      <p:pic>
        <p:nvPicPr>
          <p:cNvPr id="137" name="Google Shape;137;p24"/>
          <p:cNvPicPr preferRelativeResize="0"/>
          <p:nvPr/>
        </p:nvPicPr>
        <p:blipFill>
          <a:blip r:embed="rId3">
            <a:alphaModFix/>
          </a:blip>
          <a:stretch>
            <a:fillRect/>
          </a:stretch>
        </p:blipFill>
        <p:spPr>
          <a:xfrm>
            <a:off x="5338675" y="90625"/>
            <a:ext cx="3661458" cy="2798400"/>
          </a:xfrm>
          <a:prstGeom prst="rect">
            <a:avLst/>
          </a:prstGeom>
          <a:noFill/>
          <a:ln>
            <a:noFill/>
          </a:ln>
        </p:spPr>
      </p:pic>
      <p:sp>
        <p:nvSpPr>
          <p:cNvPr id="138" name="Google Shape;138;p24"/>
          <p:cNvSpPr txBox="1"/>
          <p:nvPr/>
        </p:nvSpPr>
        <p:spPr>
          <a:xfrm>
            <a:off x="358050" y="3077550"/>
            <a:ext cx="86421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Parallelle versie</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Serieel per thread</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Na elke swap van de pivot, deel array tussen threads</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Quicksort metingen</a:t>
            </a:r>
            <a:endParaRPr/>
          </a:p>
        </p:txBody>
      </p:sp>
      <p:sp>
        <p:nvSpPr>
          <p:cNvPr id="144" name="Google Shape;144;p25"/>
          <p:cNvSpPr txBox="1"/>
          <p:nvPr/>
        </p:nvSpPr>
        <p:spPr>
          <a:xfrm>
            <a:off x="358050" y="3077550"/>
            <a:ext cx="86421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Parallelle versie</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Serieel per thread</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Na elke swap van de pivot, deel array tussen threads</a:t>
            </a:r>
            <a:endParaRPr sz="1800">
              <a:solidFill>
                <a:schemeClr val="lt1"/>
              </a:solidFill>
              <a:latin typeface="Proxima Nova"/>
              <a:ea typeface="Proxima Nova"/>
              <a:cs typeface="Proxima Nova"/>
              <a:sym typeface="Proxima Nova"/>
            </a:endParaRPr>
          </a:p>
        </p:txBody>
      </p:sp>
      <p:pic>
        <p:nvPicPr>
          <p:cNvPr id="145" name="Google Shape;145;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Quicksort</a:t>
            </a:r>
            <a:endParaRPr/>
          </a:p>
        </p:txBody>
      </p:sp>
      <p:pic>
        <p:nvPicPr>
          <p:cNvPr id="151" name="Google Shape;151;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Quicksort</a:t>
            </a:r>
            <a:endParaRPr/>
          </a:p>
        </p:txBody>
      </p:sp>
      <p:pic>
        <p:nvPicPr>
          <p:cNvPr id="157" name="Google Shape;157;p27"/>
          <p:cNvPicPr preferRelativeResize="0"/>
          <p:nvPr/>
        </p:nvPicPr>
        <p:blipFill rotWithShape="1">
          <a:blip r:embed="rId3">
            <a:alphaModFix/>
          </a:blip>
          <a:srcRect b="32075" l="0" r="0" t="1624"/>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Quicksort</a:t>
            </a:r>
            <a:endParaRPr/>
          </a:p>
        </p:txBody>
      </p:sp>
      <p:sp>
        <p:nvSpPr>
          <p:cNvPr id="163" name="Google Shape;163;p28"/>
          <p:cNvSpPr txBox="1"/>
          <p:nvPr/>
        </p:nvSpPr>
        <p:spPr>
          <a:xfrm>
            <a:off x="358050" y="1172550"/>
            <a:ext cx="74067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Alternatieve aanpak</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Een ander framework gebruiken dan openmp</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Beperkingen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Soms faalt het sorteren</a:t>
            </a:r>
            <a:endParaRPr sz="1800">
              <a:solidFill>
                <a:schemeClr val="lt1"/>
              </a:solidFill>
              <a:latin typeface="Proxima Nova"/>
              <a:ea typeface="Proxima Nova"/>
              <a:cs typeface="Proxima Nova"/>
              <a:sym typeface="Proxima Nova"/>
            </a:endParaRPr>
          </a:p>
        </p:txBody>
      </p:sp>
      <p:sp>
        <p:nvSpPr>
          <p:cNvPr id="164" name="Google Shape;164;p28"/>
          <p:cNvSpPr txBox="1"/>
          <p:nvPr/>
        </p:nvSpPr>
        <p:spPr>
          <a:xfrm>
            <a:off x="358050" y="3077550"/>
            <a:ext cx="86421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Wat veranderen bij opnieuw beginnen?</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Opdracht</a:t>
            </a:r>
            <a:endParaRPr/>
          </a:p>
        </p:txBody>
      </p:sp>
      <p:sp>
        <p:nvSpPr>
          <p:cNvPr id="66" name="Google Shape;66;p14"/>
          <p:cNvSpPr txBox="1"/>
          <p:nvPr/>
        </p:nvSpPr>
        <p:spPr>
          <a:xfrm>
            <a:off x="358050" y="1172550"/>
            <a:ext cx="7546200" cy="2798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Maak 2 </a:t>
            </a:r>
            <a:r>
              <a:rPr lang="nl" sz="1800">
                <a:solidFill>
                  <a:schemeClr val="lt1"/>
                </a:solidFill>
                <a:latin typeface="Proxima Nova"/>
                <a:ea typeface="Proxima Nova"/>
                <a:cs typeface="Proxima Nova"/>
                <a:sym typeface="Proxima Nova"/>
              </a:rPr>
              <a:t>sorteeralgoritmes</a:t>
            </a:r>
            <a:r>
              <a:rPr lang="nl" sz="1800">
                <a:solidFill>
                  <a:schemeClr val="lt1"/>
                </a:solidFill>
                <a:latin typeface="Proxima Nova"/>
                <a:ea typeface="Proxima Nova"/>
                <a:cs typeface="Proxima Nova"/>
                <a:sym typeface="Proxima Nova"/>
              </a:rPr>
              <a:t> parallel</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merge sort en quicksort</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openmp</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Vergelijk de parallelle versie met de seriële versie</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Wat is de speedup en efficiëntie van het parallelliseren</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Merge sort</a:t>
            </a:r>
            <a:endParaRPr/>
          </a:p>
        </p:txBody>
      </p:sp>
      <p:sp>
        <p:nvSpPr>
          <p:cNvPr id="72" name="Google Shape;72;p15"/>
          <p:cNvSpPr txBox="1"/>
          <p:nvPr/>
        </p:nvSpPr>
        <p:spPr>
          <a:xfrm>
            <a:off x="358050" y="1172550"/>
            <a:ext cx="49806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Seriële versie</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Verdeel de array in 2 ongeveer gelijke helften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Roep het algoritme recursief aan op beide helften</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sp>
        <p:nvSpPr>
          <p:cNvPr id="73" name="Google Shape;73;p15"/>
          <p:cNvSpPr txBox="1"/>
          <p:nvPr/>
        </p:nvSpPr>
        <p:spPr>
          <a:xfrm>
            <a:off x="825625" y="3039150"/>
            <a:ext cx="76305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Samenvoegen (Merge)</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Combineer de twee gesorteerde helften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Vergelijk steeds de kleinste overgebleven elementen uit beide helften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Voeg het kleinste element toe aan de nieuwe gesorteerde array</a:t>
            </a:r>
            <a:endParaRPr sz="1800">
              <a:solidFill>
                <a:schemeClr val="lt1"/>
              </a:solidFill>
              <a:latin typeface="Proxima Nova"/>
              <a:ea typeface="Proxima Nova"/>
              <a:cs typeface="Proxima Nova"/>
              <a:sym typeface="Proxima Nova"/>
            </a:endParaRPr>
          </a:p>
        </p:txBody>
      </p:sp>
      <p:pic>
        <p:nvPicPr>
          <p:cNvPr id="74" name="Google Shape;74;p15"/>
          <p:cNvPicPr preferRelativeResize="0"/>
          <p:nvPr/>
        </p:nvPicPr>
        <p:blipFill>
          <a:blip r:embed="rId3">
            <a:alphaModFix/>
          </a:blip>
          <a:stretch>
            <a:fillRect/>
          </a:stretch>
        </p:blipFill>
        <p:spPr>
          <a:xfrm>
            <a:off x="5258700" y="322050"/>
            <a:ext cx="3771925" cy="251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Merge sort</a:t>
            </a:r>
            <a:endParaRPr/>
          </a:p>
        </p:txBody>
      </p:sp>
      <p:sp>
        <p:nvSpPr>
          <p:cNvPr id="80" name="Google Shape;80;p16"/>
          <p:cNvSpPr txBox="1"/>
          <p:nvPr/>
        </p:nvSpPr>
        <p:spPr>
          <a:xfrm>
            <a:off x="358050" y="1172550"/>
            <a:ext cx="8311800" cy="186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Parallelle</a:t>
            </a:r>
            <a:r>
              <a:rPr lang="nl" sz="1800">
                <a:solidFill>
                  <a:schemeClr val="lt1"/>
                </a:solidFill>
                <a:latin typeface="Proxima Nova"/>
                <a:ea typeface="Proxima Nova"/>
                <a:cs typeface="Proxima Nova"/>
                <a:sym typeface="Proxima Nova"/>
              </a:rPr>
              <a:t> versie (OpenMP)</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Verdeel de array in 2 ongeveer gelijke helften</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Parallellisatie van</a:t>
            </a:r>
            <a:r>
              <a:rPr lang="nl" sz="1800">
                <a:solidFill>
                  <a:schemeClr val="lt1"/>
                </a:solidFill>
                <a:latin typeface="Proxima Nova"/>
                <a:ea typeface="Proxima Nova"/>
                <a:cs typeface="Proxima Nova"/>
                <a:sym typeface="Proxima Nova"/>
              </a:rPr>
              <a:t> het sorteren van beide helften met meerdere threads</a:t>
            </a:r>
            <a:r>
              <a:rPr lang="nl" sz="1800">
                <a:solidFill>
                  <a:schemeClr val="lt1"/>
                </a:solidFill>
                <a:latin typeface="Proxima Nova"/>
                <a:ea typeface="Proxima Nova"/>
                <a:cs typeface="Proxima Nova"/>
                <a:sym typeface="Proxima Nova"/>
              </a:rPr>
              <a:t>: </a:t>
            </a:r>
            <a:r>
              <a:rPr lang="nl" sz="1800">
                <a:solidFill>
                  <a:schemeClr val="lt1"/>
                </a:solidFill>
                <a:latin typeface="Proxima Nova"/>
                <a:ea typeface="Proxima Nova"/>
                <a:cs typeface="Proxima Nova"/>
                <a:sym typeface="Proxima Nova"/>
              </a:rPr>
              <a:t>elke helft wordt door een aparte thread verwerkt</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Sorteer beide helften parallel: iedere thread roept het algoritme opnieuw aan op de kleinere helften</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81" name="Google Shape;81;p16"/>
          <p:cNvPicPr preferRelativeResize="0"/>
          <p:nvPr/>
        </p:nvPicPr>
        <p:blipFill>
          <a:blip r:embed="rId3">
            <a:alphaModFix/>
          </a:blip>
          <a:stretch>
            <a:fillRect/>
          </a:stretch>
        </p:blipFill>
        <p:spPr>
          <a:xfrm>
            <a:off x="4572000" y="2990350"/>
            <a:ext cx="4571249" cy="212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nl"/>
              <a:t>Merge methodes </a:t>
            </a:r>
            <a:endParaRPr/>
          </a:p>
        </p:txBody>
      </p:sp>
      <p:sp>
        <p:nvSpPr>
          <p:cNvPr id="87" name="Google Shape;87;p17"/>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Methode 1: samenvoegen (serieel)</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De main thread voegt alle elementen sequentieel samen</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342900" lvl="0" marL="4572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Methode 2: samenvoegen (parallel)</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Bereken de totale grootte van result array</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E</a:t>
            </a:r>
            <a:r>
              <a:rPr lang="nl" sz="1800">
                <a:solidFill>
                  <a:schemeClr val="lt1"/>
                </a:solidFill>
                <a:latin typeface="Proxima Nova"/>
                <a:ea typeface="Proxima Nova"/>
                <a:cs typeface="Proxima Nova"/>
                <a:sym typeface="Proxima Nova"/>
              </a:rPr>
              <a:t>lke thread krijgt zijn specifieke deel (n) van de result array</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E</a:t>
            </a:r>
            <a:r>
              <a:rPr lang="nl" sz="1800">
                <a:solidFill>
                  <a:schemeClr val="lt1"/>
                </a:solidFill>
                <a:latin typeface="Proxima Nova"/>
                <a:ea typeface="Proxima Nova"/>
                <a:cs typeface="Proxima Nova"/>
                <a:sym typeface="Proxima Nova"/>
              </a:rPr>
              <a:t>lke thread bepaalt waar zijn deel start en eindigt in left &amp; right array</a:t>
            </a:r>
            <a:endParaRPr sz="1800">
              <a:solidFill>
                <a:schemeClr val="lt1"/>
              </a:solidFill>
              <a:latin typeface="Proxima Nova"/>
              <a:ea typeface="Proxima Nova"/>
              <a:cs typeface="Proxima Nova"/>
              <a:sym typeface="Proxima Nova"/>
            </a:endParaRPr>
          </a:p>
          <a:p>
            <a:pPr indent="-342900" lvl="1" marL="914400" rtl="0" algn="l">
              <a:spcBef>
                <a:spcPts val="0"/>
              </a:spcBef>
              <a:spcAft>
                <a:spcPts val="0"/>
              </a:spcAft>
              <a:buClr>
                <a:schemeClr val="lt1"/>
              </a:buClr>
              <a:buSzPts val="1800"/>
              <a:buFont typeface="Proxima Nova"/>
              <a:buChar char="-"/>
            </a:pPr>
            <a:r>
              <a:rPr lang="nl" sz="1800">
                <a:solidFill>
                  <a:schemeClr val="lt1"/>
                </a:solidFill>
                <a:latin typeface="Proxima Nova"/>
                <a:ea typeface="Proxima Nova"/>
                <a:cs typeface="Proxima Nova"/>
                <a:sym typeface="Proxima Nova"/>
              </a:rPr>
              <a:t>Elke thread gaat nu onafhankelijk van elkaar mergen</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3" name="Google Shape;93;p18"/>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0" y="0"/>
            <a:ext cx="91710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0" name="Google Shape;100;p19"/>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101" name="Google Shape;101;p19"/>
          <p:cNvPicPr preferRelativeResize="0"/>
          <p:nvPr/>
        </p:nvPicPr>
        <p:blipFill rotWithShape="1">
          <a:blip r:embed="rId3">
            <a:alphaModFix/>
          </a:blip>
          <a:srcRect b="0" l="0" r="1097" t="0"/>
          <a:stretch/>
        </p:blipFill>
        <p:spPr>
          <a:xfrm>
            <a:off x="-158650" y="0"/>
            <a:ext cx="9346974"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7" name="Google Shape;107;p20"/>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108" name="Google Shape;108;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10450" y="32205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21"/>
          <p:cNvSpPr txBox="1"/>
          <p:nvPr/>
        </p:nvSpPr>
        <p:spPr>
          <a:xfrm>
            <a:off x="758500" y="966625"/>
            <a:ext cx="7710000" cy="238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lt1"/>
              </a:solidFill>
              <a:latin typeface="Proxima Nova"/>
              <a:ea typeface="Proxima Nova"/>
              <a:cs typeface="Proxima Nova"/>
              <a:sym typeface="Proxima Nova"/>
            </a:endParaRPr>
          </a:p>
        </p:txBody>
      </p:sp>
      <p:pic>
        <p:nvPicPr>
          <p:cNvPr id="115" name="Google Shape;115;p21"/>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