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lgn="l">
              <a:spcBef>
                <a:spcPts val="0"/>
              </a:spcBef>
              <a:spcAft>
                <a:spcPts val="0"/>
              </a:spcAft>
              <a:buNone/>
            </a:pPr>
            <a:r>
              <a:rPr lang="en" sz="4200"/>
              <a:t>QUERY OPTIMIZATION IN BIG DATA USING </a:t>
            </a:r>
            <a:endParaRPr sz="4200"/>
          </a:p>
          <a:p>
            <a:pPr indent="0" lvl="0" marL="0" rtl="0" algn="l">
              <a:spcBef>
                <a:spcPts val="0"/>
              </a:spcBef>
              <a:spcAft>
                <a:spcPts val="0"/>
              </a:spcAft>
              <a:buNone/>
            </a:pPr>
            <a:r>
              <a:rPr lang="en" sz="4200"/>
              <a:t>HADOOP, HIVE </a:t>
            </a:r>
            <a:endParaRPr sz="4200"/>
          </a:p>
          <a:p>
            <a:pPr indent="0" lvl="0" marL="0" rtl="0" algn="l">
              <a:spcBef>
                <a:spcPts val="0"/>
              </a:spcBef>
              <a:spcAft>
                <a:spcPts val="0"/>
              </a:spcAft>
              <a:buNone/>
            </a:pPr>
            <a:r>
              <a:rPr lang="en" sz="4200"/>
              <a:t>AND NEO4J</a:t>
            </a:r>
            <a:endParaRPr sz="4200"/>
          </a:p>
        </p:txBody>
      </p:sp>
      <p:sp>
        <p:nvSpPr>
          <p:cNvPr id="55" name="Shape 55"/>
          <p:cNvSpPr txBox="1"/>
          <p:nvPr>
            <p:ph idx="1" type="subTitle"/>
          </p:nvPr>
        </p:nvSpPr>
        <p:spPr>
          <a:xfrm>
            <a:off x="4256450" y="2510900"/>
            <a:ext cx="4575900" cy="205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b="1" sz="2400"/>
          </a:p>
          <a:p>
            <a:pPr indent="0" lvl="0" marL="0" rtl="0" algn="r">
              <a:spcBef>
                <a:spcPts val="0"/>
              </a:spcBef>
              <a:spcAft>
                <a:spcPts val="0"/>
              </a:spcAft>
              <a:buNone/>
            </a:pPr>
            <a:r>
              <a:t/>
            </a:r>
            <a:endParaRPr b="1" sz="2400"/>
          </a:p>
          <a:p>
            <a:pPr indent="0" lvl="0" marL="0" algn="r">
              <a:spcBef>
                <a:spcPts val="0"/>
              </a:spcBef>
              <a:spcAft>
                <a:spcPts val="0"/>
              </a:spcAft>
              <a:buNone/>
            </a:pPr>
            <a:r>
              <a:rPr b="1" lang="en" sz="2400"/>
              <a:t>BY</a:t>
            </a:r>
            <a:endParaRPr b="1" sz="2400"/>
          </a:p>
          <a:p>
            <a:pPr indent="0" lvl="0" marL="0" algn="r">
              <a:spcBef>
                <a:spcPts val="0"/>
              </a:spcBef>
              <a:spcAft>
                <a:spcPts val="0"/>
              </a:spcAft>
              <a:buNone/>
            </a:pPr>
            <a:r>
              <a:rPr b="1" lang="en" sz="2400"/>
              <a:t>M. ARUN</a:t>
            </a:r>
            <a:endParaRPr b="1" sz="2400"/>
          </a:p>
          <a:p>
            <a:pPr indent="0" lvl="0" marL="0" algn="r">
              <a:spcBef>
                <a:spcPts val="0"/>
              </a:spcBef>
              <a:spcAft>
                <a:spcPts val="0"/>
              </a:spcAft>
              <a:buNone/>
            </a:pPr>
            <a:r>
              <a:rPr b="1" lang="en" sz="2400"/>
              <a:t>S.BEN STEWART</a:t>
            </a:r>
            <a:endParaRPr b="1" sz="2400"/>
          </a:p>
          <a:p>
            <a:pPr indent="0" lvl="0" marL="0" rtl="0" algn="r">
              <a:spcBef>
                <a:spcPts val="0"/>
              </a:spcBef>
              <a:spcAft>
                <a:spcPts val="0"/>
              </a:spcAft>
              <a:buNone/>
            </a:pPr>
            <a:r>
              <a:rPr b="1" lang="en" sz="2400"/>
              <a:t>P.SANJAY</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152400" y="152400"/>
            <a:ext cx="5374233" cy="4838700"/>
          </a:xfrm>
          <a:prstGeom prst="rect">
            <a:avLst/>
          </a:prstGeom>
          <a:noFill/>
          <a:ln>
            <a:noFill/>
          </a:ln>
        </p:spPr>
      </p:pic>
      <p:sp>
        <p:nvSpPr>
          <p:cNvPr id="118" name="Shape 118"/>
          <p:cNvSpPr txBox="1"/>
          <p:nvPr/>
        </p:nvSpPr>
        <p:spPr>
          <a:xfrm>
            <a:off x="5797675" y="745800"/>
            <a:ext cx="3970500" cy="307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WHY?</a:t>
            </a:r>
            <a:endParaRPr sz="3000">
              <a:solidFill>
                <a:srgbClr val="FFFFFF"/>
              </a:solidFill>
            </a:endParaRPr>
          </a:p>
          <a:p>
            <a:pPr indent="0" lvl="0" marL="0">
              <a:spcBef>
                <a:spcPts val="0"/>
              </a:spcBef>
              <a:spcAft>
                <a:spcPts val="0"/>
              </a:spcAft>
              <a:buNone/>
            </a:pPr>
            <a:r>
              <a:t/>
            </a:r>
            <a:endParaRPr sz="1800">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INTERFACE USED</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SQL</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DB SUPPORT</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EXECUTION ENGINES</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HADOOP SUPPORT</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152400" y="152400"/>
            <a:ext cx="8831051" cy="482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nvSpPr>
        <p:spPr>
          <a:xfrm>
            <a:off x="511850" y="436950"/>
            <a:ext cx="7191000" cy="83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DATA DUMP</a:t>
            </a:r>
            <a:endParaRPr sz="3000">
              <a:solidFill>
                <a:srgbClr val="FFFFFF"/>
              </a:solidFill>
            </a:endParaRPr>
          </a:p>
        </p:txBody>
      </p:sp>
      <p:pic>
        <p:nvPicPr>
          <p:cNvPr id="129" name="Shape 129"/>
          <p:cNvPicPr preferRelativeResize="0"/>
          <p:nvPr/>
        </p:nvPicPr>
        <p:blipFill>
          <a:blip r:embed="rId3">
            <a:alphaModFix/>
          </a:blip>
          <a:stretch>
            <a:fillRect/>
          </a:stretch>
        </p:blipFill>
        <p:spPr>
          <a:xfrm>
            <a:off x="5263475" y="901200"/>
            <a:ext cx="3076075" cy="3076075"/>
          </a:xfrm>
          <a:prstGeom prst="rect">
            <a:avLst/>
          </a:prstGeom>
          <a:noFill/>
          <a:ln>
            <a:noFill/>
          </a:ln>
        </p:spPr>
      </p:pic>
      <p:sp>
        <p:nvSpPr>
          <p:cNvPr id="130" name="Shape 130"/>
          <p:cNvSpPr txBox="1"/>
          <p:nvPr/>
        </p:nvSpPr>
        <p:spPr>
          <a:xfrm>
            <a:off x="649200" y="1275750"/>
            <a:ext cx="7191000" cy="8388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rgbClr val="FFFFFF"/>
              </a:buClr>
              <a:buSzPts val="1400"/>
              <a:buChar char="●"/>
            </a:pPr>
            <a:r>
              <a:rPr lang="en">
                <a:solidFill>
                  <a:srgbClr val="FFFFFF"/>
                </a:solidFill>
              </a:rPr>
              <a:t>WIKIPEDIA DUMP</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STACK EXCHANGE</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ICIJ OVERSEAS PAPERS</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AIRLINES NETWORK</a:t>
            </a:r>
            <a:endParaRPr>
              <a:solidFill>
                <a:srgbClr val="FFFFFF"/>
              </a:solidFill>
            </a:endParaRPr>
          </a:p>
        </p:txBody>
      </p:sp>
      <p:sp>
        <p:nvSpPr>
          <p:cNvPr id="131" name="Shape 131"/>
          <p:cNvSpPr txBox="1"/>
          <p:nvPr/>
        </p:nvSpPr>
        <p:spPr>
          <a:xfrm>
            <a:off x="1148550" y="2958750"/>
            <a:ext cx="7191000" cy="83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WHY NOT JUST ONE SET?</a:t>
            </a:r>
            <a:endParaRPr>
              <a:solidFill>
                <a:srgbClr val="FFFFFF"/>
              </a:solidFill>
            </a:endParaRPr>
          </a:p>
          <a:p>
            <a:pPr indent="0" lvl="0" marL="0">
              <a:spcBef>
                <a:spcPts val="0"/>
              </a:spcBef>
              <a:spcAft>
                <a:spcPts val="0"/>
              </a:spcAft>
              <a:buNone/>
            </a:pPr>
            <a:r>
              <a:rPr lang="en" sz="3000">
                <a:solidFill>
                  <a:srgbClr val="FFFFFF"/>
                </a:solidFill>
              </a:rPr>
              <a:t>USE CASES</a:t>
            </a:r>
            <a:endParaRPr sz="3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nvSpPr>
        <p:spPr>
          <a:xfrm>
            <a:off x="1073650" y="599250"/>
            <a:ext cx="7191000" cy="393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rPr>
              <a:t>GET ATTRIBUTES AND DB SCHEMA FROM THE XML FILE</a:t>
            </a:r>
            <a:endParaRPr sz="2000">
              <a:solidFill>
                <a:srgbClr val="FFFFFF"/>
              </a:solidFill>
            </a:endParaRPr>
          </a:p>
          <a:p>
            <a:pPr indent="0" lvl="0" marL="0">
              <a:spcBef>
                <a:spcPts val="0"/>
              </a:spcBef>
              <a:spcAft>
                <a:spcPts val="0"/>
              </a:spcAft>
              <a:buNone/>
            </a:pPr>
            <a:r>
              <a:rPr lang="en" sz="2000">
                <a:solidFill>
                  <a:srgbClr val="FFFFFF"/>
                </a:solidFill>
              </a:rPr>
              <a:t> </a:t>
            </a:r>
            <a:endParaRPr sz="2000">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ISSUES WHEN FILE IS VERY LARGE</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MULTIPLE FILES</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sz="2000">
                <a:solidFill>
                  <a:srgbClr val="FFFFFF"/>
                </a:solidFill>
              </a:rPr>
              <a:t>IMPORT DATA OF FILE INTO HIVE DB</a:t>
            </a:r>
            <a:endParaRPr sz="2000">
              <a:solidFill>
                <a:srgbClr val="FFFFFF"/>
              </a:solidFill>
            </a:endParaRPr>
          </a:p>
          <a:p>
            <a:pPr indent="0" lvl="0" marL="0">
              <a:spcBef>
                <a:spcPts val="0"/>
              </a:spcBef>
              <a:spcAft>
                <a:spcPts val="0"/>
              </a:spcAft>
              <a:buNone/>
            </a:pPr>
            <a:r>
              <a:t/>
            </a:r>
            <a:endParaRPr sz="2000">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JAR FILES</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CONNECTORS</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DB STATE</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PYTHON </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SPARK</a:t>
            </a:r>
            <a:endParaRPr>
              <a:solidFill>
                <a:srgbClr val="FFFFFF"/>
              </a:solidFill>
            </a:endParaRPr>
          </a:p>
          <a:p>
            <a:pPr indent="0" lvl="0" marL="0">
              <a:spcBef>
                <a:spcPts val="0"/>
              </a:spcBef>
              <a:spcAft>
                <a:spcPts val="0"/>
              </a:spcAft>
              <a:buNone/>
            </a:pPr>
            <a:r>
              <a:t/>
            </a:r>
            <a:endParaRPr>
              <a:solidFill>
                <a:srgbClr val="FFFFFF"/>
              </a:solidFill>
            </a:endParaRPr>
          </a:p>
        </p:txBody>
      </p:sp>
      <p:pic>
        <p:nvPicPr>
          <p:cNvPr id="137" name="Shape 137"/>
          <p:cNvPicPr preferRelativeResize="0"/>
          <p:nvPr/>
        </p:nvPicPr>
        <p:blipFill rotWithShape="1">
          <a:blip r:embed="rId3">
            <a:alphaModFix/>
          </a:blip>
          <a:srcRect b="17955" l="0" r="0" t="11848"/>
          <a:stretch/>
        </p:blipFill>
        <p:spPr>
          <a:xfrm>
            <a:off x="4324300" y="2202075"/>
            <a:ext cx="4522800" cy="2631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nvSpPr>
        <p:spPr>
          <a:xfrm>
            <a:off x="424450" y="799000"/>
            <a:ext cx="2946300" cy="234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QUERYING</a:t>
            </a:r>
            <a:endParaRPr sz="2400">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SELECT *</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WHERE CONDITIONALS</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JOINS</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STRING FUNCTIONS</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AGGREGATES</a:t>
            </a:r>
            <a:endParaRPr>
              <a:solidFill>
                <a:srgbClr val="FFFFFF"/>
              </a:solidFill>
            </a:endParaRPr>
          </a:p>
        </p:txBody>
      </p:sp>
      <p:sp>
        <p:nvSpPr>
          <p:cNvPr id="143" name="Shape 143"/>
          <p:cNvSpPr txBox="1"/>
          <p:nvPr/>
        </p:nvSpPr>
        <p:spPr>
          <a:xfrm>
            <a:off x="424450" y="3308325"/>
            <a:ext cx="7191000" cy="83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rPr>
              <a:t>HiveQL INTERFACE IS SIMILAR TO SQL SYNTAX</a:t>
            </a:r>
            <a:endParaRPr sz="1800">
              <a:solidFill>
                <a:srgbClr val="FFFFFF"/>
              </a:solidFill>
            </a:endParaRPr>
          </a:p>
        </p:txBody>
      </p:sp>
      <p:sp>
        <p:nvSpPr>
          <p:cNvPr id="144" name="Shape 144"/>
          <p:cNvSpPr txBox="1"/>
          <p:nvPr/>
        </p:nvSpPr>
        <p:spPr>
          <a:xfrm>
            <a:off x="4307050" y="799000"/>
            <a:ext cx="4631700" cy="207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a:solidFill>
                  <a:srgbClr val="FFFFFF"/>
                </a:solidFill>
              </a:rPr>
              <a:t>EXECUTION TIME IS IN MILLISECONDS</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a:solidFill>
                  <a:srgbClr val="FFFFFF"/>
                </a:solidFill>
              </a:rPr>
              <a:t>GETS THE OUTPUT OF THE COMPLEX MAPREDUCE</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nvSpPr>
        <p:spPr>
          <a:xfrm>
            <a:off x="757875" y="1271225"/>
            <a:ext cx="7629300" cy="33372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800">
              <a:solidFill>
                <a:srgbClr val="F3F3F3"/>
              </a:solidFill>
            </a:endParaRPr>
          </a:p>
          <a:p>
            <a:pPr indent="0" lvl="0" marL="0">
              <a:spcBef>
                <a:spcPts val="0"/>
              </a:spcBef>
              <a:spcAft>
                <a:spcPts val="0"/>
              </a:spcAft>
              <a:buNone/>
            </a:pPr>
            <a:r>
              <a:rPr lang="en" sz="1800">
                <a:solidFill>
                  <a:srgbClr val="F3F3F3"/>
                </a:solidFill>
              </a:rPr>
              <a:t>THE NEED FOR QUERY OPTIMISATION.</a:t>
            </a:r>
            <a:endParaRPr sz="1800">
              <a:solidFill>
                <a:srgbClr val="F3F3F3"/>
              </a:solidFill>
            </a:endParaRPr>
          </a:p>
          <a:p>
            <a:pPr indent="0" lvl="0" marL="0">
              <a:spcBef>
                <a:spcPts val="0"/>
              </a:spcBef>
              <a:spcAft>
                <a:spcPts val="0"/>
              </a:spcAft>
              <a:buNone/>
            </a:pPr>
            <a:r>
              <a:t/>
            </a:r>
            <a:endParaRPr sz="1800">
              <a:solidFill>
                <a:srgbClr val="F3F3F3"/>
              </a:solidFill>
            </a:endParaRPr>
          </a:p>
          <a:p>
            <a:pPr indent="0" lvl="0" marL="0">
              <a:spcBef>
                <a:spcPts val="0"/>
              </a:spcBef>
              <a:spcAft>
                <a:spcPts val="0"/>
              </a:spcAft>
              <a:buNone/>
            </a:pPr>
            <a:r>
              <a:t/>
            </a:r>
            <a:endParaRPr sz="1800">
              <a:solidFill>
                <a:srgbClr val="F3F3F3"/>
              </a:solidFill>
            </a:endParaRPr>
          </a:p>
          <a:p>
            <a:pPr indent="0" lvl="0" marL="0">
              <a:spcBef>
                <a:spcPts val="0"/>
              </a:spcBef>
              <a:spcAft>
                <a:spcPts val="0"/>
              </a:spcAft>
              <a:buNone/>
            </a:pPr>
            <a:r>
              <a:rPr lang="en" sz="1800">
                <a:solidFill>
                  <a:srgbClr val="F3F3F3"/>
                </a:solidFill>
              </a:rPr>
              <a:t>DIFFERENT</a:t>
            </a:r>
            <a:r>
              <a:rPr lang="en" sz="1800">
                <a:solidFill>
                  <a:srgbClr val="F3F3F3"/>
                </a:solidFill>
              </a:rPr>
              <a:t> OPTIMISATION METHODS :</a:t>
            </a:r>
            <a:endParaRPr sz="1800">
              <a:solidFill>
                <a:srgbClr val="F3F3F3"/>
              </a:solidFill>
            </a:endParaRPr>
          </a:p>
          <a:p>
            <a:pPr indent="0" lvl="0" marL="0">
              <a:spcBef>
                <a:spcPts val="0"/>
              </a:spcBef>
              <a:spcAft>
                <a:spcPts val="0"/>
              </a:spcAft>
              <a:buNone/>
            </a:pPr>
            <a:r>
              <a:t/>
            </a:r>
            <a:endParaRPr sz="1800">
              <a:solidFill>
                <a:srgbClr val="F3F3F3"/>
              </a:solidFill>
            </a:endParaRPr>
          </a:p>
          <a:p>
            <a:pPr indent="-342900" lvl="0" marL="457200" rtl="0">
              <a:spcBef>
                <a:spcPts val="0"/>
              </a:spcBef>
              <a:spcAft>
                <a:spcPts val="0"/>
              </a:spcAft>
              <a:buClr>
                <a:srgbClr val="F3F3F3"/>
              </a:buClr>
              <a:buSzPts val="1800"/>
              <a:buChar char="●"/>
            </a:pPr>
            <a:r>
              <a:rPr lang="en" sz="1800">
                <a:solidFill>
                  <a:srgbClr val="F3F3F3"/>
                </a:solidFill>
              </a:rPr>
              <a:t>PARTITIONING:</a:t>
            </a:r>
            <a:endParaRPr sz="1800">
              <a:solidFill>
                <a:srgbClr val="F3F3F3"/>
              </a:solidFill>
            </a:endParaRPr>
          </a:p>
          <a:p>
            <a:pPr indent="0" lvl="0" marL="0" rtl="0">
              <a:spcBef>
                <a:spcPts val="0"/>
              </a:spcBef>
              <a:spcAft>
                <a:spcPts val="0"/>
              </a:spcAft>
              <a:buNone/>
            </a:pPr>
            <a:r>
              <a:t/>
            </a:r>
            <a:endParaRPr sz="1800">
              <a:solidFill>
                <a:srgbClr val="F3F3F3"/>
              </a:solidFill>
            </a:endParaRPr>
          </a:p>
          <a:p>
            <a:pPr indent="0" lvl="0" marL="0" rtl="0">
              <a:spcBef>
                <a:spcPts val="0"/>
              </a:spcBef>
              <a:spcAft>
                <a:spcPts val="0"/>
              </a:spcAft>
              <a:buNone/>
            </a:pPr>
            <a:r>
              <a:rPr lang="en" sz="1800">
                <a:solidFill>
                  <a:srgbClr val="F3F3F3"/>
                </a:solidFill>
              </a:rPr>
              <a:t>SYNTAX:CREATE TABLE flight_data_p(flight_num INT,..)PARTITIONED BY (month int)</a:t>
            </a:r>
            <a:endParaRPr sz="1800">
              <a:solidFill>
                <a:srgbClr val="F3F3F3"/>
              </a:solidFill>
            </a:endParaRPr>
          </a:p>
          <a:p>
            <a:pPr indent="0" lvl="0" marL="0" rtl="0">
              <a:spcBef>
                <a:spcPts val="0"/>
              </a:spcBef>
              <a:spcAft>
                <a:spcPts val="0"/>
              </a:spcAft>
              <a:buNone/>
            </a:pPr>
            <a:r>
              <a:rPr lang="en" sz="1800">
                <a:solidFill>
                  <a:srgbClr val="F3F3F3"/>
                </a:solidFill>
              </a:rPr>
              <a:t>ROW FORMAT DELIMITED</a:t>
            </a:r>
            <a:endParaRPr sz="1800">
              <a:solidFill>
                <a:srgbClr val="F3F3F3"/>
              </a:solidFill>
            </a:endParaRPr>
          </a:p>
          <a:p>
            <a:pPr indent="0" lvl="0" marL="0" rtl="0">
              <a:spcBef>
                <a:spcPts val="0"/>
              </a:spcBef>
              <a:spcAft>
                <a:spcPts val="0"/>
              </a:spcAft>
              <a:buNone/>
            </a:pPr>
            <a:r>
              <a:rPr lang="en" sz="1800">
                <a:solidFill>
                  <a:srgbClr val="F3F3F3"/>
                </a:solidFill>
              </a:rPr>
              <a:t>FIELDS TERMINATED BY ','</a:t>
            </a:r>
            <a:endParaRPr sz="1800">
              <a:solidFill>
                <a:srgbClr val="F3F3F3"/>
              </a:solidFill>
            </a:endParaRPr>
          </a:p>
          <a:p>
            <a:pPr indent="0" lvl="0" marL="0" rtl="0">
              <a:spcBef>
                <a:spcPts val="0"/>
              </a:spcBef>
              <a:spcAft>
                <a:spcPts val="0"/>
              </a:spcAft>
              <a:buNone/>
            </a:pPr>
            <a:r>
              <a:t/>
            </a:r>
            <a:endParaRPr sz="1800">
              <a:solidFill>
                <a:srgbClr val="F3F3F3"/>
              </a:solidFill>
            </a:endParaRPr>
          </a:p>
          <a:p>
            <a:pPr indent="0" lvl="0" marL="0" rtl="0">
              <a:spcBef>
                <a:spcPts val="0"/>
              </a:spcBef>
              <a:spcAft>
                <a:spcPts val="0"/>
              </a:spcAft>
              <a:buNone/>
            </a:pPr>
            <a:r>
              <a:t/>
            </a:r>
            <a:endParaRPr sz="1800">
              <a:solidFill>
                <a:srgbClr val="F3F3F3"/>
              </a:solidFill>
            </a:endParaRPr>
          </a:p>
          <a:p>
            <a:pPr indent="0" lvl="0" marL="0">
              <a:spcBef>
                <a:spcPts val="0"/>
              </a:spcBef>
              <a:spcAft>
                <a:spcPts val="0"/>
              </a:spcAft>
              <a:buNone/>
            </a:pPr>
            <a:r>
              <a:t/>
            </a:r>
            <a:endParaRPr sz="1800">
              <a:solidFill>
                <a:srgbClr val="F3F3F3"/>
              </a:solidFill>
            </a:endParaRPr>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p:txBody>
      </p:sp>
      <p:sp>
        <p:nvSpPr>
          <p:cNvPr id="155" name="Shape 155"/>
          <p:cNvSpPr txBox="1"/>
          <p:nvPr/>
        </p:nvSpPr>
        <p:spPr>
          <a:xfrm>
            <a:off x="1832575" y="480200"/>
            <a:ext cx="4884900" cy="586200"/>
          </a:xfrm>
          <a:prstGeom prst="rect">
            <a:avLst/>
          </a:prstGeom>
          <a:solidFill>
            <a:srgbClr val="000000"/>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400">
                <a:solidFill>
                  <a:srgbClr val="F3F3F3"/>
                </a:solidFill>
              </a:rPr>
              <a:t>     </a:t>
            </a:r>
            <a:r>
              <a:rPr lang="en" sz="2400">
                <a:solidFill>
                  <a:srgbClr val="F3F3F3"/>
                </a:solidFill>
              </a:rPr>
              <a:t>      </a:t>
            </a:r>
            <a:r>
              <a:rPr lang="en" sz="2400">
                <a:solidFill>
                  <a:srgbClr val="F3F3F3"/>
                </a:solidFill>
              </a:rPr>
              <a:t>QUERY OPTIMIZATION</a:t>
            </a:r>
            <a:endParaRPr sz="2400">
              <a:solidFill>
                <a:srgbClr val="F3F3F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556600" y="2133600"/>
            <a:ext cx="6705600" cy="876300"/>
          </a:xfrm>
          <a:prstGeom prst="rect">
            <a:avLst/>
          </a:prstGeom>
          <a:noFill/>
          <a:ln>
            <a:noFill/>
          </a:ln>
        </p:spPr>
      </p:pic>
      <p:pic>
        <p:nvPicPr>
          <p:cNvPr id="161" name="Shape 161"/>
          <p:cNvPicPr preferRelativeResize="0"/>
          <p:nvPr/>
        </p:nvPicPr>
        <p:blipFill>
          <a:blip r:embed="rId4">
            <a:alphaModFix/>
          </a:blip>
          <a:stretch>
            <a:fillRect/>
          </a:stretch>
        </p:blipFill>
        <p:spPr>
          <a:xfrm>
            <a:off x="485163" y="726375"/>
            <a:ext cx="6696075" cy="838200"/>
          </a:xfrm>
          <a:prstGeom prst="rect">
            <a:avLst/>
          </a:prstGeom>
          <a:noFill/>
          <a:ln>
            <a:noFill/>
          </a:ln>
        </p:spPr>
      </p:pic>
      <p:sp>
        <p:nvSpPr>
          <p:cNvPr id="162" name="Shape 162"/>
          <p:cNvSpPr txBox="1"/>
          <p:nvPr/>
        </p:nvSpPr>
        <p:spPr>
          <a:xfrm>
            <a:off x="404200" y="331450"/>
            <a:ext cx="6858000" cy="63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3F3F3"/>
                </a:solidFill>
              </a:rPr>
              <a:t>SELECT avg(arr_delay) FROM flight_data WHERE month=7 AND origin='SFO';</a:t>
            </a:r>
            <a:endParaRPr>
              <a:solidFill>
                <a:srgbClr val="F3F3F3"/>
              </a:solidFill>
            </a:endParaRPr>
          </a:p>
          <a:p>
            <a:pPr indent="0" lvl="0" marL="0">
              <a:spcBef>
                <a:spcPts val="0"/>
              </a:spcBef>
              <a:spcAft>
                <a:spcPts val="0"/>
              </a:spcAft>
              <a:buNone/>
            </a:pPr>
            <a:r>
              <a:t/>
            </a:r>
            <a:endParaRPr/>
          </a:p>
        </p:txBody>
      </p:sp>
      <p:sp>
        <p:nvSpPr>
          <p:cNvPr id="163" name="Shape 163"/>
          <p:cNvSpPr txBox="1"/>
          <p:nvPr/>
        </p:nvSpPr>
        <p:spPr>
          <a:xfrm>
            <a:off x="233500" y="1557650"/>
            <a:ext cx="7028700" cy="424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3F3F3"/>
              </a:solidFill>
            </a:endParaRPr>
          </a:p>
          <a:p>
            <a:pPr indent="0" lvl="0" marL="0" rtl="0">
              <a:spcBef>
                <a:spcPts val="0"/>
              </a:spcBef>
              <a:spcAft>
                <a:spcPts val="0"/>
              </a:spcAft>
              <a:buNone/>
            </a:pPr>
            <a:r>
              <a:rPr lang="en">
                <a:solidFill>
                  <a:srgbClr val="F3F3F3"/>
                </a:solidFill>
              </a:rPr>
              <a:t>SELECT avg(arr_delay) FROM flight_data_p WHERE month=7 AND origin='SFO';</a:t>
            </a:r>
            <a:endParaRPr>
              <a:solidFill>
                <a:srgbClr val="F3F3F3"/>
              </a:solidFill>
            </a:endParaRPr>
          </a:p>
        </p:txBody>
      </p:sp>
      <p:pic>
        <p:nvPicPr>
          <p:cNvPr id="164" name="Shape 164"/>
          <p:cNvPicPr preferRelativeResize="0"/>
          <p:nvPr/>
        </p:nvPicPr>
        <p:blipFill>
          <a:blip r:embed="rId5">
            <a:alphaModFix/>
          </a:blip>
          <a:stretch>
            <a:fillRect/>
          </a:stretch>
        </p:blipFill>
        <p:spPr>
          <a:xfrm>
            <a:off x="1031550" y="3161350"/>
            <a:ext cx="6545180" cy="182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nvSpPr>
        <p:spPr>
          <a:xfrm>
            <a:off x="959975" y="1533950"/>
            <a:ext cx="7275600" cy="125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3F3F3"/>
                </a:solidFill>
              </a:rPr>
              <a:t>SYNTAX:</a:t>
            </a:r>
            <a:endParaRPr>
              <a:solidFill>
                <a:srgbClr val="F3F3F3"/>
              </a:solidFill>
            </a:endParaRPr>
          </a:p>
          <a:p>
            <a:pPr indent="0" lvl="0" marL="0">
              <a:spcBef>
                <a:spcPts val="0"/>
              </a:spcBef>
              <a:spcAft>
                <a:spcPts val="0"/>
              </a:spcAft>
              <a:buNone/>
            </a:pPr>
            <a:r>
              <a:rPr lang="en">
                <a:solidFill>
                  <a:srgbClr val="F3F3F3"/>
                </a:solidFill>
              </a:rPr>
              <a:t>CREATE EXTERNAL TABLE flight_data_b(</a:t>
            </a:r>
            <a:r>
              <a:rPr lang="en">
                <a:solidFill>
                  <a:srgbClr val="F3F3F3"/>
                </a:solidFill>
              </a:rPr>
              <a:t>flight_num INT,..</a:t>
            </a:r>
            <a:r>
              <a:rPr lang="en">
                <a:solidFill>
                  <a:srgbClr val="F3F3F3"/>
                </a:solidFill>
              </a:rPr>
              <a:t>)CLUSTERED BY (unique_carrier) INTO 4 BUCKETS</a:t>
            </a:r>
            <a:endParaRPr>
              <a:solidFill>
                <a:srgbClr val="F3F3F3"/>
              </a:solidFill>
            </a:endParaRPr>
          </a:p>
          <a:p>
            <a:pPr indent="0" lvl="0" marL="0">
              <a:spcBef>
                <a:spcPts val="0"/>
              </a:spcBef>
              <a:spcAft>
                <a:spcPts val="0"/>
              </a:spcAft>
              <a:buNone/>
            </a:pPr>
            <a:r>
              <a:rPr lang="en">
                <a:solidFill>
                  <a:srgbClr val="F3F3F3"/>
                </a:solidFill>
              </a:rPr>
              <a:t>ROW FORMAT DELIMITED</a:t>
            </a:r>
            <a:endParaRPr>
              <a:solidFill>
                <a:srgbClr val="F3F3F3"/>
              </a:solidFill>
            </a:endParaRPr>
          </a:p>
          <a:p>
            <a:pPr indent="0" lvl="0" marL="0">
              <a:spcBef>
                <a:spcPts val="0"/>
              </a:spcBef>
              <a:spcAft>
                <a:spcPts val="0"/>
              </a:spcAft>
              <a:buNone/>
            </a:pPr>
            <a:r>
              <a:rPr lang="en">
                <a:solidFill>
                  <a:srgbClr val="F3F3F3"/>
                </a:solidFill>
              </a:rPr>
              <a:t>FIELDS TERMINATED BY ',';</a:t>
            </a:r>
            <a:endParaRPr>
              <a:solidFill>
                <a:srgbClr val="F3F3F3"/>
              </a:solidFill>
            </a:endParaRPr>
          </a:p>
          <a:p>
            <a:pPr indent="0" lvl="0" marL="0">
              <a:spcBef>
                <a:spcPts val="0"/>
              </a:spcBef>
              <a:spcAft>
                <a:spcPts val="0"/>
              </a:spcAft>
              <a:buNone/>
            </a:pPr>
            <a:r>
              <a:t/>
            </a:r>
            <a:endParaRPr>
              <a:solidFill>
                <a:srgbClr val="F3F3F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a:blip r:embed="rId3">
            <a:alphaModFix/>
          </a:blip>
          <a:stretch>
            <a:fillRect/>
          </a:stretch>
        </p:blipFill>
        <p:spPr>
          <a:xfrm>
            <a:off x="152400" y="152400"/>
            <a:ext cx="8839199" cy="47475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nvSpPr>
        <p:spPr>
          <a:xfrm>
            <a:off x="1000150" y="252775"/>
            <a:ext cx="6330600" cy="73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SPECIAL THANKS TO</a:t>
            </a:r>
            <a:endParaRPr sz="2400">
              <a:solidFill>
                <a:srgbClr val="FFFFFF"/>
              </a:solidFill>
            </a:endParaRPr>
          </a:p>
        </p:txBody>
      </p:sp>
      <p:sp>
        <p:nvSpPr>
          <p:cNvPr id="61" name="Shape 61"/>
          <p:cNvSpPr txBox="1"/>
          <p:nvPr/>
        </p:nvSpPr>
        <p:spPr>
          <a:xfrm>
            <a:off x="1406700" y="1208975"/>
            <a:ext cx="6330600" cy="73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sp>
        <p:nvSpPr>
          <p:cNvPr id="62" name="Shape 62"/>
          <p:cNvSpPr txBox="1"/>
          <p:nvPr/>
        </p:nvSpPr>
        <p:spPr>
          <a:xfrm>
            <a:off x="1000150" y="957300"/>
            <a:ext cx="3055200" cy="322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Times New Roman"/>
                <a:ea typeface="Times New Roman"/>
                <a:cs typeface="Times New Roman"/>
                <a:sym typeface="Times New Roman"/>
              </a:rPr>
              <a:t>Dr. T. V. GEETHA</a:t>
            </a:r>
            <a:endParaRPr b="1">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Dean</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College of Engineering, Guindy</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Anna University</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b="1" lang="en">
                <a:solidFill>
                  <a:srgbClr val="FFFFFF"/>
                </a:solidFill>
                <a:latin typeface="Times New Roman"/>
                <a:ea typeface="Times New Roman"/>
                <a:cs typeface="Times New Roman"/>
                <a:sym typeface="Times New Roman"/>
              </a:rPr>
              <a:t>DR. T. RAGHUVEERA</a:t>
            </a:r>
            <a:endParaRPr b="1">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SR. Assistant Professor</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Department of Computer Science and Engineering</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College of Engineering, Guindy</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Anna University</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b="1">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b="1">
              <a:solidFill>
                <a:srgbClr val="FFFFFF"/>
              </a:solidFill>
              <a:latin typeface="Times New Roman"/>
              <a:ea typeface="Times New Roman"/>
              <a:cs typeface="Times New Roman"/>
              <a:sym typeface="Times New Roman"/>
            </a:endParaRPr>
          </a:p>
        </p:txBody>
      </p:sp>
      <p:sp>
        <p:nvSpPr>
          <p:cNvPr id="63" name="Shape 63"/>
          <p:cNvSpPr txBox="1"/>
          <p:nvPr/>
        </p:nvSpPr>
        <p:spPr>
          <a:xfrm>
            <a:off x="5242400" y="891375"/>
            <a:ext cx="2857500" cy="3625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rgbClr val="FFFFFF"/>
                </a:solidFill>
                <a:latin typeface="Times New Roman"/>
                <a:ea typeface="Times New Roman"/>
                <a:cs typeface="Times New Roman"/>
                <a:sym typeface="Times New Roman"/>
              </a:rPr>
              <a:t>DR. D. MANJULA</a:t>
            </a:r>
            <a:endParaRPr b="1">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Professor and Head</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Department of Computer Science and Engineering</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College of Engineering, Guindy</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Anna University</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rtl="0">
              <a:lnSpc>
                <a:spcPct val="115000"/>
              </a:lnSpc>
              <a:spcBef>
                <a:spcPts val="0"/>
              </a:spcBef>
              <a:spcAft>
                <a:spcPts val="0"/>
              </a:spcAft>
              <a:buNone/>
            </a:pPr>
            <a:r>
              <a:rPr b="1" lang="en">
                <a:solidFill>
                  <a:srgbClr val="FFFFFF"/>
                </a:solidFill>
                <a:latin typeface="Times New Roman"/>
                <a:ea typeface="Times New Roman"/>
                <a:cs typeface="Times New Roman"/>
                <a:sym typeface="Times New Roman"/>
              </a:rPr>
              <a:t>MRS. SHINEY JEYARAJ</a:t>
            </a:r>
            <a:endParaRPr b="1">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Research Scholar</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Department of Computer Science and Engineering</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College of Engineering, Guindy</a:t>
            </a:r>
            <a:endParaRPr>
              <a:solidFill>
                <a:srgbClr val="FFFF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Anna University</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a:blip r:embed="rId3">
            <a:alphaModFix/>
          </a:blip>
          <a:stretch>
            <a:fillRect/>
          </a:stretch>
        </p:blipFill>
        <p:spPr>
          <a:xfrm>
            <a:off x="152400" y="152400"/>
            <a:ext cx="8837726" cy="4838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nvSpPr>
        <p:spPr>
          <a:xfrm>
            <a:off x="967150" y="329700"/>
            <a:ext cx="6330600" cy="73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RESULTS</a:t>
            </a:r>
            <a:endParaRPr sz="3000">
              <a:solidFill>
                <a:srgbClr val="FFFFFF"/>
              </a:solidFill>
            </a:endParaRPr>
          </a:p>
        </p:txBody>
      </p:sp>
      <p:sp>
        <p:nvSpPr>
          <p:cNvPr id="185" name="Shape 185"/>
          <p:cNvSpPr txBox="1"/>
          <p:nvPr/>
        </p:nvSpPr>
        <p:spPr>
          <a:xfrm>
            <a:off x="1406775" y="1318850"/>
            <a:ext cx="6330600" cy="7386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rgbClr val="FFFFFF"/>
              </a:buClr>
              <a:buSzPts val="1400"/>
              <a:buChar char="●"/>
            </a:pPr>
            <a:r>
              <a:rPr lang="en">
                <a:solidFill>
                  <a:srgbClr val="FFFFFF"/>
                </a:solidFill>
              </a:rPr>
              <a:t>INDEXING GIVES AN AVERAGE 30% FASTER EXECUTION</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BUCKETING FOR JOINS</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PARTITION BASED ON QUERY</a:t>
            </a:r>
            <a:endParaRPr>
              <a:solidFill>
                <a:srgbClr val="FFFFFF"/>
              </a:solidFill>
            </a:endParaRPr>
          </a:p>
        </p:txBody>
      </p:sp>
      <p:sp>
        <p:nvSpPr>
          <p:cNvPr id="186" name="Shape 186"/>
          <p:cNvSpPr txBox="1"/>
          <p:nvPr/>
        </p:nvSpPr>
        <p:spPr>
          <a:xfrm>
            <a:off x="967150" y="2571750"/>
            <a:ext cx="6418500" cy="73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INDEX AND RUN QUERIES</a:t>
            </a:r>
            <a:endParaRPr sz="2400">
              <a:solidFill>
                <a:srgbClr val="FFFFFF"/>
              </a:solidFill>
            </a:endParaRPr>
          </a:p>
        </p:txBody>
      </p:sp>
      <p:sp>
        <p:nvSpPr>
          <p:cNvPr id="187" name="Shape 187"/>
          <p:cNvSpPr txBox="1"/>
          <p:nvPr/>
        </p:nvSpPr>
        <p:spPr>
          <a:xfrm>
            <a:off x="2560750" y="3692775"/>
            <a:ext cx="6330600" cy="73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AND FINALLY,</a:t>
            </a:r>
            <a:endParaRPr>
              <a:solidFill>
                <a:srgbClr val="FFFFFF"/>
              </a:solidFill>
            </a:endParaRPr>
          </a:p>
          <a:p>
            <a:pPr indent="0" lvl="0" marL="0">
              <a:spcBef>
                <a:spcPts val="0"/>
              </a:spcBef>
              <a:spcAft>
                <a:spcPts val="0"/>
              </a:spcAft>
              <a:buNone/>
            </a:pPr>
            <a:r>
              <a:rPr lang="en">
                <a:solidFill>
                  <a:srgbClr val="FFFFFF"/>
                </a:solidFill>
              </a:rPr>
              <a:t>PREFERABLY HASH FOR INTEGERS AND BUCKET FOR STRINGS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nvSpPr>
        <p:spPr>
          <a:xfrm>
            <a:off x="1406700" y="472575"/>
            <a:ext cx="6330600" cy="73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LONG EXECUTION TIMES</a:t>
            </a:r>
            <a:endParaRPr sz="2400">
              <a:solidFill>
                <a:srgbClr val="FFFFFF"/>
              </a:solidFill>
            </a:endParaRPr>
          </a:p>
        </p:txBody>
      </p:sp>
      <p:sp>
        <p:nvSpPr>
          <p:cNvPr id="193" name="Shape 193"/>
          <p:cNvSpPr txBox="1"/>
          <p:nvPr/>
        </p:nvSpPr>
        <p:spPr>
          <a:xfrm>
            <a:off x="2329950" y="1780400"/>
            <a:ext cx="6330600" cy="738600"/>
          </a:xfrm>
          <a:prstGeom prst="rect">
            <a:avLst/>
          </a:prstGeom>
          <a:noFill/>
          <a:ln>
            <a:noFill/>
          </a:ln>
        </p:spPr>
        <p:txBody>
          <a:bodyPr anchorCtr="0" anchor="t" bIns="91425" lIns="91425" spcFirstLastPara="1" rIns="91425" wrap="square" tIns="91425">
            <a:noAutofit/>
          </a:bodyPr>
          <a:lstStyle/>
          <a:p>
            <a:pPr indent="-381000" lvl="0" marL="457200">
              <a:spcBef>
                <a:spcPts val="0"/>
              </a:spcBef>
              <a:spcAft>
                <a:spcPts val="0"/>
              </a:spcAft>
              <a:buClr>
                <a:srgbClr val="FFFFFF"/>
              </a:buClr>
              <a:buSzPts val="2400"/>
              <a:buChar char="●"/>
            </a:pPr>
            <a:r>
              <a:rPr lang="en" sz="2400">
                <a:solidFill>
                  <a:srgbClr val="FFFFFF"/>
                </a:solidFill>
              </a:rPr>
              <a:t>DATABASE DUMPS</a:t>
            </a:r>
            <a:endParaRPr sz="2400">
              <a:solidFill>
                <a:srgbClr val="FFFFFF"/>
              </a:solidFill>
            </a:endParaRPr>
          </a:p>
          <a:p>
            <a:pPr indent="-381000" lvl="0" marL="457200">
              <a:spcBef>
                <a:spcPts val="0"/>
              </a:spcBef>
              <a:spcAft>
                <a:spcPts val="0"/>
              </a:spcAft>
              <a:buClr>
                <a:srgbClr val="FFFFFF"/>
              </a:buClr>
              <a:buSzPts val="2400"/>
              <a:buChar char="●"/>
            </a:pPr>
            <a:r>
              <a:rPr lang="en" sz="2400">
                <a:solidFill>
                  <a:srgbClr val="FFFFFF"/>
                </a:solidFill>
              </a:rPr>
              <a:t>COMPLEX RELATIONS</a:t>
            </a:r>
            <a:endParaRPr sz="2400">
              <a:solidFill>
                <a:srgbClr val="FFFFFF"/>
              </a:solidFill>
            </a:endParaRPr>
          </a:p>
          <a:p>
            <a:pPr indent="-381000" lvl="0" marL="457200">
              <a:spcBef>
                <a:spcPts val="0"/>
              </a:spcBef>
              <a:spcAft>
                <a:spcPts val="0"/>
              </a:spcAft>
              <a:buClr>
                <a:srgbClr val="FFFFFF"/>
              </a:buClr>
              <a:buSzPts val="2400"/>
              <a:buChar char="●"/>
            </a:pPr>
            <a:r>
              <a:rPr lang="en" sz="2400">
                <a:solidFill>
                  <a:srgbClr val="FFFFFF"/>
                </a:solidFill>
              </a:rPr>
              <a:t>MULTIPLE</a:t>
            </a:r>
            <a:r>
              <a:rPr lang="en" sz="2400">
                <a:solidFill>
                  <a:srgbClr val="FFFFFF"/>
                </a:solidFill>
              </a:rPr>
              <a:t> JOINS </a:t>
            </a:r>
            <a:endParaRPr sz="2400">
              <a:solidFill>
                <a:srgbClr val="FFFFFF"/>
              </a:solidFill>
            </a:endParaRPr>
          </a:p>
        </p:txBody>
      </p:sp>
      <p:sp>
        <p:nvSpPr>
          <p:cNvPr id="194" name="Shape 194"/>
          <p:cNvSpPr txBox="1"/>
          <p:nvPr/>
        </p:nvSpPr>
        <p:spPr>
          <a:xfrm>
            <a:off x="1989250" y="3549900"/>
            <a:ext cx="6330600" cy="7386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
                <a:solidFill>
                  <a:srgbClr val="FFFFFF"/>
                </a:solidFill>
              </a:rPr>
              <a:t>THE SOLUTION</a:t>
            </a:r>
            <a:endParaRPr>
              <a:solidFill>
                <a:srgbClr val="FFFFFF"/>
              </a:solidFill>
            </a:endParaRPr>
          </a:p>
          <a:p>
            <a:pPr indent="0" lvl="0" marL="0" algn="r">
              <a:spcBef>
                <a:spcPts val="0"/>
              </a:spcBef>
              <a:spcAft>
                <a:spcPts val="0"/>
              </a:spcAft>
              <a:buNone/>
            </a:pPr>
            <a:r>
              <a:rPr lang="en" sz="2400">
                <a:solidFill>
                  <a:srgbClr val="FFFFFF"/>
                </a:solidFill>
              </a:rPr>
              <a:t>GRAPH DATABASES</a:t>
            </a:r>
            <a:endParaRPr sz="24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nvSpPr>
        <p:spPr>
          <a:xfrm>
            <a:off x="5823175" y="1071750"/>
            <a:ext cx="3000000" cy="3000000"/>
          </a:xfrm>
          <a:prstGeom prst="rect">
            <a:avLst/>
          </a:prstGeom>
          <a:noFill/>
          <a:ln>
            <a:noFill/>
          </a:ln>
        </p:spPr>
        <p:txBody>
          <a:bodyPr anchorCtr="0" anchor="ctr" bIns="91425" lIns="91425" spcFirstLastPara="1" rIns="91425" wrap="square" tIns="91425">
            <a:noAutofit/>
          </a:bodyPr>
          <a:lstStyle/>
          <a:p>
            <a:pPr indent="-381000" lvl="0" marL="457200" rtl="0">
              <a:spcBef>
                <a:spcPts val="0"/>
              </a:spcBef>
              <a:spcAft>
                <a:spcPts val="0"/>
              </a:spcAft>
              <a:buClr>
                <a:srgbClr val="FFFFFF"/>
              </a:buClr>
              <a:buSzPts val="2400"/>
              <a:buChar char="●"/>
            </a:pPr>
            <a:r>
              <a:rPr lang="en" sz="2400">
                <a:solidFill>
                  <a:srgbClr val="FFFFFF"/>
                </a:solidFill>
              </a:rPr>
              <a:t>OVERVIEW</a:t>
            </a:r>
            <a:endParaRPr sz="2400">
              <a:solidFill>
                <a:srgbClr val="FFFFFF"/>
              </a:solidFill>
            </a:endParaRPr>
          </a:p>
          <a:p>
            <a:pPr indent="-381000" lvl="0" marL="457200" rtl="0">
              <a:spcBef>
                <a:spcPts val="0"/>
              </a:spcBef>
              <a:spcAft>
                <a:spcPts val="0"/>
              </a:spcAft>
              <a:buClr>
                <a:srgbClr val="FFFFFF"/>
              </a:buClr>
              <a:buSzPts val="2400"/>
              <a:buChar char="●"/>
            </a:pPr>
            <a:r>
              <a:rPr lang="en" sz="2400">
                <a:solidFill>
                  <a:srgbClr val="FFFFFF"/>
                </a:solidFill>
              </a:rPr>
              <a:t>WHY GRAPH DATABASE?</a:t>
            </a:r>
            <a:endParaRPr sz="2400">
              <a:solidFill>
                <a:srgbClr val="FFFFFF"/>
              </a:solidFill>
            </a:endParaRPr>
          </a:p>
          <a:p>
            <a:pPr indent="-381000" lvl="0" marL="457200" rtl="0">
              <a:spcBef>
                <a:spcPts val="0"/>
              </a:spcBef>
              <a:spcAft>
                <a:spcPts val="0"/>
              </a:spcAft>
              <a:buClr>
                <a:srgbClr val="FFFFFF"/>
              </a:buClr>
              <a:buSzPts val="2400"/>
              <a:buChar char="●"/>
            </a:pPr>
            <a:r>
              <a:rPr lang="en" sz="2400">
                <a:solidFill>
                  <a:srgbClr val="FFFFFF"/>
                </a:solidFill>
              </a:rPr>
              <a:t>THE PROPERTY OF GRAPH MODEL</a:t>
            </a:r>
            <a:endParaRPr sz="2400">
              <a:solidFill>
                <a:srgbClr val="FFFFFF"/>
              </a:solidFill>
            </a:endParaRPr>
          </a:p>
          <a:p>
            <a:pPr indent="-381000" lvl="0" marL="457200" rtl="0">
              <a:spcBef>
                <a:spcPts val="0"/>
              </a:spcBef>
              <a:spcAft>
                <a:spcPts val="0"/>
              </a:spcAft>
              <a:buClr>
                <a:srgbClr val="FFFFFF"/>
              </a:buClr>
              <a:buSzPts val="2400"/>
              <a:buChar char="●"/>
            </a:pPr>
            <a:r>
              <a:rPr lang="en" sz="2400">
                <a:solidFill>
                  <a:srgbClr val="FFFFFF"/>
                </a:solidFill>
              </a:rPr>
              <a:t>WHAT IS NEO4J?</a:t>
            </a:r>
            <a:endParaRPr>
              <a:solidFill>
                <a:srgbClr val="FFFFFF"/>
              </a:solidFill>
            </a:endParaRPr>
          </a:p>
        </p:txBody>
      </p:sp>
      <p:pic>
        <p:nvPicPr>
          <p:cNvPr id="200" name="Shape 200"/>
          <p:cNvPicPr preferRelativeResize="0"/>
          <p:nvPr/>
        </p:nvPicPr>
        <p:blipFill>
          <a:blip r:embed="rId3">
            <a:alphaModFix/>
          </a:blip>
          <a:stretch>
            <a:fillRect/>
          </a:stretch>
        </p:blipFill>
        <p:spPr>
          <a:xfrm>
            <a:off x="840000" y="991725"/>
            <a:ext cx="4639275" cy="3160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solidFill>
                  <a:srgbClr val="FFFFFF"/>
                </a:solidFill>
              </a:rPr>
              <a:t>WHY GRAPH DATABASE?</a:t>
            </a:r>
            <a:endParaRPr sz="3000">
              <a:solidFill>
                <a:srgbClr val="FFFFFF"/>
              </a:solidFill>
            </a:endParaRPr>
          </a:p>
          <a:p>
            <a:pPr indent="0" lvl="0" marL="0">
              <a:spcBef>
                <a:spcPts val="0"/>
              </a:spcBef>
              <a:spcAft>
                <a:spcPts val="0"/>
              </a:spcAft>
              <a:buNone/>
            </a:pPr>
            <a:r>
              <a:t/>
            </a:r>
            <a:endParaRPr sz="3000">
              <a:solidFill>
                <a:srgbClr val="FFFFFF"/>
              </a:solidFill>
            </a:endParaRPr>
          </a:p>
          <a:p>
            <a:pPr indent="0" lvl="0" marL="0">
              <a:spcBef>
                <a:spcPts val="0"/>
              </a:spcBef>
              <a:spcAft>
                <a:spcPts val="0"/>
              </a:spcAft>
              <a:buNone/>
            </a:pPr>
            <a:r>
              <a:rPr lang="en" sz="2400">
                <a:solidFill>
                  <a:srgbClr val="FFFFFF"/>
                </a:solidFill>
              </a:rPr>
              <a:t>ONLY A  DATABASE THAT NATIVELY EMBRACES </a:t>
            </a:r>
            <a:endParaRPr sz="2400">
              <a:solidFill>
                <a:srgbClr val="FFFFFF"/>
              </a:solidFill>
            </a:endParaRPr>
          </a:p>
          <a:p>
            <a:pPr indent="0" lvl="0" marL="0">
              <a:spcBef>
                <a:spcPts val="0"/>
              </a:spcBef>
              <a:spcAft>
                <a:spcPts val="0"/>
              </a:spcAft>
              <a:buNone/>
            </a:pPr>
            <a:r>
              <a:rPr lang="en" sz="2400">
                <a:solidFill>
                  <a:srgbClr val="FFFFFF"/>
                </a:solidFill>
              </a:rPr>
              <a:t>RELATIONSHIPS IS ABLE TO STORE, PROCESS, AND QUERY CONNECTIONS EFFICIENTLY COMPARING TO OTHER DATABASES</a:t>
            </a:r>
            <a:endParaRPr sz="2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solidFill>
                  <a:srgbClr val="FFFFFF"/>
                </a:solidFill>
              </a:rPr>
              <a:t>THE PROPERTY GRAPH MODEL</a:t>
            </a:r>
            <a:endParaRPr sz="3000">
              <a:solidFill>
                <a:srgbClr val="FFFFFF"/>
              </a:solidFill>
            </a:endParaRPr>
          </a:p>
          <a:p>
            <a:pPr indent="0" lvl="0" marL="0" rtl="0">
              <a:spcBef>
                <a:spcPts val="0"/>
              </a:spcBef>
              <a:spcAft>
                <a:spcPts val="0"/>
              </a:spcAft>
              <a:buNone/>
            </a:pPr>
            <a:r>
              <a:t/>
            </a:r>
            <a:endParaRPr sz="3000">
              <a:solidFill>
                <a:srgbClr val="FFFFFF"/>
              </a:solidFill>
            </a:endParaRPr>
          </a:p>
          <a:p>
            <a:pPr indent="0" lvl="0" marL="0" rtl="0">
              <a:spcBef>
                <a:spcPts val="0"/>
              </a:spcBef>
              <a:spcAft>
                <a:spcPts val="0"/>
              </a:spcAft>
              <a:buNone/>
            </a:pPr>
            <a:r>
              <a:t/>
            </a:r>
            <a:endParaRPr sz="3000">
              <a:solidFill>
                <a:srgbClr val="FFFFFF"/>
              </a:solidFill>
            </a:endParaRPr>
          </a:p>
          <a:p>
            <a:pPr indent="-381000" lvl="0" marL="457200">
              <a:spcBef>
                <a:spcPts val="0"/>
              </a:spcBef>
              <a:spcAft>
                <a:spcPts val="0"/>
              </a:spcAft>
              <a:buClr>
                <a:srgbClr val="FFFFFF"/>
              </a:buClr>
              <a:buSzPts val="2400"/>
              <a:buChar char="●"/>
            </a:pPr>
            <a:r>
              <a:rPr lang="en" sz="2400">
                <a:solidFill>
                  <a:srgbClr val="FFFFFF"/>
                </a:solidFill>
              </a:rPr>
              <a:t>NODES ARE ENTITIES IN THE GRAPH</a:t>
            </a:r>
            <a:endParaRPr sz="2400">
              <a:solidFill>
                <a:srgbClr val="FFFFFF"/>
              </a:solidFill>
            </a:endParaRPr>
          </a:p>
          <a:p>
            <a:pPr indent="-381000" lvl="0" marL="457200">
              <a:spcBef>
                <a:spcPts val="0"/>
              </a:spcBef>
              <a:spcAft>
                <a:spcPts val="0"/>
              </a:spcAft>
              <a:buClr>
                <a:srgbClr val="FFFFFF"/>
              </a:buClr>
              <a:buSzPts val="2400"/>
              <a:buChar char="●"/>
            </a:pPr>
            <a:r>
              <a:rPr lang="en" sz="2400">
                <a:solidFill>
                  <a:srgbClr val="FFFFFF"/>
                </a:solidFill>
              </a:rPr>
              <a:t>EDGES PROVIDES RELATIONSHIPS</a:t>
            </a:r>
            <a:endParaRPr sz="24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786775" y="613850"/>
            <a:ext cx="6367800" cy="1176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sz="3000">
              <a:solidFill>
                <a:srgbClr val="FFFFFF"/>
              </a:solidFill>
            </a:endParaRPr>
          </a:p>
          <a:p>
            <a:pPr indent="0" lvl="0" marL="0">
              <a:spcBef>
                <a:spcPts val="0"/>
              </a:spcBef>
              <a:spcAft>
                <a:spcPts val="0"/>
              </a:spcAft>
              <a:buNone/>
            </a:pPr>
            <a:r>
              <a:t/>
            </a:r>
            <a:endParaRPr sz="3000">
              <a:solidFill>
                <a:srgbClr val="FFFFFF"/>
              </a:solidFill>
            </a:endParaRPr>
          </a:p>
          <a:p>
            <a:pPr indent="0" lvl="0" marL="0">
              <a:spcBef>
                <a:spcPts val="0"/>
              </a:spcBef>
              <a:spcAft>
                <a:spcPts val="0"/>
              </a:spcAft>
              <a:buNone/>
            </a:pPr>
            <a:r>
              <a:t/>
            </a:r>
            <a:endParaRPr sz="3000">
              <a:solidFill>
                <a:srgbClr val="FFFFFF"/>
              </a:solidFill>
            </a:endParaRPr>
          </a:p>
          <a:p>
            <a:pPr indent="0" lvl="0" marL="0">
              <a:spcBef>
                <a:spcPts val="0"/>
              </a:spcBef>
              <a:spcAft>
                <a:spcPts val="0"/>
              </a:spcAft>
              <a:buNone/>
            </a:pPr>
            <a:r>
              <a:rPr lang="en" sz="3000">
                <a:solidFill>
                  <a:srgbClr val="FFFFFF"/>
                </a:solidFill>
              </a:rPr>
              <a:t>WHAT IS NEO4J?</a:t>
            </a:r>
            <a:endParaRPr sz="3000">
              <a:solidFill>
                <a:srgbClr val="FFFFFF"/>
              </a:solidFill>
            </a:endParaRPr>
          </a:p>
          <a:p>
            <a:pPr indent="0" lvl="0" marL="0">
              <a:spcBef>
                <a:spcPts val="0"/>
              </a:spcBef>
              <a:spcAft>
                <a:spcPts val="0"/>
              </a:spcAft>
              <a:buNone/>
            </a:pPr>
            <a:r>
              <a:t/>
            </a:r>
            <a:endParaRPr sz="3000">
              <a:solidFill>
                <a:srgbClr val="FFFFFF"/>
              </a:solidFill>
            </a:endParaRPr>
          </a:p>
          <a:p>
            <a:pPr indent="0" lvl="0" marL="0">
              <a:spcBef>
                <a:spcPts val="0"/>
              </a:spcBef>
              <a:spcAft>
                <a:spcPts val="0"/>
              </a:spcAft>
              <a:buNone/>
            </a:pPr>
            <a:r>
              <a:t/>
            </a:r>
            <a:endParaRPr sz="3000">
              <a:solidFill>
                <a:srgbClr val="FFFFFF"/>
              </a:solidFill>
            </a:endParaRPr>
          </a:p>
          <a:p>
            <a:pPr indent="0" lvl="0" marL="0">
              <a:spcBef>
                <a:spcPts val="0"/>
              </a:spcBef>
              <a:spcAft>
                <a:spcPts val="0"/>
              </a:spcAft>
              <a:buNone/>
            </a:pPr>
            <a:r>
              <a:t/>
            </a:r>
            <a:endParaRPr sz="3000">
              <a:solidFill>
                <a:srgbClr val="FFFFFF"/>
              </a:solidFill>
            </a:endParaRPr>
          </a:p>
          <a:p>
            <a:pPr indent="0" lvl="0" marL="0">
              <a:spcBef>
                <a:spcPts val="0"/>
              </a:spcBef>
              <a:spcAft>
                <a:spcPts val="0"/>
              </a:spcAft>
              <a:buNone/>
            </a:pPr>
            <a:r>
              <a:t/>
            </a:r>
            <a:endParaRPr sz="3000">
              <a:solidFill>
                <a:srgbClr val="FFFFFF"/>
              </a:solidFill>
            </a:endParaRPr>
          </a:p>
          <a:p>
            <a:pPr indent="0" lvl="0" marL="0">
              <a:spcBef>
                <a:spcPts val="0"/>
              </a:spcBef>
              <a:spcAft>
                <a:spcPts val="0"/>
              </a:spcAft>
              <a:buNone/>
            </a:pPr>
            <a:r>
              <a:rPr lang="en" sz="3000">
                <a:solidFill>
                  <a:srgbClr val="FFFFFF"/>
                </a:solidFill>
              </a:rPr>
              <a:t>USE CASE        </a:t>
            </a:r>
            <a:endParaRPr sz="3000">
              <a:solidFill>
                <a:srgbClr val="FFFFFF"/>
              </a:solidFill>
            </a:endParaRPr>
          </a:p>
        </p:txBody>
      </p:sp>
      <p:sp>
        <p:nvSpPr>
          <p:cNvPr id="216" name="Shape 216"/>
          <p:cNvSpPr txBox="1"/>
          <p:nvPr/>
        </p:nvSpPr>
        <p:spPr>
          <a:xfrm>
            <a:off x="1789550" y="1317600"/>
            <a:ext cx="6330600" cy="7386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chemeClr val="dk1"/>
              </a:buClr>
              <a:buSzPts val="2400"/>
              <a:buChar char="●"/>
            </a:pPr>
            <a:r>
              <a:rPr lang="en" sz="2400">
                <a:solidFill>
                  <a:schemeClr val="dk1"/>
                </a:solidFill>
              </a:rPr>
              <a:t>NEO4J IS OPEN SOURCE FOR GRAPH DATABASE</a:t>
            </a:r>
            <a:endParaRPr sz="2400">
              <a:solidFill>
                <a:schemeClr val="dk1"/>
              </a:solidFill>
            </a:endParaRPr>
          </a:p>
          <a:p>
            <a:pPr indent="-381000" lvl="0" marL="457200" rtl="0">
              <a:spcBef>
                <a:spcPts val="0"/>
              </a:spcBef>
              <a:spcAft>
                <a:spcPts val="0"/>
              </a:spcAft>
              <a:buClr>
                <a:schemeClr val="dk1"/>
              </a:buClr>
              <a:buSzPts val="2400"/>
              <a:buChar char="●"/>
            </a:pPr>
            <a:r>
              <a:rPr lang="en" sz="2400">
                <a:solidFill>
                  <a:schemeClr val="dk1"/>
                </a:solidFill>
              </a:rPr>
              <a:t>NoSQL NATIVE GRAPH DATABASE</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r>
              <a:rPr lang="en" sz="2400">
                <a:solidFill>
                  <a:schemeClr val="dk1"/>
                </a:solidFill>
              </a:rPr>
              <a:t>IT IS NOT FOR ONLY SOCIAL NETWORKS,AND IT IS USED FOR NETWORK &amp; IT OPERATIONS,MASTER DATA MANAGEMENT AND ETC</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Shape 221"/>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rPr lang="en" sz="3000"/>
              <a:t>PAGE RANK </a:t>
            </a:r>
            <a:endParaRPr sz="3000"/>
          </a:p>
          <a:p>
            <a:pPr indent="0" lvl="0" marL="0">
              <a:spcBef>
                <a:spcPts val="0"/>
              </a:spcBef>
              <a:spcAft>
                <a:spcPts val="0"/>
              </a:spcAft>
              <a:buNone/>
            </a:pPr>
            <a:r>
              <a:t/>
            </a:r>
            <a:endParaRPr sz="3000"/>
          </a:p>
          <a:p>
            <a:pPr indent="0" lvl="0" marL="0">
              <a:spcBef>
                <a:spcPts val="0"/>
              </a:spcBef>
              <a:spcAft>
                <a:spcPts val="0"/>
              </a:spcAft>
              <a:buNone/>
            </a:pPr>
            <a:r>
              <a:rPr lang="en" sz="1800"/>
              <a:t>CALL.algo.pageRank(null,null,{write:true,writeProperty:’pagerank_g’})</a:t>
            </a:r>
            <a:endParaRPr sz="1800"/>
          </a:p>
          <a:p>
            <a:pPr indent="0" lvl="0" marL="0" rtl="0">
              <a:lnSpc>
                <a:spcPct val="125000"/>
              </a:lnSpc>
              <a:spcBef>
                <a:spcPts val="0"/>
              </a:spcBef>
              <a:spcAft>
                <a:spcPts val="0"/>
              </a:spcAft>
              <a:buNone/>
            </a:pPr>
            <a:r>
              <a:rPr b="1" lang="en" sz="1200">
                <a:solidFill>
                  <a:srgbClr val="FFFFFF"/>
                </a:solidFill>
                <a:highlight>
                  <a:srgbClr val="000000"/>
                </a:highlight>
                <a:latin typeface="Verdana"/>
                <a:ea typeface="Verdana"/>
                <a:cs typeface="Verdana"/>
                <a:sym typeface="Verdana"/>
              </a:rPr>
              <a:t> </a:t>
            </a:r>
            <a:endParaRPr b="1" sz="1200">
              <a:solidFill>
                <a:srgbClr val="FFFFFF"/>
              </a:solidFill>
              <a:highlight>
                <a:srgbClr val="000000"/>
              </a:highlight>
              <a:latin typeface="Verdana"/>
              <a:ea typeface="Verdana"/>
              <a:cs typeface="Verdana"/>
              <a:sym typeface="Verdana"/>
            </a:endParaRPr>
          </a:p>
          <a:p>
            <a:pPr indent="0" lvl="0" marL="0">
              <a:spcBef>
                <a:spcPts val="0"/>
              </a:spcBef>
              <a:spcAft>
                <a:spcPts val="0"/>
              </a:spcAft>
              <a:buNone/>
            </a:pPr>
            <a:r>
              <a:t/>
            </a:r>
            <a:endParaRPr sz="1800"/>
          </a:p>
          <a:p>
            <a:pPr indent="0" lvl="0" marL="0">
              <a:spcBef>
                <a:spcPts val="0"/>
              </a:spcBef>
              <a:spcAft>
                <a:spcPts val="0"/>
              </a:spcAft>
              <a:buNone/>
            </a:pPr>
            <a:r>
              <a:rPr lang="en" sz="1800"/>
              <a:t>MATCH (e.Entity) WHERE exists(e.pagerank_g)</a:t>
            </a:r>
            <a:endParaRPr sz="1800"/>
          </a:p>
          <a:p>
            <a:pPr indent="0" lvl="0" marL="0">
              <a:spcBef>
                <a:spcPts val="0"/>
              </a:spcBef>
              <a:spcAft>
                <a:spcPts val="0"/>
              </a:spcAft>
              <a:buNone/>
            </a:pPr>
            <a:r>
              <a:rPr lang="en" sz="1800"/>
              <a:t>RETURN e.name AS entity,e.jurisdiction_description AS jurisdiction,e.pagerank_g AS pagerank ORDER BY pagerank DESC LIMIT 15</a:t>
            </a:r>
            <a:br>
              <a:rPr b="1" lang="en" sz="1200">
                <a:solidFill>
                  <a:srgbClr val="2E383C"/>
                </a:solidFill>
                <a:highlight>
                  <a:srgbClr val="FFFFFF"/>
                </a:highlight>
                <a:latin typeface="Verdana"/>
                <a:ea typeface="Verdana"/>
                <a:cs typeface="Verdana"/>
                <a:sym typeface="Verdana"/>
              </a:rPr>
            </a:b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32" name="Shape 232"/>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ctrTitle"/>
          </p:nvPr>
        </p:nvSpPr>
        <p:spPr>
          <a:xfrm>
            <a:off x="392525" y="394800"/>
            <a:ext cx="8520600" cy="117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WORKFLOW</a:t>
            </a:r>
            <a:endParaRPr/>
          </a:p>
        </p:txBody>
      </p:sp>
      <p:pic>
        <p:nvPicPr>
          <p:cNvPr id="69" name="Shape 69"/>
          <p:cNvPicPr preferRelativeResize="0"/>
          <p:nvPr/>
        </p:nvPicPr>
        <p:blipFill>
          <a:blip r:embed="rId3">
            <a:alphaModFix/>
          </a:blip>
          <a:stretch>
            <a:fillRect/>
          </a:stretch>
        </p:blipFill>
        <p:spPr>
          <a:xfrm>
            <a:off x="1082825" y="1974025"/>
            <a:ext cx="7140000" cy="2639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QUERY FOR BETWEENNESS </a:t>
            </a:r>
            <a:endParaRPr sz="2400"/>
          </a:p>
          <a:p>
            <a:pPr indent="0" lvl="0" marL="0">
              <a:spcBef>
                <a:spcPts val="0"/>
              </a:spcBef>
              <a:spcAft>
                <a:spcPts val="0"/>
              </a:spcAft>
              <a:buNone/>
            </a:pPr>
            <a:br>
              <a:rPr b="1" lang="en" sz="1200">
                <a:solidFill>
                  <a:srgbClr val="2E383C"/>
                </a:solidFill>
                <a:highlight>
                  <a:srgbClr val="FFFFFF"/>
                </a:highlight>
                <a:latin typeface="Verdana"/>
                <a:ea typeface="Verdana"/>
                <a:cs typeface="Verdana"/>
                <a:sym typeface="Verdana"/>
              </a:rPr>
            </a:br>
            <a:endParaRPr b="1" sz="1200">
              <a:solidFill>
                <a:srgbClr val="2E383C"/>
              </a:solidFill>
              <a:highlight>
                <a:srgbClr val="FFFFFF"/>
              </a:highlight>
              <a:latin typeface="Verdana"/>
              <a:ea typeface="Verdana"/>
              <a:cs typeface="Verdana"/>
              <a:sym typeface="Verdana"/>
            </a:endParaRPr>
          </a:p>
          <a:p>
            <a:pPr indent="0" lvl="0" marL="0">
              <a:spcBef>
                <a:spcPts val="0"/>
              </a:spcBef>
              <a:spcAft>
                <a:spcPts val="0"/>
              </a:spcAft>
              <a:buNone/>
            </a:pPr>
            <a:r>
              <a:t/>
            </a:r>
            <a:endParaRPr b="1" sz="1200">
              <a:solidFill>
                <a:srgbClr val="2E383C"/>
              </a:solidFill>
              <a:highlight>
                <a:srgbClr val="FFFFFF"/>
              </a:highlight>
              <a:latin typeface="Verdana"/>
              <a:ea typeface="Verdana"/>
              <a:cs typeface="Verdana"/>
              <a:sym typeface="Verdana"/>
            </a:endParaRPr>
          </a:p>
          <a:p>
            <a:pPr indent="0" lvl="0" marL="0">
              <a:spcBef>
                <a:spcPts val="0"/>
              </a:spcBef>
              <a:spcAft>
                <a:spcPts val="0"/>
              </a:spcAft>
              <a:buNone/>
            </a:pPr>
            <a:r>
              <a:rPr lang="en" sz="1800"/>
              <a:t>MATCH p=allShortestPaths((rex:Officer)-[*]-(queen:Officer))</a:t>
            </a:r>
            <a:endParaRPr sz="1800"/>
          </a:p>
          <a:p>
            <a:pPr indent="0" lvl="0" marL="0">
              <a:spcBef>
                <a:spcPts val="0"/>
              </a:spcBef>
              <a:spcAft>
                <a:spcPts val="0"/>
              </a:spcAft>
              <a:buNone/>
            </a:pPr>
            <a:r>
              <a:rPr lang="en" sz="1800"/>
              <a:t>WHERE rex.name=”Tillerson - Rex” AND queen.name=”The Duchy of Lancaster”</a:t>
            </a:r>
            <a:endParaRPr sz="1800"/>
          </a:p>
          <a:p>
            <a:pPr indent="0" lvl="0" marL="0">
              <a:spcBef>
                <a:spcPts val="0"/>
              </a:spcBef>
              <a:spcAft>
                <a:spcPts val="0"/>
              </a:spcAft>
              <a:buNone/>
            </a:pPr>
            <a:r>
              <a:rPr lang="en" sz="1800"/>
              <a:t>RETURN P</a:t>
            </a:r>
            <a:endParaRPr sz="18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43" name="Shape 24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90250" y="450150"/>
            <a:ext cx="6367800" cy="65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solidFill>
                  <a:srgbClr val="FFFFFF"/>
                </a:solidFill>
              </a:rPr>
              <a:t>CONCLUSION</a:t>
            </a:r>
            <a:endParaRPr sz="2400">
              <a:solidFill>
                <a:srgbClr val="FFFFFF"/>
              </a:solidFill>
            </a:endParaRPr>
          </a:p>
        </p:txBody>
      </p:sp>
      <p:sp>
        <p:nvSpPr>
          <p:cNvPr id="249" name="Shape 249"/>
          <p:cNvSpPr txBox="1"/>
          <p:nvPr/>
        </p:nvSpPr>
        <p:spPr>
          <a:xfrm>
            <a:off x="764000" y="1441900"/>
            <a:ext cx="6499200" cy="302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With the datadump being loaded into the Hadoop single node cluster and performing mapreduce tasks and also having the Hive architecture to use a simpler SQL interface the query optimization techniques were tried out. Out of all the methods the one that is universal is to index based on a related attribute on the table before any query is executed. Also the features built into the execution engines may be used to the fullest extent. This project can be taken further down the development lane with support for real-time data being crawled into the database and in such a case bucketing becomes more realistic when you know the queries before hand especially the ones involving join operations. Finally, when the datadump becomes very large then the partitioning both vertical and horizontal provide justice for the execution time.</a:t>
            </a:r>
            <a:endParaRPr>
              <a:solidFill>
                <a:srgbClr val="FFFFFF"/>
              </a:solidFill>
            </a:endParaRPr>
          </a:p>
          <a:p>
            <a:pPr indent="0" lvl="0" marL="0" rtl="0">
              <a:spcBef>
                <a:spcPts val="0"/>
              </a:spcBef>
              <a:spcAft>
                <a:spcPts val="0"/>
              </a:spcAft>
              <a:buNone/>
            </a:pPr>
            <a:r>
              <a:rPr lang="en" sz="1100">
                <a:solidFill>
                  <a:srgbClr val="FFFFFF"/>
                </a:solidFill>
              </a:rPr>
              <a:t>			</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lgn="l">
              <a:spcBef>
                <a:spcPts val="0"/>
              </a:spcBef>
              <a:spcAft>
                <a:spcPts val="0"/>
              </a:spcAft>
              <a:buNone/>
            </a:pPr>
            <a:r>
              <a:rPr lang="en" sz="4200"/>
              <a:t>QUERY OPTIMIZATION IN BIG DATA USING </a:t>
            </a:r>
            <a:endParaRPr sz="4200"/>
          </a:p>
          <a:p>
            <a:pPr indent="0" lvl="0" marL="0" rtl="0" algn="l">
              <a:spcBef>
                <a:spcPts val="0"/>
              </a:spcBef>
              <a:spcAft>
                <a:spcPts val="0"/>
              </a:spcAft>
              <a:buNone/>
            </a:pPr>
            <a:r>
              <a:rPr lang="en" sz="4200"/>
              <a:t>HADOOP, HIVE </a:t>
            </a:r>
            <a:endParaRPr sz="4200"/>
          </a:p>
          <a:p>
            <a:pPr indent="0" lvl="0" marL="0" rtl="0" algn="l">
              <a:spcBef>
                <a:spcPts val="0"/>
              </a:spcBef>
              <a:spcAft>
                <a:spcPts val="0"/>
              </a:spcAft>
              <a:buNone/>
            </a:pPr>
            <a:r>
              <a:rPr lang="en" sz="4200"/>
              <a:t>AND NEO4J</a:t>
            </a:r>
            <a:endParaRPr sz="4200"/>
          </a:p>
        </p:txBody>
      </p:sp>
      <p:sp>
        <p:nvSpPr>
          <p:cNvPr id="255" name="Shape 255"/>
          <p:cNvSpPr txBox="1"/>
          <p:nvPr>
            <p:ph idx="1" type="subTitle"/>
          </p:nvPr>
        </p:nvSpPr>
        <p:spPr>
          <a:xfrm>
            <a:off x="4256450" y="2510900"/>
            <a:ext cx="4575900" cy="205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b="1" sz="2400"/>
          </a:p>
          <a:p>
            <a:pPr indent="0" lvl="0" marL="0" rtl="0" algn="r">
              <a:spcBef>
                <a:spcPts val="0"/>
              </a:spcBef>
              <a:spcAft>
                <a:spcPts val="0"/>
              </a:spcAft>
              <a:buNone/>
            </a:pPr>
            <a:r>
              <a:t/>
            </a:r>
            <a:endParaRPr b="1" sz="2400"/>
          </a:p>
          <a:p>
            <a:pPr indent="0" lvl="0" marL="0" rtl="0" algn="r">
              <a:spcBef>
                <a:spcPts val="0"/>
              </a:spcBef>
              <a:spcAft>
                <a:spcPts val="0"/>
              </a:spcAft>
              <a:buNone/>
            </a:pPr>
            <a:r>
              <a:rPr b="1" lang="en" sz="2400"/>
              <a:t>BY</a:t>
            </a:r>
            <a:endParaRPr b="1" sz="2400"/>
          </a:p>
          <a:p>
            <a:pPr indent="0" lvl="0" marL="0" rtl="0" algn="r">
              <a:spcBef>
                <a:spcPts val="0"/>
              </a:spcBef>
              <a:spcAft>
                <a:spcPts val="0"/>
              </a:spcAft>
              <a:buNone/>
            </a:pPr>
            <a:r>
              <a:rPr b="1" lang="en" sz="2400"/>
              <a:t>M. ARUN</a:t>
            </a:r>
            <a:endParaRPr b="1" sz="2400"/>
          </a:p>
          <a:p>
            <a:pPr indent="0" lvl="0" marL="0" rtl="0" algn="r">
              <a:spcBef>
                <a:spcPts val="0"/>
              </a:spcBef>
              <a:spcAft>
                <a:spcPts val="0"/>
              </a:spcAft>
              <a:buNone/>
            </a:pPr>
            <a:r>
              <a:rPr b="1" lang="en" sz="2400"/>
              <a:t>S.BEN STEWART</a:t>
            </a:r>
            <a:endParaRPr b="1" sz="2400"/>
          </a:p>
          <a:p>
            <a:pPr indent="0" lvl="0" marL="0" rtl="0" algn="r">
              <a:spcBef>
                <a:spcPts val="0"/>
              </a:spcBef>
              <a:spcAft>
                <a:spcPts val="0"/>
              </a:spcAft>
              <a:buNone/>
            </a:pPr>
            <a:r>
              <a:rPr b="1" lang="en" sz="2400"/>
              <a:t>P.SANJAY</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4294967295" type="title"/>
          </p:nvPr>
        </p:nvSpPr>
        <p:spPr>
          <a:xfrm>
            <a:off x="4258050" y="2515325"/>
            <a:ext cx="5197200" cy="309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000">
                <a:latin typeface="Lato"/>
                <a:ea typeface="Lato"/>
                <a:cs typeface="Lato"/>
                <a:sym typeface="Lato"/>
              </a:rPr>
              <a:t>WHY?</a:t>
            </a:r>
            <a:endParaRPr sz="2000">
              <a:latin typeface="Lato"/>
              <a:ea typeface="Lato"/>
              <a:cs typeface="Lato"/>
              <a:sym typeface="Lato"/>
            </a:endParaRPr>
          </a:p>
          <a:p>
            <a:pPr indent="-342900" lvl="0" marL="457200" rtl="0">
              <a:lnSpc>
                <a:spcPct val="115000"/>
              </a:lnSpc>
              <a:spcBef>
                <a:spcPts val="1600"/>
              </a:spcBef>
              <a:spcAft>
                <a:spcPts val="0"/>
              </a:spcAft>
              <a:buSzPts val="1800"/>
              <a:buFont typeface="Lato"/>
              <a:buChar char="●"/>
            </a:pPr>
            <a:r>
              <a:rPr lang="en" sz="1800">
                <a:latin typeface="Lato"/>
                <a:ea typeface="Lato"/>
                <a:cs typeface="Lato"/>
                <a:sym typeface="Lato"/>
              </a:rPr>
              <a:t>OPEN SOURCE</a:t>
            </a:r>
            <a:endParaRPr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lang="en" sz="1800">
                <a:latin typeface="Lato"/>
                <a:ea typeface="Lato"/>
                <a:cs typeface="Lato"/>
                <a:sym typeface="Lato"/>
              </a:rPr>
              <a:t>NETWORKING</a:t>
            </a:r>
            <a:endParaRPr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lang="en" sz="1800">
                <a:latin typeface="Lato"/>
                <a:ea typeface="Lato"/>
                <a:cs typeface="Lato"/>
                <a:sym typeface="Lato"/>
              </a:rPr>
              <a:t>DATA STORAGE</a:t>
            </a:r>
            <a:endParaRPr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lang="en" sz="1800">
                <a:latin typeface="Lato"/>
                <a:ea typeface="Lato"/>
                <a:cs typeface="Lato"/>
                <a:sym typeface="Lato"/>
              </a:rPr>
              <a:t>COMPUTING</a:t>
            </a:r>
            <a:endParaRPr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lang="en" sz="1800">
                <a:latin typeface="Lato"/>
                <a:ea typeface="Lato"/>
                <a:cs typeface="Lato"/>
                <a:sym typeface="Lato"/>
              </a:rPr>
              <a:t>CLUSTERS</a:t>
            </a:r>
            <a:endParaRPr sz="1800">
              <a:latin typeface="Lato"/>
              <a:ea typeface="Lato"/>
              <a:cs typeface="Lato"/>
              <a:sym typeface="Lato"/>
            </a:endParaRPr>
          </a:p>
        </p:txBody>
      </p:sp>
      <p:pic>
        <p:nvPicPr>
          <p:cNvPr id="75" name="Shape 75"/>
          <p:cNvPicPr preferRelativeResize="0"/>
          <p:nvPr/>
        </p:nvPicPr>
        <p:blipFill rotWithShape="1">
          <a:blip r:embed="rId3">
            <a:alphaModFix/>
          </a:blip>
          <a:srcRect b="0" l="-12430" r="-17187" t="0"/>
          <a:stretch/>
        </p:blipFill>
        <p:spPr>
          <a:xfrm>
            <a:off x="494662" y="385025"/>
            <a:ext cx="8380275" cy="205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61450" y="1168850"/>
            <a:ext cx="5860150" cy="3652475"/>
          </a:xfrm>
          <a:prstGeom prst="rect">
            <a:avLst/>
          </a:prstGeom>
          <a:noFill/>
          <a:ln>
            <a:noFill/>
          </a:ln>
        </p:spPr>
      </p:pic>
      <p:sp>
        <p:nvSpPr>
          <p:cNvPr id="81" name="Shape 81"/>
          <p:cNvSpPr txBox="1"/>
          <p:nvPr/>
        </p:nvSpPr>
        <p:spPr>
          <a:xfrm>
            <a:off x="1243200" y="231175"/>
            <a:ext cx="6657600" cy="776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solidFill>
                  <a:srgbClr val="FFFFFF"/>
                </a:solidFill>
              </a:rPr>
              <a:t>HADOOP </a:t>
            </a:r>
            <a:r>
              <a:rPr lang="en" sz="3000">
                <a:solidFill>
                  <a:srgbClr val="FFFFFF"/>
                </a:solidFill>
              </a:rPr>
              <a:t>ARCHITECTURE</a:t>
            </a:r>
            <a:endParaRPr sz="3000">
              <a:solidFill>
                <a:srgbClr val="FFFFFF"/>
              </a:solidFill>
            </a:endParaRPr>
          </a:p>
        </p:txBody>
      </p:sp>
      <p:sp>
        <p:nvSpPr>
          <p:cNvPr id="82" name="Shape 82"/>
          <p:cNvSpPr txBox="1"/>
          <p:nvPr/>
        </p:nvSpPr>
        <p:spPr>
          <a:xfrm>
            <a:off x="6133800" y="1220700"/>
            <a:ext cx="2778900" cy="349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83" name="Shape 83"/>
          <p:cNvPicPr preferRelativeResize="0"/>
          <p:nvPr/>
        </p:nvPicPr>
        <p:blipFill>
          <a:blip r:embed="rId4">
            <a:alphaModFix/>
          </a:blip>
          <a:stretch>
            <a:fillRect/>
          </a:stretch>
        </p:blipFill>
        <p:spPr>
          <a:xfrm>
            <a:off x="6027688" y="1168638"/>
            <a:ext cx="2991125" cy="360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nvSpPr>
        <p:spPr>
          <a:xfrm>
            <a:off x="2728375" y="1816900"/>
            <a:ext cx="5820600" cy="67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9" name="Shape 89"/>
          <p:cNvSpPr txBox="1"/>
          <p:nvPr/>
        </p:nvSpPr>
        <p:spPr>
          <a:xfrm>
            <a:off x="1505650" y="1584475"/>
            <a:ext cx="5871000" cy="288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90" name="Shape 90"/>
          <p:cNvPicPr preferRelativeResize="0"/>
          <p:nvPr/>
        </p:nvPicPr>
        <p:blipFill>
          <a:blip r:embed="rId3">
            <a:alphaModFix/>
          </a:blip>
          <a:stretch>
            <a:fillRect/>
          </a:stretch>
        </p:blipFill>
        <p:spPr>
          <a:xfrm>
            <a:off x="70725" y="1584475"/>
            <a:ext cx="8973349" cy="3142351"/>
          </a:xfrm>
          <a:prstGeom prst="rect">
            <a:avLst/>
          </a:prstGeom>
          <a:noFill/>
          <a:ln>
            <a:noFill/>
          </a:ln>
        </p:spPr>
      </p:pic>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t>THE CONCEPT BEHIND MAPREDUCE</a:t>
            </a:r>
            <a:endParaRPr sz="1800"/>
          </a:p>
          <a:p>
            <a:pPr indent="0" lvl="0" marL="0">
              <a:spcBef>
                <a:spcPts val="1600"/>
              </a:spcBef>
              <a:spcAft>
                <a:spcPts val="0"/>
              </a:spcAft>
              <a:buNone/>
            </a:pPr>
            <a:r>
              <a:t/>
            </a:r>
            <a:endParaRPr/>
          </a:p>
        </p:txBody>
      </p:sp>
      <p:sp>
        <p:nvSpPr>
          <p:cNvPr id="92" name="Shape 92"/>
          <p:cNvSpPr txBox="1"/>
          <p:nvPr/>
        </p:nvSpPr>
        <p:spPr>
          <a:xfrm>
            <a:off x="1930075" y="1281325"/>
            <a:ext cx="1475400" cy="4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MAP</a:t>
            </a:r>
            <a:r>
              <a:rPr lang="en">
                <a:solidFill>
                  <a:srgbClr val="FFFFFF"/>
                </a:solidFill>
              </a:rPr>
              <a:t>()</a:t>
            </a:r>
            <a:endParaRPr>
              <a:solidFill>
                <a:srgbClr val="FFFFFF"/>
              </a:solidFill>
            </a:endParaRPr>
          </a:p>
        </p:txBody>
      </p:sp>
      <p:sp>
        <p:nvSpPr>
          <p:cNvPr id="93" name="Shape 93"/>
          <p:cNvSpPr txBox="1"/>
          <p:nvPr/>
        </p:nvSpPr>
        <p:spPr>
          <a:xfrm>
            <a:off x="5234450" y="1281325"/>
            <a:ext cx="1536000" cy="4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3F3F3"/>
                </a:solidFill>
              </a:rPr>
              <a:t>REDUCE()</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nvSpPr>
        <p:spPr>
          <a:xfrm>
            <a:off x="586750" y="636675"/>
            <a:ext cx="7191000" cy="838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600">
                <a:solidFill>
                  <a:srgbClr val="FFFFFF"/>
                </a:solidFill>
              </a:rPr>
              <a:t>MAPREDUCE</a:t>
            </a:r>
            <a:endParaRPr sz="3600">
              <a:solidFill>
                <a:srgbClr val="FFFFFF"/>
              </a:solidFill>
            </a:endParaRPr>
          </a:p>
        </p:txBody>
      </p:sp>
      <p:sp>
        <p:nvSpPr>
          <p:cNvPr id="99" name="Shape 99"/>
          <p:cNvSpPr txBox="1"/>
          <p:nvPr/>
        </p:nvSpPr>
        <p:spPr>
          <a:xfrm>
            <a:off x="586750" y="1835175"/>
            <a:ext cx="2808900" cy="252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PROS</a:t>
            </a:r>
            <a:endParaRPr sz="2400">
              <a:solidFill>
                <a:srgbClr val="FFFFFF"/>
              </a:solidFill>
            </a:endParaRPr>
          </a:p>
          <a:p>
            <a:pPr indent="0" lvl="0" marL="0">
              <a:spcBef>
                <a:spcPts val="0"/>
              </a:spcBef>
              <a:spcAft>
                <a:spcPts val="0"/>
              </a:spcAft>
              <a:buNone/>
            </a:pPr>
            <a:r>
              <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PARALLEL EXECUTION</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NATIVE HADOOP SUPPORT</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FAILPROOF</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JAVA</a:t>
            </a:r>
            <a:endParaRPr>
              <a:solidFill>
                <a:srgbClr val="FFFFFF"/>
              </a:solidFill>
            </a:endParaRPr>
          </a:p>
        </p:txBody>
      </p:sp>
      <p:sp>
        <p:nvSpPr>
          <p:cNvPr id="100" name="Shape 100"/>
          <p:cNvSpPr txBox="1"/>
          <p:nvPr/>
        </p:nvSpPr>
        <p:spPr>
          <a:xfrm>
            <a:off x="5769500" y="1835175"/>
            <a:ext cx="4244700" cy="232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CONS</a:t>
            </a:r>
            <a:endParaRPr sz="2400">
              <a:solidFill>
                <a:srgbClr val="FFFFFF"/>
              </a:solidFill>
            </a:endParaRPr>
          </a:p>
          <a:p>
            <a:pPr indent="0" lvl="0" marL="0">
              <a:spcBef>
                <a:spcPts val="0"/>
              </a:spcBef>
              <a:spcAft>
                <a:spcPts val="0"/>
              </a:spcAft>
              <a:buNone/>
            </a:pPr>
            <a:r>
              <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CODE</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UNDERSTANDING</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SKILLSET</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JAVA</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NO DB STRUCTURE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nvSpPr>
        <p:spPr>
          <a:xfrm>
            <a:off x="992600" y="767025"/>
            <a:ext cx="6497100" cy="75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CHALLENGES FACED</a:t>
            </a:r>
            <a:endParaRPr sz="3000">
              <a:solidFill>
                <a:srgbClr val="FFFFFF"/>
              </a:solidFill>
            </a:endParaRPr>
          </a:p>
        </p:txBody>
      </p:sp>
      <p:sp>
        <p:nvSpPr>
          <p:cNvPr id="111" name="Shape 111"/>
          <p:cNvSpPr txBox="1"/>
          <p:nvPr/>
        </p:nvSpPr>
        <p:spPr>
          <a:xfrm>
            <a:off x="1737050" y="1525125"/>
            <a:ext cx="6497100" cy="7581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rgbClr val="FFFFFF"/>
              </a:buClr>
              <a:buSzPts val="1400"/>
              <a:buChar char="●"/>
            </a:pPr>
            <a:r>
              <a:rPr lang="en">
                <a:solidFill>
                  <a:srgbClr val="FFFFFF"/>
                </a:solidFill>
              </a:rPr>
              <a:t>INGESTING FILES OF DIFFERENT DATA TYPES</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JAVA VIRTUAL MACHINE</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MEMORY INDEX OUT OF BOUNDS</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MAPPER AND REDUCER CLASSES</a:t>
            </a:r>
            <a:endParaRPr>
              <a:solidFill>
                <a:srgbClr val="FFFFFF"/>
              </a:solidFill>
            </a:endParaRPr>
          </a:p>
        </p:txBody>
      </p:sp>
      <p:sp>
        <p:nvSpPr>
          <p:cNvPr id="112" name="Shape 112"/>
          <p:cNvSpPr txBox="1"/>
          <p:nvPr/>
        </p:nvSpPr>
        <p:spPr>
          <a:xfrm>
            <a:off x="1297150" y="3507950"/>
            <a:ext cx="7478400" cy="66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ALL THE ABOVE FOR EACH QUERY</a:t>
            </a:r>
            <a:endParaRPr sz="2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