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2659"/>
    <a:srgbClr val="050F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5021"/>
    <p:restoredTop sz="94660"/>
  </p:normalViewPr>
  <p:slideViewPr>
    <p:cSldViewPr snapToGrid="0">
      <p:cViewPr varScale="1">
        <p:scale>
          <a:sx d="100" n="113"/>
          <a:sy d="100" n="113"/>
        </p:scale>
        <p:origin x="510" y="108"/>
      </p:cViewPr>
      <p:guideLst/>
    </p:cSldViewPr>
  </p:slideViewPr>
  <p:notesTextViewPr>
    <p:cViewPr>
      <p:scale>
        <a:sx d="2" n="3"/>
        <a:sy d="2" n="3"/>
      </p:scale>
      <p:origin x="0" y="0"/>
    </p:cViewPr>
  </p:notesTextViewPr>
  <p:gridSpacing cx="36004" cy="36004"/>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9" Type="http://schemas.openxmlformats.org/officeDocument/2006/relationships/theme" Target="theme/theme1.xml" /><Relationship Id="rId48" Type="http://schemas.openxmlformats.org/officeDocument/2006/relationships/viewProps" Target="viewProps.xml" /><Relationship Id="rId1" Type="http://schemas.openxmlformats.org/officeDocument/2006/relationships/slideMaster" Target="slideMasters/slideMaster1.xml" /><Relationship Id="rId47" Type="http://schemas.openxmlformats.org/officeDocument/2006/relationships/presProps" Target="presProps.xml" /><Relationship Id="rId50"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079D7-1BEC-04E6-C01E-8B5610244569}"/>
              </a:ext>
            </a:extLst>
          </p:cNvPr>
          <p:cNvSpPr>
            <a:spLocks noGrp="1"/>
          </p:cNvSpPr>
          <p:nvPr>
            <p:ph type="ctrTitle"/>
          </p:nvPr>
        </p:nvSpPr>
        <p:spPr>
          <a:xfrm>
            <a:off x="1524000" y="1041400"/>
            <a:ext cx="9144000" cy="2387600"/>
          </a:xfrm>
        </p:spPr>
        <p:txBody>
          <a:bodyPr anchor="ctr">
            <a:normAutofit/>
          </a:bodyPr>
          <a:lstStyle>
            <a:lvl1pPr algn="ctr">
              <a:defRPr sz="4400" b="1">
                <a:solidFill>
                  <a:srgbClr val="0D2659"/>
                </a:solidFill>
              </a:defRPr>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8C89A01-0518-89E7-F045-D13E6A0F77FB}"/>
              </a:ext>
            </a:extLst>
          </p:cNvPr>
          <p:cNvSpPr>
            <a:spLocks noGrp="1"/>
          </p:cNvSpPr>
          <p:nvPr>
            <p:ph type="subTitle" idx="1"/>
          </p:nvPr>
        </p:nvSpPr>
        <p:spPr>
          <a:xfrm>
            <a:off x="1524000" y="3602038"/>
            <a:ext cx="9144000" cy="1655762"/>
          </a:xfrm>
        </p:spPr>
        <p:txBody>
          <a:bodyPr anchor="ctr"/>
          <a:lstStyle>
            <a:lvl1pPr marL="0" indent="0" algn="ctr">
              <a:spcBef>
                <a:spcPts val="1200"/>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AD120A3-0E2E-EF93-32CD-39DFE1719A9E}"/>
              </a:ext>
            </a:extLst>
          </p:cNvPr>
          <p:cNvSpPr>
            <a:spLocks noGrp="1"/>
          </p:cNvSpPr>
          <p:nvPr>
            <p:ph type="dt" sz="half" idx="10"/>
          </p:nvPr>
        </p:nvSpPr>
        <p:spPr/>
        <p:txBody>
          <a:bodyPr/>
          <a:lstStyle>
            <a:lvl1pPr>
              <a:defRPr>
                <a:solidFill>
                  <a:schemeClr val="tx1"/>
                </a:solidFill>
              </a:defRPr>
            </a:lvl1pPr>
          </a:lstStyle>
          <a:p>
            <a:fld id="{15384FC0-2EDF-4BC9-8FC0-5261E4DBE54F}" type="datetimeFigureOut">
              <a:rPr lang="ja-JP" altLang="en-US" smtClean="0"/>
              <a:pPr/>
              <a:t>2022/10/14</a:t>
            </a:fld>
            <a:endParaRPr lang="ja-JP" altLang="en-US"/>
          </a:p>
        </p:txBody>
      </p:sp>
      <p:sp>
        <p:nvSpPr>
          <p:cNvPr id="5" name="フッター プレースホルダー 4">
            <a:extLst>
              <a:ext uri="{FF2B5EF4-FFF2-40B4-BE49-F238E27FC236}">
                <a16:creationId xmlns:a16="http://schemas.microsoft.com/office/drawing/2014/main" id="{D385BEC6-74B1-B4E9-1E75-C3AB1861B91A}"/>
              </a:ext>
            </a:extLst>
          </p:cNvPr>
          <p:cNvSpPr>
            <a:spLocks noGrp="1"/>
          </p:cNvSpPr>
          <p:nvPr>
            <p:ph type="ftr" sz="quarter" idx="11"/>
          </p:nvPr>
        </p:nvSpPr>
        <p:spPr/>
        <p:txBody>
          <a:bodyPr/>
          <a:lstStyle>
            <a:lvl1pPr>
              <a:defRPr>
                <a:solidFill>
                  <a:schemeClr val="tx1"/>
                </a:solidFill>
              </a:defRPr>
            </a:lvl1pPr>
          </a:lstStyle>
          <a:p>
            <a:endParaRPr lang="ja-JP" altLang="en-US" dirty="0"/>
          </a:p>
        </p:txBody>
      </p:sp>
      <p:sp>
        <p:nvSpPr>
          <p:cNvPr id="6" name="スライド番号プレースホルダー 5">
            <a:extLst>
              <a:ext uri="{FF2B5EF4-FFF2-40B4-BE49-F238E27FC236}">
                <a16:creationId xmlns:a16="http://schemas.microsoft.com/office/drawing/2014/main" id="{87ED6F97-A980-4BB4-9135-9A720C4C46D2}"/>
              </a:ext>
            </a:extLst>
          </p:cNvPr>
          <p:cNvSpPr>
            <a:spLocks noGrp="1"/>
          </p:cNvSpPr>
          <p:nvPr>
            <p:ph type="sldNum" sz="quarter" idx="12"/>
          </p:nvPr>
        </p:nvSpPr>
        <p:spPr/>
        <p:txBody>
          <a:bodyPr/>
          <a:lstStyle>
            <a:lvl1pPr>
              <a:defRPr>
                <a:solidFill>
                  <a:schemeClr val="tx1"/>
                </a:solidFill>
              </a:defRPr>
            </a:lvl1pPr>
          </a:lstStyle>
          <a:p>
            <a:fld id="{CB495C2B-378B-40B4-A5AF-16313FEB7814}" type="slidenum">
              <a:rPr lang="ja-JP" altLang="en-US" smtClean="0"/>
              <a:pPr/>
              <a:t>‹#›</a:t>
            </a:fld>
            <a:endParaRPr lang="ja-JP" altLang="en-US"/>
          </a:p>
        </p:txBody>
      </p:sp>
      <p:cxnSp>
        <p:nvCxnSpPr>
          <p:cNvPr id="8" name="直線コネクタ 7">
            <a:extLst>
              <a:ext uri="{FF2B5EF4-FFF2-40B4-BE49-F238E27FC236}">
                <a16:creationId xmlns:a16="http://schemas.microsoft.com/office/drawing/2014/main" id="{34954758-3360-F809-DE3D-BA6D9CD1A959}"/>
              </a:ext>
            </a:extLst>
          </p:cNvPr>
          <p:cNvCxnSpPr>
            <a:cxnSpLocks/>
          </p:cNvCxnSpPr>
          <p:nvPr userDrawn="1"/>
        </p:nvCxnSpPr>
        <p:spPr>
          <a:xfrm>
            <a:off x="335560" y="3429000"/>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5564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D2659"/>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nchor="ctr">
            <a:normAutofit/>
          </a:bodyPr>
          <a:lstStyle>
            <a:lvl1pPr algn="ctr">
              <a:defRPr sz="4400" b="1">
                <a:solidFill>
                  <a:schemeClr val="bg1"/>
                </a:solidFill>
              </a:defRPr>
            </a:lvl1pPr>
          </a:lstStyle>
          <a:p>
            <a:r>
              <a:rPr kumimoji="1" lang="ja-JP" altLang="en-US"/>
              <a:t>マスター タイトルの書式設定</a:t>
            </a:r>
          </a:p>
        </p:txBody>
      </p:sp>
      <p:sp>
        <p:nvSpPr>
          <p:cNvPr id="4" name="日付プレースホルダー 3">
            <a:extLst>
              <a:ext uri="{FF2B5EF4-FFF2-40B4-BE49-F238E27FC236}">
                <a16:creationId xmlns:a16="http://schemas.microsoft.com/office/drawing/2014/main" id="{B510820B-16C5-2AF8-105C-BE6679099364}"/>
              </a:ext>
            </a:extLst>
          </p:cNvPr>
          <p:cNvSpPr>
            <a:spLocks noGrp="1"/>
          </p:cNvSpPr>
          <p:nvPr>
            <p:ph type="dt" sz="half" idx="10"/>
          </p:nvPr>
        </p:nvSpPr>
        <p:spPr/>
        <p:txBody>
          <a:bodyPr/>
          <a:lstStyle>
            <a:lvl1pPr>
              <a:defRPr>
                <a:solidFill>
                  <a:schemeClr val="bg1"/>
                </a:solidFill>
              </a:defRPr>
            </a:lvl1pPr>
          </a:lstStyle>
          <a:p>
            <a:fld id="{15384FC0-2EDF-4BC9-8FC0-5261E4DBE54F}" type="datetimeFigureOut">
              <a:rPr lang="ja-JP" altLang="en-US" smtClean="0"/>
              <a:pPr/>
              <a:t>2022/10/14</a:t>
            </a:fld>
            <a:endParaRPr lang="ja-JP" altLang="en-US"/>
          </a:p>
        </p:txBody>
      </p:sp>
      <p:sp>
        <p:nvSpPr>
          <p:cNvPr id="5" name="フッター プレースホルダー 4">
            <a:extLst>
              <a:ext uri="{FF2B5EF4-FFF2-40B4-BE49-F238E27FC236}">
                <a16:creationId xmlns:a16="http://schemas.microsoft.com/office/drawing/2014/main" id="{E79FDA69-EF90-6F4B-67D6-13167B798370}"/>
              </a:ext>
            </a:extLst>
          </p:cNvPr>
          <p:cNvSpPr>
            <a:spLocks noGrp="1"/>
          </p:cNvSpPr>
          <p:nvPr>
            <p:ph type="ftr" sz="quarter" idx="11"/>
          </p:nvPr>
        </p:nvSpPr>
        <p:spPr/>
        <p:txBody>
          <a:bodyPr/>
          <a:lstStyle>
            <a:lvl1pPr>
              <a:defRPr>
                <a:solidFill>
                  <a:schemeClr val="bg1"/>
                </a:solidFill>
              </a:defRPr>
            </a:lvl1pPr>
          </a:lstStyle>
          <a:p>
            <a:endParaRPr lang="ja-JP" altLang="en-US" dirty="0"/>
          </a:p>
        </p:txBody>
      </p:sp>
      <p:sp>
        <p:nvSpPr>
          <p:cNvPr id="6" name="スライド番号プレースホルダー 5">
            <a:extLst>
              <a:ext uri="{FF2B5EF4-FFF2-40B4-BE49-F238E27FC236}">
                <a16:creationId xmlns:a16="http://schemas.microsoft.com/office/drawing/2014/main" id="{2B8C967B-5B74-824E-8246-017D99A8C88F}"/>
              </a:ext>
            </a:extLst>
          </p:cNvPr>
          <p:cNvSpPr>
            <a:spLocks noGrp="1"/>
          </p:cNvSpPr>
          <p:nvPr>
            <p:ph type="sldNum" sz="quarter" idx="12"/>
          </p:nvPr>
        </p:nvSpPr>
        <p:spPr/>
        <p:txBody>
          <a:bodyPr/>
          <a:lstStyle>
            <a:lvl1pPr>
              <a:defRPr>
                <a:solidFill>
                  <a:schemeClr val="bg1"/>
                </a:solidFill>
              </a:defRPr>
            </a:lvl1pPr>
          </a:lstStyle>
          <a:p>
            <a:fld id="{CB495C2B-378B-40B4-A5AF-16313FEB7814}" type="slidenum">
              <a:rPr lang="ja-JP" altLang="en-US" smtClean="0"/>
              <a:pPr/>
              <a:t>‹#›</a:t>
            </a:fld>
            <a:endParaRPr lang="ja-JP" altLang="en-US"/>
          </a:p>
        </p:txBody>
      </p:sp>
      <p:cxnSp>
        <p:nvCxnSpPr>
          <p:cNvPr id="7" name="直線コネクタ 6">
            <a:extLst>
              <a:ext uri="{FF2B5EF4-FFF2-40B4-BE49-F238E27FC236}">
                <a16:creationId xmlns:a16="http://schemas.microsoft.com/office/drawing/2014/main" id="{E5BBE5BE-1C31-863E-1335-6D11BC4AE8A0}"/>
              </a:ext>
            </a:extLst>
          </p:cNvPr>
          <p:cNvCxnSpPr>
            <a:cxnSpLocks/>
          </p:cNvCxnSpPr>
          <p:nvPr userDrawn="1"/>
        </p:nvCxnSpPr>
        <p:spPr>
          <a:xfrm>
            <a:off x="332763" y="4150394"/>
            <a:ext cx="1152647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D423B93-0251-05E5-E92D-179D449343D8}"/>
              </a:ext>
            </a:extLst>
          </p:cNvPr>
          <p:cNvCxnSpPr>
            <a:cxnSpLocks/>
          </p:cNvCxnSpPr>
          <p:nvPr userDrawn="1"/>
        </p:nvCxnSpPr>
        <p:spPr>
          <a:xfrm>
            <a:off x="332763" y="2709644"/>
            <a:ext cx="1152647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126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a:bodyPr>
          <a:lstStyle>
            <a:lvl1pPr>
              <a:lnSpc>
                <a:spcPct val="100000"/>
              </a:lnSpc>
              <a:defRPr sz="4000" b="1">
                <a:solidFill>
                  <a:srgbClr val="0D2659"/>
                </a:solidFill>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a:xfrm>
            <a:off x="352338" y="1308683"/>
            <a:ext cx="11484528" cy="4868280"/>
          </a:xfrm>
        </p:spPr>
        <p:txBody>
          <a:bodyPr anchor="ctr"/>
          <a:lstStyle>
            <a:lvl1pPr marL="540000">
              <a:defRPr/>
            </a:lvl1pPr>
            <a:lvl2pPr marL="900000">
              <a:defRPr/>
            </a:lvl2pPr>
            <a:lvl3pPr marL="1260000">
              <a:defRPr/>
            </a:lvl3pPr>
            <a:lvl4pPr marL="1620000">
              <a:defRPr/>
            </a:lvl4pPr>
            <a:lvl5pPr marL="198000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8D2FBDF-4DAA-C70A-8E68-0F4B01FFC6D4}"/>
              </a:ext>
            </a:extLst>
          </p:cNvPr>
          <p:cNvSpPr>
            <a:spLocks noGrp="1"/>
          </p:cNvSpPr>
          <p:nvPr>
            <p:ph type="dt" sz="half" idx="10"/>
          </p:nvPr>
        </p:nvSpPr>
        <p:spPr>
          <a:xfrm>
            <a:off x="355135" y="6366630"/>
            <a:ext cx="2743200" cy="365125"/>
          </a:xfrm>
        </p:spPr>
        <p:txBody>
          <a:bodyPr/>
          <a:lstStyle/>
          <a:p>
            <a:fld id="{15384FC0-2EDF-4BC9-8FC0-5261E4DBE54F}"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0AA15077-0A84-494F-9E5E-7F76A6F48A70}"/>
              </a:ext>
            </a:extLst>
          </p:cNvPr>
          <p:cNvSpPr>
            <a:spLocks noGrp="1"/>
          </p:cNvSpPr>
          <p:nvPr>
            <p:ph type="ftr" sz="quarter" idx="11"/>
          </p:nvPr>
        </p:nvSpPr>
        <p:spPr>
          <a:xfrm>
            <a:off x="4038600" y="6366630"/>
            <a:ext cx="4114800"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39A3590-2E60-63CB-2E7E-EE676A650478}"/>
              </a:ext>
            </a:extLst>
          </p:cNvPr>
          <p:cNvSpPr>
            <a:spLocks noGrp="1"/>
          </p:cNvSpPr>
          <p:nvPr>
            <p:ph type="sldNum" sz="quarter" idx="12"/>
          </p:nvPr>
        </p:nvSpPr>
        <p:spPr>
          <a:xfrm>
            <a:off x="9093666" y="6356349"/>
            <a:ext cx="2743200" cy="365125"/>
          </a:xfrm>
        </p:spPr>
        <p:txBody>
          <a:bodyPr/>
          <a:lstStyle/>
          <a:p>
            <a:fld id="{CB495C2B-378B-40B4-A5AF-16313FEB7814}"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636A2993-87F2-8D0D-2BD3-035DAFB761D0}"/>
              </a:ext>
            </a:extLst>
          </p:cNvPr>
          <p:cNvCxnSpPr>
            <a:cxnSpLocks/>
          </p:cNvCxnSpPr>
          <p:nvPr userDrawn="1"/>
        </p:nvCxnSpPr>
        <p:spPr>
          <a:xfrm>
            <a:off x="332763" y="1256252"/>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244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6A6D2-FB21-2ACB-9D43-F77F055AA71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F92F5DB-5756-2422-97E7-B4A3F2FF39F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D7B6C9-8F61-8478-DF4A-4D7691179A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38355E-0DB8-5563-E25B-2D8FD5BD6E96}"/>
              </a:ext>
            </a:extLst>
          </p:cNvPr>
          <p:cNvSpPr>
            <a:spLocks noGrp="1"/>
          </p:cNvSpPr>
          <p:nvPr>
            <p:ph type="dt" sz="half" idx="10"/>
          </p:nvPr>
        </p:nvSpPr>
        <p:spPr/>
        <p:txBody>
          <a:bodyPr/>
          <a:lstStyle/>
          <a:p>
            <a:fld id="{6FBA05E1-F90D-47A7-9C38-48C12A02DC0E}" type="datetimeFigureOut">
              <a:rPr kumimoji="1" lang="ja-JP" altLang="en-US" smtClean="0"/>
              <a:t>2022/10/14</a:t>
            </a:fld>
            <a:endParaRPr kumimoji="1" lang="ja-JP" altLang="en-US"/>
          </a:p>
        </p:txBody>
      </p:sp>
      <p:sp>
        <p:nvSpPr>
          <p:cNvPr id="6" name="フッター プレースホルダー 5">
            <a:extLst>
              <a:ext uri="{FF2B5EF4-FFF2-40B4-BE49-F238E27FC236}">
                <a16:creationId xmlns:a16="http://schemas.microsoft.com/office/drawing/2014/main" id="{41D49DFD-853C-7A08-0043-E84EA39C8F4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01EA2B6-960E-FBDE-8837-620F038D9C70}"/>
              </a:ext>
            </a:extLst>
          </p:cNvPr>
          <p:cNvSpPr>
            <a:spLocks noGrp="1"/>
          </p:cNvSpPr>
          <p:nvPr>
            <p:ph type="sldNum" sz="quarter" idx="12"/>
          </p:nvPr>
        </p:nvSpPr>
        <p:spPr/>
        <p:txBody>
          <a:bodyPr/>
          <a:lstStyle/>
          <a:p>
            <a:fld id="{7A827162-0854-4B62-AA52-029F76B2191C}" type="slidenum">
              <a:rPr kumimoji="1" lang="ja-JP" altLang="en-US" smtClean="0"/>
              <a:t>‹#›</a:t>
            </a:fld>
            <a:endParaRPr kumimoji="1" lang="ja-JP" altLang="en-US"/>
          </a:p>
        </p:txBody>
      </p:sp>
    </p:spTree>
    <p:extLst>
      <p:ext uri="{BB962C8B-B14F-4D97-AF65-F5344CB8AC3E}">
        <p14:creationId xmlns:p14="http://schemas.microsoft.com/office/powerpoint/2010/main" val="836894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5148-506D-9827-56E4-02FA8731454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825ADD-D4B8-B5DD-4DD8-EE18FDE32B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マスター テキストの書式設定</a:t>
            </a:r>
          </a:p>
        </p:txBody>
      </p:sp>
      <p:sp>
        <p:nvSpPr>
          <p:cNvPr id="4" name="コンテンツ プレースホルダー 3">
            <a:extLst>
              <a:ext uri="{FF2B5EF4-FFF2-40B4-BE49-F238E27FC236}">
                <a16:creationId xmlns:a16="http://schemas.microsoft.com/office/drawing/2014/main" id="{EBFC5312-046D-33D1-9404-843F9657FD9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4A8555-FFA2-ACDD-CA4D-5863757F54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64EF4FC-C5F8-1645-BD45-101E9AE93DE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B034A0-3FCC-BE77-F1FB-E76038BF19BA}"/>
              </a:ext>
            </a:extLst>
          </p:cNvPr>
          <p:cNvSpPr>
            <a:spLocks noGrp="1"/>
          </p:cNvSpPr>
          <p:nvPr>
            <p:ph type="dt" sz="half" idx="10"/>
          </p:nvPr>
        </p:nvSpPr>
        <p:spPr/>
        <p:txBody>
          <a:bodyPr/>
          <a:lstStyle/>
          <a:p>
            <a:fld id="{7C3AC100-4D19-43DA-B4AD-6C479CD3A414}" type="datetimeFigureOut">
              <a:rPr kumimoji="1" lang="ja-JP" altLang="en-US" smtClean="0"/>
              <a:t>2022/10/14</a:t>
            </a:fld>
            <a:endParaRPr kumimoji="1" lang="ja-JP" altLang="en-US"/>
          </a:p>
        </p:txBody>
      </p:sp>
      <p:sp>
        <p:nvSpPr>
          <p:cNvPr id="8" name="フッター プレースホルダー 7">
            <a:extLst>
              <a:ext uri="{FF2B5EF4-FFF2-40B4-BE49-F238E27FC236}">
                <a16:creationId xmlns:a16="http://schemas.microsoft.com/office/drawing/2014/main" id="{6B17AAAD-5226-F8A0-E97D-DCAE478D790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E041A1-584E-18EC-D80D-058C1D62B1B0}"/>
              </a:ext>
            </a:extLst>
          </p:cNvPr>
          <p:cNvSpPr>
            <a:spLocks noGrp="1"/>
          </p:cNvSpPr>
          <p:nvPr>
            <p:ph type="sldNum" sz="quarter" idx="12"/>
          </p:nvPr>
        </p:nvSpPr>
        <p:spPr/>
        <p:txBody>
          <a:bodyPr/>
          <a:lstStyle/>
          <a:p>
            <a:fld id="{0B3DCFE2-3A20-4423-A50C-7D047414FBD0}" type="slidenum">
              <a:rPr kumimoji="1" lang="ja-JP" altLang="en-US" smtClean="0"/>
              <a:t>‹#›</a:t>
            </a:fld>
            <a:endParaRPr kumimoji="1" lang="ja-JP" altLang="en-US"/>
          </a:p>
        </p:txBody>
      </p:sp>
    </p:spTree>
    <p:extLst>
      <p:ext uri="{BB962C8B-B14F-4D97-AF65-F5344CB8AC3E}">
        <p14:creationId xmlns:p14="http://schemas.microsoft.com/office/powerpoint/2010/main" val="172458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normAutofit/>
          </a:bodyPr>
          <a:lstStyle>
            <a:lvl1pPr>
              <a:lnSpc>
                <a:spcPct val="100000"/>
              </a:lnSpc>
              <a:defRPr sz="4000" b="1">
                <a:solidFill>
                  <a:srgbClr val="0D2659"/>
                </a:solidFill>
              </a:defRPr>
            </a:lvl1pPr>
          </a:lstStyle>
          <a:p>
            <a:r>
              <a:rPr kumimoji="1" lang="ja-JP" altLang="en-US" dirty="0"/>
              <a:t>マスター タイトルの書式設定</a:t>
            </a:r>
          </a:p>
        </p:txBody>
      </p:sp>
      <p:sp>
        <p:nvSpPr>
          <p:cNvPr id="4" name="日付プレースホルダー 3">
            <a:extLst>
              <a:ext uri="{FF2B5EF4-FFF2-40B4-BE49-F238E27FC236}">
                <a16:creationId xmlns:a16="http://schemas.microsoft.com/office/drawing/2014/main" id="{E8D2FBDF-4DAA-C70A-8E68-0F4B01FFC6D4}"/>
              </a:ext>
            </a:extLst>
          </p:cNvPr>
          <p:cNvSpPr>
            <a:spLocks noGrp="1"/>
          </p:cNvSpPr>
          <p:nvPr>
            <p:ph type="dt" sz="half" idx="10"/>
          </p:nvPr>
        </p:nvSpPr>
        <p:spPr>
          <a:xfrm>
            <a:off x="355135" y="6366630"/>
            <a:ext cx="2743200" cy="365125"/>
          </a:xfrm>
        </p:spPr>
        <p:txBody>
          <a:bodyPr/>
          <a:lstStyle/>
          <a:p>
            <a:fld id="{15384FC0-2EDF-4BC9-8FC0-5261E4DBE54F}" type="datetimeFigureOut">
              <a:rPr kumimoji="1" lang="ja-JP" altLang="en-US" smtClean="0"/>
              <a:t>2022/10/14</a:t>
            </a:fld>
            <a:endParaRPr kumimoji="1" lang="ja-JP" altLang="en-US"/>
          </a:p>
        </p:txBody>
      </p:sp>
      <p:sp>
        <p:nvSpPr>
          <p:cNvPr id="5" name="フッター プレースホルダー 4">
            <a:extLst>
              <a:ext uri="{FF2B5EF4-FFF2-40B4-BE49-F238E27FC236}">
                <a16:creationId xmlns:a16="http://schemas.microsoft.com/office/drawing/2014/main" id="{0AA15077-0A84-494F-9E5E-7F76A6F48A70}"/>
              </a:ext>
            </a:extLst>
          </p:cNvPr>
          <p:cNvSpPr>
            <a:spLocks noGrp="1"/>
          </p:cNvSpPr>
          <p:nvPr>
            <p:ph type="ftr" sz="quarter" idx="11"/>
          </p:nvPr>
        </p:nvSpPr>
        <p:spPr>
          <a:xfrm>
            <a:off x="4038600" y="6366630"/>
            <a:ext cx="4114800"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39A3590-2E60-63CB-2E7E-EE676A650478}"/>
              </a:ext>
            </a:extLst>
          </p:cNvPr>
          <p:cNvSpPr>
            <a:spLocks noGrp="1"/>
          </p:cNvSpPr>
          <p:nvPr>
            <p:ph type="sldNum" sz="quarter" idx="12"/>
          </p:nvPr>
        </p:nvSpPr>
        <p:spPr>
          <a:xfrm>
            <a:off x="9093666" y="6356349"/>
            <a:ext cx="2743200" cy="365125"/>
          </a:xfrm>
        </p:spPr>
        <p:txBody>
          <a:bodyPr/>
          <a:lstStyle/>
          <a:p>
            <a:fld id="{CB495C2B-378B-40B4-A5AF-16313FEB7814}" type="slidenum">
              <a:rPr kumimoji="1" lang="ja-JP" altLang="en-US" smtClean="0"/>
              <a:t>‹#›</a:t>
            </a:fld>
            <a:endParaRPr kumimoji="1" lang="ja-JP" altLang="en-US"/>
          </a:p>
        </p:txBody>
      </p:sp>
      <p:cxnSp>
        <p:nvCxnSpPr>
          <p:cNvPr id="7" name="直線コネクタ 6">
            <a:extLst>
              <a:ext uri="{FF2B5EF4-FFF2-40B4-BE49-F238E27FC236}">
                <a16:creationId xmlns:a16="http://schemas.microsoft.com/office/drawing/2014/main" id="{636A2993-87F2-8D0D-2BD3-035DAFB761D0}"/>
              </a:ext>
            </a:extLst>
          </p:cNvPr>
          <p:cNvCxnSpPr>
            <a:cxnSpLocks/>
          </p:cNvCxnSpPr>
          <p:nvPr userDrawn="1"/>
        </p:nvCxnSpPr>
        <p:spPr>
          <a:xfrm>
            <a:off x="332763" y="1256252"/>
            <a:ext cx="11526473" cy="0"/>
          </a:xfrm>
          <a:prstGeom prst="line">
            <a:avLst/>
          </a:prstGeom>
          <a:ln w="28575">
            <a:solidFill>
              <a:srgbClr val="0D26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35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日付プレースホルダー 2">
            <a:extLst>
              <a:ext uri="{FF2B5EF4-FFF2-40B4-BE49-F238E27FC236}">
                <a16:creationId xmlns:a16="http://schemas.microsoft.com/office/drawing/2014/main" id="{F81631D2-44C9-931B-A5D0-6DC041201BF6}"/>
              </a:ext>
            </a:extLst>
          </p:cNvPr>
          <p:cNvSpPr>
            <a:spLocks noGrp="1"/>
          </p:cNvSpPr>
          <p:nvPr>
            <p:ph type="dt" sz="half" idx="10"/>
          </p:nvPr>
        </p:nvSpPr>
        <p:spPr/>
        <p:txBody>
          <a:bodyPr/>
          <a:lstStyle/>
          <a:p>
            <a:fld id="{15384FC0-2EDF-4BC9-8FC0-5261E4DBE54F}" type="datetimeFigureOut">
              <a:rPr kumimoji="1" lang="ja-JP" altLang="en-US" smtClean="0"/>
              <a:t>2022/10/14</a:t>
            </a:fld>
            <a:endParaRPr kumimoji="1" lang="ja-JP" altLang="en-US"/>
          </a:p>
        </p:txBody>
      </p:sp>
      <p:sp>
        <p:nvSpPr>
          <p:cNvPr id="4" name="フッター プレースホルダー 3">
            <a:extLst>
              <a:ext uri="{FF2B5EF4-FFF2-40B4-BE49-F238E27FC236}">
                <a16:creationId xmlns:a16="http://schemas.microsoft.com/office/drawing/2014/main" id="{4D43B1AF-BBAA-60A4-BCB4-0127FCB8CA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94486B0-7D65-B3DF-783B-279DBC8B6F54}"/>
              </a:ext>
            </a:extLst>
          </p:cNvPr>
          <p:cNvSpPr>
            <a:spLocks noGrp="1"/>
          </p:cNvSpPr>
          <p:nvPr>
            <p:ph type="sldNum" sz="quarter" idx="12"/>
          </p:nvPr>
        </p:nvSpPr>
        <p:spPr/>
        <p:txBody>
          <a:bodyPr/>
          <a:lstStyle/>
          <a:p>
            <a:fld id="{CB495C2B-378B-40B4-A5AF-16313FEB7814}" type="slidenum">
              <a:rPr kumimoji="1" lang="ja-JP" altLang="en-US" smtClean="0"/>
              <a:t>‹#›</a:t>
            </a:fld>
            <a:endParaRPr kumimoji="1" lang="ja-JP" altLang="en-US"/>
          </a:p>
        </p:txBody>
      </p:sp>
    </p:spTree>
    <p:extLst>
      <p:ext uri="{BB962C8B-B14F-4D97-AF65-F5344CB8AC3E}">
        <p14:creationId xmlns:p14="http://schemas.microsoft.com/office/powerpoint/2010/main" val="3057693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E820EC-CFCD-99E9-FCBD-9D63EA44B1CA}"/>
              </a:ext>
            </a:extLst>
          </p:cNvPr>
          <p:cNvSpPr>
            <a:spLocks noGrp="1"/>
          </p:cNvSpPr>
          <p:nvPr>
            <p:ph type="title"/>
          </p:nvPr>
        </p:nvSpPr>
        <p:spPr>
          <a:xfrm>
            <a:off x="343949" y="365125"/>
            <a:ext cx="11518084" cy="901613"/>
          </a:xfrm>
          <a:prstGeom prst="rect">
            <a:avLst/>
          </a:prstGeom>
        </p:spPr>
        <p:txBody>
          <a:bodyPr anchor="ctr" bIns="45720" lIns="91440" rIns="91440" rtlCol="0" tIns="45720" vert="horz">
            <a:normAutofit/>
          </a:bodyPr>
          <a:lstStyle/>
          <a:p>
            <a:r>
              <a:rPr altLang="en-US" kumimoji="1" lang="ja-JP"/>
              <a:t>マスター タイトルの書式設定</a:t>
            </a:r>
          </a:p>
        </p:txBody>
      </p:sp>
      <p:sp>
        <p:nvSpPr>
          <p:cNvPr id="3" name="テキスト プレースホルダー 2">
            <a:extLst>
              <a:ext uri="{FF2B5EF4-FFF2-40B4-BE49-F238E27FC236}">
                <a16:creationId xmlns:a16="http://schemas.microsoft.com/office/drawing/2014/main" id="{D8E7AC06-1E89-6AEE-DA6E-F01DBC9A2650}"/>
              </a:ext>
            </a:extLst>
          </p:cNvPr>
          <p:cNvSpPr>
            <a:spLocks noGrp="1"/>
          </p:cNvSpPr>
          <p:nvPr>
            <p:ph idx="1" type="body"/>
          </p:nvPr>
        </p:nvSpPr>
        <p:spPr>
          <a:xfrm>
            <a:off x="343949" y="1266738"/>
            <a:ext cx="11518084" cy="4910225"/>
          </a:xfrm>
          <a:prstGeom prst="rect">
            <a:avLst/>
          </a:prstGeom>
        </p:spPr>
        <p:txBody>
          <a:bodyPr anchor="ctr" bIns="45720" lIns="91440" rIns="450000" rtlCol="0" tIns="45720" vert="horz">
            <a:normAutofit/>
          </a:bodyPr>
          <a:lstStyle/>
          <a:p>
            <a:pPr lvl="0"/>
            <a:r>
              <a:rPr altLang="en-US" dirty="0" kumimoji="1" lang="ja-JP"/>
              <a:t>マスター テキストの書式設定</a:t>
            </a:r>
          </a:p>
          <a:p>
            <a:pPr lvl="1"/>
            <a:r>
              <a:rPr altLang="en-US" dirty="0" kumimoji="1" lang="ja-JP"/>
              <a:t>第 </a:t>
            </a:r>
            <a:r>
              <a:rPr altLang="ja-JP" dirty="0" kumimoji="1" lang="en-US"/>
              <a:t>2 </a:t>
            </a:r>
            <a:r>
              <a:rPr altLang="en-US" dirty="0" kumimoji="1" lang="ja-JP"/>
              <a:t>レベル</a:t>
            </a:r>
          </a:p>
          <a:p>
            <a:pPr lvl="2"/>
            <a:r>
              <a:rPr altLang="en-US" dirty="0" kumimoji="1" lang="ja-JP"/>
              <a:t>第 </a:t>
            </a:r>
            <a:r>
              <a:rPr altLang="ja-JP" dirty="0" kumimoji="1" lang="en-US"/>
              <a:t>3 </a:t>
            </a:r>
            <a:r>
              <a:rPr altLang="en-US" dirty="0" kumimoji="1" lang="ja-JP"/>
              <a:t>レベル</a:t>
            </a:r>
          </a:p>
          <a:p>
            <a:pPr lvl="3"/>
            <a:r>
              <a:rPr altLang="en-US" dirty="0" kumimoji="1" lang="ja-JP"/>
              <a:t>第 </a:t>
            </a:r>
            <a:r>
              <a:rPr altLang="ja-JP" dirty="0" kumimoji="1" lang="en-US"/>
              <a:t>4 </a:t>
            </a:r>
            <a:r>
              <a:rPr altLang="en-US" dirty="0" kumimoji="1" lang="ja-JP"/>
              <a:t>レベル</a:t>
            </a:r>
          </a:p>
          <a:p>
            <a:pPr lvl="4"/>
            <a:r>
              <a:rPr altLang="en-US" dirty="0" kumimoji="1" lang="ja-JP"/>
              <a:t>第 </a:t>
            </a:r>
            <a:r>
              <a:rPr altLang="ja-JP" dirty="0" kumimoji="1" lang="en-US"/>
              <a:t>5 </a:t>
            </a:r>
            <a:r>
              <a:rPr altLang="en-US" dirty="0" kumimoji="1" lang="ja-JP"/>
              <a:t>レベル</a:t>
            </a:r>
          </a:p>
        </p:txBody>
      </p:sp>
      <p:sp>
        <p:nvSpPr>
          <p:cNvPr id="4" name="日付プレースホルダー 3">
            <a:extLst>
              <a:ext uri="{FF2B5EF4-FFF2-40B4-BE49-F238E27FC236}">
                <a16:creationId xmlns:a16="http://schemas.microsoft.com/office/drawing/2014/main" id="{5996FC7B-93D1-6613-7654-3A121ABF4332}"/>
              </a:ext>
            </a:extLst>
          </p:cNvPr>
          <p:cNvSpPr>
            <a:spLocks noGrp="1"/>
          </p:cNvSpPr>
          <p:nvPr>
            <p:ph idx="2" sz="half" type="dt"/>
          </p:nvPr>
        </p:nvSpPr>
        <p:spPr>
          <a:xfrm>
            <a:off x="343949" y="6320289"/>
            <a:ext cx="2743200" cy="365125"/>
          </a:xfrm>
          <a:prstGeom prst="rect">
            <a:avLst/>
          </a:prstGeom>
        </p:spPr>
        <p:txBody>
          <a:bodyPr anchor="ctr" bIns="45720" lIns="91440" rIns="91440" rtlCol="0" tIns="45720" vert="horz"/>
          <a:lstStyle>
            <a:lvl1pPr algn="l">
              <a:defRPr sz="1200">
                <a:solidFill>
                  <a:schemeClr val="tx1"/>
                </a:solidFill>
              </a:defRPr>
            </a:lvl1pPr>
          </a:lstStyle>
          <a:p>
            <a:fld id="{15384FC0-2EDF-4BC9-8FC0-5261E4DBE54F}" type="datetimeFigureOut">
              <a:rPr altLang="en-US" lang="ja-JP" smtClean="0"/>
              <a:pPr/>
              <a:t>2022/10/14</a:t>
            </a:fld>
            <a:endParaRPr altLang="en-US" lang="ja-JP"/>
          </a:p>
        </p:txBody>
      </p:sp>
      <p:sp>
        <p:nvSpPr>
          <p:cNvPr id="5" name="フッター プレースホルダー 4">
            <a:extLst>
              <a:ext uri="{FF2B5EF4-FFF2-40B4-BE49-F238E27FC236}">
                <a16:creationId xmlns:a16="http://schemas.microsoft.com/office/drawing/2014/main" id="{06E475ED-6F32-0E89-52E4-AAFE33A95955}"/>
              </a:ext>
            </a:extLst>
          </p:cNvPr>
          <p:cNvSpPr>
            <a:spLocks noGrp="1"/>
          </p:cNvSpPr>
          <p:nvPr>
            <p:ph idx="3" sz="quarter" type="ftr"/>
          </p:nvPr>
        </p:nvSpPr>
        <p:spPr>
          <a:xfrm>
            <a:off x="4038600" y="6334562"/>
            <a:ext cx="4114800" cy="365125"/>
          </a:xfrm>
          <a:prstGeom prst="rect">
            <a:avLst/>
          </a:prstGeom>
        </p:spPr>
        <p:txBody>
          <a:bodyPr anchor="ctr" bIns="45720" lIns="91440" rIns="91440" rtlCol="0" tIns="45720" vert="horz"/>
          <a:lstStyle>
            <a:lvl1pPr algn="ctr">
              <a:defRPr sz="1200">
                <a:solidFill>
                  <a:schemeClr val="tx1"/>
                </a:solidFill>
              </a:defRPr>
            </a:lvl1pPr>
          </a:lstStyle>
          <a:p>
            <a:endParaRPr altLang="en-US" lang="ja-JP"/>
          </a:p>
        </p:txBody>
      </p:sp>
      <p:sp>
        <p:nvSpPr>
          <p:cNvPr id="6" name="スライド番号プレースホルダー 5">
            <a:extLst>
              <a:ext uri="{FF2B5EF4-FFF2-40B4-BE49-F238E27FC236}">
                <a16:creationId xmlns:a16="http://schemas.microsoft.com/office/drawing/2014/main" id="{8990A9F9-46F6-995A-BC86-2604FFF10DC9}"/>
              </a:ext>
            </a:extLst>
          </p:cNvPr>
          <p:cNvSpPr>
            <a:spLocks noGrp="1"/>
          </p:cNvSpPr>
          <p:nvPr>
            <p:ph idx="4" sz="quarter" type="sldNum"/>
          </p:nvPr>
        </p:nvSpPr>
        <p:spPr>
          <a:xfrm>
            <a:off x="9104851" y="6320289"/>
            <a:ext cx="2743200" cy="365125"/>
          </a:xfrm>
          <a:prstGeom prst="rect">
            <a:avLst/>
          </a:prstGeom>
        </p:spPr>
        <p:txBody>
          <a:bodyPr anchor="ctr" bIns="45720" lIns="91440" rIns="91440" rtlCol="0" tIns="45720" vert="horz"/>
          <a:lstStyle>
            <a:lvl1pPr algn="r">
              <a:defRPr sz="1200">
                <a:solidFill>
                  <a:schemeClr val="tx1"/>
                </a:solidFill>
              </a:defRPr>
            </a:lvl1pPr>
          </a:lstStyle>
          <a:p>
            <a:fld id="{CB495C2B-378B-40B4-A5AF-16313FEB7814}" type="slidenum">
              <a:rPr altLang="en-US" lang="ja-JP" smtClean="0"/>
              <a:pPr/>
              <a:t>‹#›</a:t>
            </a:fld>
            <a:endParaRPr altLang="en-US" lang="ja-JP"/>
          </a:p>
        </p:txBody>
      </p:sp>
    </p:spTree>
    <p:extLst>
      <p:ext uri="{BB962C8B-B14F-4D97-AF65-F5344CB8AC3E}">
        <p14:creationId xmlns:p14="http://schemas.microsoft.com/office/powerpoint/2010/main" val="3238724905"/>
      </p:ext>
    </p:extLst>
  </p:cSld>
  <p:clrMap accent1="accent1" accent2="accent2" accent3="accent3" accent4="accent4" accent5="accent5" accent6="accent6" bg1="lt1" bg2="lt2" folHlink="folHlink" hlink="hlink" tx1="dk1" tx2="dk2"/>
  <p:sldLayoutIdLst>
    <p:sldLayoutId id="2147483649" r:id="rId1"/>
    <p:sldLayoutId id="2147483651" r:id="rId2"/>
    <p:sldLayoutId id="2147483650" r:id="rId3"/>
    <p:sldLayoutId id="2147483687" r:id="rId4"/>
    <p:sldLayoutId id="2147483678" r:id="rId5"/>
    <p:sldLayoutId id="2147483700" r:id="rId6"/>
    <p:sldLayoutId id="2147483652" r:id="rId7"/>
  </p:sldLayoutIdLst>
  <p:txStyles>
    <p:titleStyle>
      <a:lvl1pPr algn="l" defTabSz="914400" eaLnBrk="1" hangingPunct="1" latinLnBrk="0" rtl="0">
        <a:lnSpc>
          <a:spcPct val="90000"/>
        </a:lnSpc>
        <a:spcBef>
          <a:spcPct val="0"/>
        </a:spcBef>
        <a:buNone/>
        <a:defRPr b="1" kern="1200" kumimoji="1" sz="4000">
          <a:solidFill>
            <a:srgbClr val="0D2659"/>
          </a:solidFill>
          <a:latin typeface="+mj-lt"/>
          <a:ea typeface="+mj-ea"/>
          <a:cs typeface="+mj-cs"/>
        </a:defRPr>
      </a:lvl1pPr>
    </p:titleStyle>
    <p:bodyStyle>
      <a:lvl1pPr algn="l" defTabSz="914400" eaLnBrk="1" hangingPunct="1" indent="-228600" latinLnBrk="0" marL="540000" rtl="0">
        <a:lnSpc>
          <a:spcPct val="90000"/>
        </a:lnSpc>
        <a:spcBef>
          <a:spcPts val="1000"/>
        </a:spcBef>
        <a:buFont charset="0" panose="020B0604020202020204" pitchFamily="34" typeface="Arial"/>
        <a:buChar char="•"/>
        <a:defRPr baseline="0" kern="1200" kumimoji="1" sz="2800">
          <a:solidFill>
            <a:schemeClr val="tx1"/>
          </a:solidFill>
          <a:latin typeface="(日本語用のフォントを使用)"/>
          <a:ea charset="-128" panose="020B0500000000000000" pitchFamily="50" typeface="游ゴシック Medium"/>
          <a:cs typeface="+mn-cs"/>
        </a:defRPr>
      </a:lvl1pPr>
      <a:lvl2pPr algn="l" defTabSz="914400" eaLnBrk="1" hangingPunct="1" indent="-228600" latinLnBrk="0" marL="900000" rtl="0">
        <a:lnSpc>
          <a:spcPct val="90000"/>
        </a:lnSpc>
        <a:spcBef>
          <a:spcPts val="500"/>
        </a:spcBef>
        <a:buFont charset="0" panose="020B0604020202020204" pitchFamily="34" typeface="Arial"/>
        <a:buChar char="•"/>
        <a:defRPr baseline="0" kern="1200" kumimoji="1" sz="2400">
          <a:solidFill>
            <a:schemeClr val="tx1"/>
          </a:solidFill>
          <a:latin typeface="(日本語用のフォントを使用)"/>
          <a:ea charset="-128" panose="020B0500000000000000" pitchFamily="50" typeface="游ゴシック Medium"/>
          <a:cs typeface="+mn-cs"/>
        </a:defRPr>
      </a:lvl2pPr>
      <a:lvl3pPr algn="l" defTabSz="914400" eaLnBrk="1" hangingPunct="1" indent="-228600" latinLnBrk="0" marL="1260000" rtl="0">
        <a:lnSpc>
          <a:spcPct val="90000"/>
        </a:lnSpc>
        <a:spcBef>
          <a:spcPts val="500"/>
        </a:spcBef>
        <a:buFont charset="0" panose="020B0604020202020204" pitchFamily="34" typeface="Arial"/>
        <a:buChar char="•"/>
        <a:defRPr baseline="0" kern="1200" kumimoji="1" sz="2000">
          <a:solidFill>
            <a:schemeClr val="tx1"/>
          </a:solidFill>
          <a:latin typeface="(日本語用のフォントを使用)"/>
          <a:ea charset="-128" panose="020B0500000000000000" pitchFamily="50" typeface="游ゴシック Medium"/>
          <a:cs typeface="+mn-cs"/>
        </a:defRPr>
      </a:lvl3pPr>
      <a:lvl4pPr algn="l" defTabSz="914400" eaLnBrk="1" hangingPunct="1" indent="-228600" latinLnBrk="0" marL="1620000" rtl="0">
        <a:lnSpc>
          <a:spcPct val="90000"/>
        </a:lnSpc>
        <a:spcBef>
          <a:spcPts val="500"/>
        </a:spcBef>
        <a:buFont charset="0" panose="020B0604020202020204" pitchFamily="34" typeface="Arial"/>
        <a:buChar char="•"/>
        <a:defRPr baseline="0" kern="1200" kumimoji="1" sz="1800">
          <a:solidFill>
            <a:schemeClr val="tx1"/>
          </a:solidFill>
          <a:latin typeface="(日本語用のフォントを使用)"/>
          <a:ea charset="-128" panose="020B0500000000000000" pitchFamily="50" typeface="游ゴシック Medium"/>
          <a:cs typeface="+mn-cs"/>
        </a:defRPr>
      </a:lvl4pPr>
      <a:lvl5pPr algn="l" defTabSz="914400" eaLnBrk="1" hangingPunct="1" indent="-228600" latinLnBrk="0" marL="1980000" rtl="0">
        <a:lnSpc>
          <a:spcPct val="90000"/>
        </a:lnSpc>
        <a:spcBef>
          <a:spcPts val="500"/>
        </a:spcBef>
        <a:buFont charset="0" panose="020B0604020202020204" pitchFamily="34" typeface="Arial"/>
        <a:buChar char="•"/>
        <a:defRPr baseline="0" kern="1200" kumimoji="1" sz="1800">
          <a:solidFill>
            <a:schemeClr val="tx1"/>
          </a:solidFill>
          <a:latin typeface="(日本語用のフォントを使用)"/>
          <a:ea charset="-128" panose="020B0500000000000000" pitchFamily="50" typeface="游ゴシック Medium"/>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kumimoji="1" sz="1800">
          <a:solidFill>
            <a:schemeClr val="tx1"/>
          </a:solidFill>
          <a:latin typeface="+mn-lt"/>
          <a:ea typeface="+mn-ea"/>
          <a:cs typeface="+mn-cs"/>
        </a:defRPr>
      </a:lvl9pPr>
    </p:bodyStyle>
    <p:other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6.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7.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8.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9.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0.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1.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2.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3.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6.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7.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8.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19.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20.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2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7079D7-1BEC-04E6-C01E-8B5610244569}"/>
              </a:ext>
            </a:extLst>
          </p:cNvPr>
          <p:cNvSpPr>
            <a:spLocks noGrp="1"/>
          </p:cNvSpPr>
          <p:nvPr>
            <p:ph type="ctrTitle"/>
          </p:nvPr>
        </p:nvSpPr>
        <p:spPr>
          <a:xfrm>
            <a:off x="1524000" y="1041400"/>
            <a:ext cx="9144000" cy="2387600"/>
          </a:xfrm>
        </p:spPr>
        <p:txBody>
          <a:bodyPr/>
          <a:lstStyle/>
          <a:p>
            <a:pPr lvl="0" indent="0" marL="0">
              <a:buNone/>
            </a:pPr>
            <a:r>
              <a:rPr/>
              <a:t>Only You: A Field Experiment of Text Message to Prevent Free-Riding in Japan Marrow Donor Program</a:t>
            </a:r>
          </a:p>
        </p:txBody>
      </p:sp>
      <p:sp>
        <p:nvSpPr>
          <p:cNvPr id="3" name="字幕 2">
            <a:extLst>
              <a:ext uri="{FF2B5EF4-FFF2-40B4-BE49-F238E27FC236}">
                <a16:creationId xmlns:a16="http://schemas.microsoft.com/office/drawing/2014/main" id="{A8C89A01-0518-89E7-F045-D13E6A0F77FB}"/>
              </a:ext>
            </a:extLst>
          </p:cNvPr>
          <p:cNvSpPr>
            <a:spLocks noGrp="1"/>
          </p:cNvSpPr>
          <p:nvPr>
            <p:ph idx="1" type="subTitle"/>
          </p:nvPr>
        </p:nvSpPr>
        <p:spPr>
          <a:xfrm>
            <a:off x="1524000" y="3602038"/>
            <a:ext cx="9144000" cy="1655762"/>
          </a:xfrm>
        </p:spPr>
        <p:txBody>
          <a:bodyPr/>
          <a:lstStyle/>
          <a:p>
            <a:pPr lvl="0" indent="0" marL="0">
              <a:buNone/>
            </a:pPr>
            <a:br/>
            <a:br/>
            <a:r>
              <a:rPr/>
              <a:t>Hiroki Kato</a:t>
            </a:r>
            <a:br/>
            <a:r>
              <a:rPr/>
              <a:t>Fumio Ohtake</a:t>
            </a:r>
            <a:br/>
            <a:r>
              <a:rPr/>
              <a:t>Saiko Kurosawa</a:t>
            </a:r>
            <a:br/>
            <a:r>
              <a:rPr/>
              <a:t>Kazuhiro Yoshiuchi</a:t>
            </a:r>
            <a:br/>
            <a:r>
              <a:rPr/>
              <a:t>Takahiro Fukuda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介入②：移植患者情報</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「骨髄バンクを介して移植ができる患者さんは現在約6割にとどまっています。</a:t>
            </a:r>
            <a:r>
              <a:rPr b="1"/>
              <a:t>骨髄等を提供するドナーが早く見つかれば、その比率を高めることができます。</a:t>
            </a:r>
            <a:r>
              <a:rPr/>
              <a:t>」</a:t>
            </a:r>
          </a:p>
          <a:p>
            <a:pPr lvl="0"/>
            <a:r>
              <a:rPr/>
              <a:t>クラウディング・アウト効果の解消と併せて、返信スピードを促進することを目的としたもの</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実験群</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2つの介入を組み合わせて、4つの実験群を作成した。 実験群の割り当ては骨髄バンク側の業務の無理のない範囲で週単位でクラスターランダム化した。 そのとき、週・月の固定効果を取り除くために、実験群は月・週でバランスするように配慮。</a:t>
            </a:r>
          </a:p>
          <a:p>
            <a:pPr lvl="0"/>
            <a:r>
              <a:rPr/>
              <a:t>A群：通常の適合通知</a:t>
            </a:r>
          </a:p>
          <a:p>
            <a:pPr lvl="0"/>
            <a:r>
              <a:rPr/>
              <a:t>B群：通常の適合通知＋確率メッセージ</a:t>
            </a:r>
          </a:p>
          <a:p>
            <a:pPr lvl="0"/>
            <a:r>
              <a:rPr/>
              <a:t>C群：通常の適合通知＋移植患者情報</a:t>
            </a:r>
          </a:p>
          <a:p>
            <a:pPr lvl="0"/>
            <a:r>
              <a:rPr/>
              <a:t>D群：通常の適合通知＋確率メッセージ＋移植患者情報</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割り当てスケジュール</a:t>
            </a:r>
          </a:p>
        </p:txBody>
      </p:sp>
      <p:pic>
        <p:nvPicPr>
          <p:cNvPr descr="C:\Users\vge00\AppData\Local\Temp\RtmpsJoy65\file2bc456e171df.png" id="0" name="Picture 1"/>
          <p:cNvPicPr>
            <a:picLocks noGrp="1" noChangeAspect="1"/>
          </p:cNvPicPr>
          <p:nvPr/>
        </p:nvPicPr>
        <p:blipFill>
          <a:blip r:embed="rId2"/>
          <a:stretch>
            <a:fillRect/>
          </a:stretch>
        </p:blipFill>
        <p:spPr bwMode="auto">
          <a:xfrm>
            <a:off x="342900" y="1562100"/>
            <a:ext cx="11480800" cy="4356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データ</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データは2022年6月末時点のコーディネーション進行状況と複数の個人属性で構成されている</a:t>
                </a:r>
              </a:p>
              <a:p>
                <a:pPr lvl="1"/>
                <a:r>
                  <a:rPr/>
                  <a:t>観測単位はコーディネーション（ドナー候補者）</a:t>
                </a:r>
              </a:p>
              <a:p>
                <a:pPr lvl="1"/>
                <a:r>
                  <a:rPr/>
                  <a:t>コーディネーション進行状況は提供に至るまでの各工程について記録されている (返信と意向</a:t>
                </a:r>
                <a14:m>
                  <m:oMath xmlns:m="http://schemas.openxmlformats.org/officeDocument/2006/math">
                    <m:r>
                      <m:rPr>
                        <m:sty m:val="p"/>
                      </m:rPr>
                      <m:t>→</m:t>
                    </m:r>
                  </m:oMath>
                </a14:m>
                <a:r>
                  <a:rPr/>
                  <a:t>確認検査</a:t>
                </a:r>
                <a14:m>
                  <m:oMath xmlns:m="http://schemas.openxmlformats.org/officeDocument/2006/math">
                    <m:r>
                      <m:rPr>
                        <m:sty m:val="p"/>
                      </m:rPr>
                      <m:t>→</m:t>
                    </m:r>
                  </m:oMath>
                </a14:m>
                <a:r>
                  <a:rPr/>
                  <a:t>第一候補者</a:t>
                </a:r>
                <a14:m>
                  <m:oMath xmlns:m="http://schemas.openxmlformats.org/officeDocument/2006/math">
                    <m:r>
                      <m:rPr>
                        <m:sty m:val="p"/>
                      </m:rPr>
                      <m:t>→</m:t>
                    </m:r>
                  </m:oMath>
                </a14:m>
                <a:r>
                  <a:rPr/>
                  <a:t>最終同意</a:t>
                </a:r>
                <a14:m>
                  <m:oMath xmlns:m="http://schemas.openxmlformats.org/officeDocument/2006/math">
                    <m:r>
                      <m:rPr>
                        <m:sty m:val="p"/>
                      </m:rPr>
                      <m:t>→</m:t>
                    </m:r>
                  </m:oMath>
                </a14:m>
                <a:r>
                  <a:rPr/>
                  <a:t>採取)</a:t>
                </a:r>
              </a:p>
              <a:p>
                <a:pPr lvl="0"/>
                <a:r>
                  <a:rPr/>
                  <a:t>分析対象は</a:t>
                </a:r>
                <a:r>
                  <a:rPr b="1"/>
                  <a:t>国内在住でコーディネーションが完全に終了している人</a:t>
                </a:r>
              </a:p>
              <a:p>
                <a:pPr lvl="1"/>
                <a:r>
                  <a:rPr/>
                  <a:t>海外に在住する人に適合通知を送付した事例が1件あった</a:t>
                </a:r>
              </a:p>
              <a:p>
                <a:pPr lvl="1"/>
                <a:r>
                  <a:rPr/>
                  <a:t>現在もコーディネーションが進行している事例が約100件あった</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フィールド実験概要</a:t>
            </a:r>
          </a:p>
        </p:txBody>
      </p:sp>
      <p:pic>
        <p:nvPicPr>
          <p:cNvPr descr="C:\Users\vge00\AppData\Local\Temp\RtmpsJoy65\file2bc457e641da.png" id="0" name="Picture 1"/>
          <p:cNvPicPr>
            <a:picLocks noGrp="1" noChangeAspect="1"/>
          </p:cNvPicPr>
          <p:nvPr/>
        </p:nvPicPr>
        <p:blipFill>
          <a:blip r:embed="rId2"/>
          <a:stretch>
            <a:fillRect/>
          </a:stretch>
        </p:blipFill>
        <p:spPr bwMode="auto">
          <a:xfrm>
            <a:off x="3873500" y="1308100"/>
            <a:ext cx="4406900" cy="4864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推定方法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一部の共変量、および割り当ての週と月が実験群間でバランスしていないことを考慮して、 単純な二群比較ではなく、線形確率モデルで推定する。</a:t>
                </a:r>
              </a:p>
              <a:p>
                <a:pPr lvl="0" indent="0" marL="0">
                  <a:buNone/>
                </a:pPr>
                <a14:m>
                  <m:oMathPara xmlns:m="http://schemas.openxmlformats.org/officeDocument/2006/math">
                    <m:oMathParaPr>
                      <m:jc m:val="center"/>
                    </m:oMathParaPr>
                    <m:oMath>
                      <m:sSub>
                        <m:e>
                          <m:r>
                            <m:t>Y</m:t>
                          </m:r>
                        </m:e>
                        <m:sub>
                          <m:r>
                            <m:t>i</m:t>
                          </m:r>
                          <m:r>
                            <m:t>m</m:t>
                          </m:r>
                          <m:r>
                            <m:t>w</m:t>
                          </m:r>
                        </m:sub>
                      </m:sSub>
                      <m:r>
                        <m:rPr>
                          <m:sty m:val="p"/>
                        </m:rPr>
                        <m:t>=</m:t>
                      </m:r>
                      <m:sSub>
                        <m:e>
                          <m:r>
                            <m:t>β</m:t>
                          </m:r>
                        </m:e>
                        <m:sub>
                          <m:r>
                            <m:t>1</m:t>
                          </m:r>
                        </m:sub>
                      </m:sSub>
                      <m:r>
                        <m:rPr>
                          <m:sty m:val="p"/>
                        </m:rPr>
                        <m:t>⋅</m:t>
                      </m:r>
                      <m:sSub>
                        <m:e>
                          <m:r>
                            <m:rPr>
                              <m:nor/>
                              <m:sty m:val="p"/>
                            </m:rPr>
                            <m:t>B</m:t>
                          </m:r>
                        </m:e>
                        <m:sub>
                          <m:r>
                            <m:t>m</m:t>
                          </m:r>
                          <m:r>
                            <m:t>w</m:t>
                          </m:r>
                        </m:sub>
                      </m:sSub>
                      <m:r>
                        <m:rPr>
                          <m:sty m:val="p"/>
                        </m:rPr>
                        <m:t>+</m:t>
                      </m:r>
                      <m:sSub>
                        <m:e>
                          <m:r>
                            <m:t>β</m:t>
                          </m:r>
                        </m:e>
                        <m:sub>
                          <m:r>
                            <m:t>2</m:t>
                          </m:r>
                        </m:sub>
                      </m:sSub>
                      <m:r>
                        <m:rPr>
                          <m:sty m:val="p"/>
                        </m:rPr>
                        <m:t>⋅</m:t>
                      </m:r>
                      <m:sSub>
                        <m:e>
                          <m:r>
                            <m:rPr>
                              <m:nor/>
                              <m:sty m:val="p"/>
                            </m:rPr>
                            <m:t>C</m:t>
                          </m:r>
                        </m:e>
                        <m:sub>
                          <m:r>
                            <m:t>m</m:t>
                          </m:r>
                          <m:r>
                            <m:t>w</m:t>
                          </m:r>
                        </m:sub>
                      </m:sSub>
                      <m:r>
                        <m:rPr>
                          <m:sty m:val="p"/>
                        </m:rPr>
                        <m:t>+</m:t>
                      </m:r>
                      <m:sSub>
                        <m:e>
                          <m:r>
                            <m:t>β</m:t>
                          </m:r>
                        </m:e>
                        <m:sub>
                          <m:r>
                            <m:t>3</m:t>
                          </m:r>
                        </m:sub>
                      </m:sSub>
                      <m:r>
                        <m:rPr>
                          <m:sty m:val="p"/>
                        </m:rPr>
                        <m:t>⋅</m:t>
                      </m:r>
                      <m:sSub>
                        <m:e>
                          <m:r>
                            <m:rPr>
                              <m:nor/>
                              <m:sty m:val="p"/>
                            </m:rPr>
                            <m:t>D</m:t>
                          </m:r>
                        </m:e>
                        <m:sub>
                          <m:r>
                            <m:t>m</m:t>
                          </m:r>
                          <m:r>
                            <m:t>w</m:t>
                          </m:r>
                        </m:sub>
                      </m:sSub>
                      <m:r>
                        <m:rPr>
                          <m:sty m:val="p"/>
                        </m:rPr>
                        <m:t>+</m:t>
                      </m:r>
                      <m:r>
                        <m:t>X</m:t>
                      </m:r>
                      <m:sSub>
                        <m:e>
                          <m:r>
                            <m:rPr>
                              <m:sty m:val="p"/>
                            </m:rPr>
                            <m:t>′</m:t>
                          </m:r>
                        </m:e>
                        <m:sub>
                          <m:r>
                            <m:t>i</m:t>
                          </m:r>
                        </m:sub>
                      </m:sSub>
                      <m:r>
                        <m:t>γ</m:t>
                      </m:r>
                      <m:r>
                        <m:rPr>
                          <m:sty m:val="p"/>
                        </m:rPr>
                        <m:t>+</m:t>
                      </m:r>
                      <m:sSub>
                        <m:e>
                          <m:r>
                            <m:t>λ</m:t>
                          </m:r>
                        </m:e>
                        <m:sub>
                          <m:r>
                            <m:t>m</m:t>
                          </m:r>
                        </m:sub>
                      </m:sSub>
                      <m:r>
                        <m:rPr>
                          <m:sty m:val="p"/>
                        </m:rPr>
                        <m:t>+</m:t>
                      </m:r>
                      <m:sSub>
                        <m:e>
                          <m:r>
                            <m:t>θ</m:t>
                          </m:r>
                        </m:e>
                        <m:sub>
                          <m:r>
                            <m:t>w</m:t>
                          </m:r>
                        </m:sub>
                      </m:sSub>
                      <m:r>
                        <m:rPr>
                          <m:sty m:val="p"/>
                        </m:rPr>
                        <m:t>+</m:t>
                      </m:r>
                      <m:sSub>
                        <m:e>
                          <m:r>
                            <m:t>u</m:t>
                          </m:r>
                        </m:e>
                        <m:sub>
                          <m:r>
                            <m:t>i</m:t>
                          </m:r>
                          <m:r>
                            <m:t>m</m:t>
                          </m:r>
                          <m:r>
                            <m:t>w</m:t>
                          </m:r>
                        </m:sub>
                      </m:sSub>
                    </m:oMath>
                  </m:oMathPara>
                </a14:m>
              </a:p>
              <a:p>
                <a:pPr lvl="0"/>
                <a14:m>
                  <m:oMath xmlns:m="http://schemas.openxmlformats.org/officeDocument/2006/math">
                    <m:sSub>
                      <m:e>
                        <m:r>
                          <m:t>X</m:t>
                        </m:r>
                      </m:e>
                      <m:sub>
                        <m:r>
                          <m:t>i</m:t>
                        </m:r>
                      </m:sub>
                    </m:sSub>
                  </m:oMath>
                </a14:m>
                <a:r>
                  <a:rPr/>
                  <a:t>は性別、年齢、東京・大阪・神奈川・愛知ダミー(TOKA)、コーディネーション回数</a:t>
                </a:r>
              </a:p>
              <a:p>
                <a:pPr lvl="0"/>
                <a14:m>
                  <m:oMath xmlns:m="http://schemas.openxmlformats.org/officeDocument/2006/math">
                    <m:sSub>
                      <m:e>
                        <m:r>
                          <m:t>λ</m:t>
                        </m:r>
                      </m:e>
                      <m:sub>
                        <m:r>
                          <m:t>m</m:t>
                        </m:r>
                      </m:sub>
                    </m:sSub>
                  </m:oMath>
                </a14:m>
                <a:r>
                  <a:rPr/>
                  <a:t>と</a:t>
                </a:r>
                <a14:m>
                  <m:oMath xmlns:m="http://schemas.openxmlformats.org/officeDocument/2006/math">
                    <m:sSub>
                      <m:e>
                        <m:r>
                          <m:t>θ</m:t>
                        </m:r>
                      </m:e>
                      <m:sub>
                        <m:r>
                          <m:t>w</m:t>
                        </m:r>
                      </m:sub>
                    </m:sSub>
                  </m:oMath>
                </a14:m>
                <a:r>
                  <a:rPr/>
                  <a:t>は週・月の固定効果</a:t>
                </a:r>
              </a:p>
              <a:p>
                <a:pPr lvl="0"/>
                <a14:m>
                  <m:oMath xmlns:m="http://schemas.openxmlformats.org/officeDocument/2006/math">
                    <m:sSub>
                      <m:e>
                        <m:r>
                          <m:t>β</m:t>
                        </m:r>
                      </m:e>
                      <m:sub>
                        <m:r>
                          <m:t>1</m:t>
                        </m:r>
                      </m:sub>
                    </m:sSub>
                    <m:r>
                      <m:rPr>
                        <m:sty m:val="p"/>
                      </m:rPr>
                      <m:t>=</m:t>
                    </m:r>
                    <m:sSub>
                      <m:e>
                        <m:r>
                          <m:t>β</m:t>
                        </m:r>
                      </m:e>
                      <m:sub>
                        <m:r>
                          <m:t>2</m:t>
                        </m:r>
                      </m:sub>
                    </m:sSub>
                  </m:oMath>
                </a14:m>
                <a:r>
                  <a:rPr/>
                  <a:t>、</a:t>
                </a:r>
                <a14:m>
                  <m:oMath xmlns:m="http://schemas.openxmlformats.org/officeDocument/2006/math">
                    <m:sSub>
                      <m:e>
                        <m:r>
                          <m:t>β</m:t>
                        </m:r>
                      </m:e>
                      <m:sub>
                        <m:r>
                          <m:t>1</m:t>
                        </m:r>
                      </m:sub>
                    </m:sSub>
                    <m:r>
                      <m:rPr>
                        <m:sty m:val="p"/>
                      </m:rPr>
                      <m:t>=</m:t>
                    </m:r>
                    <m:sSub>
                      <m:e>
                        <m:r>
                          <m:t>β</m:t>
                        </m:r>
                      </m:e>
                      <m:sub>
                        <m:r>
                          <m:t>3</m:t>
                        </m:r>
                      </m:sub>
                    </m:sSub>
                  </m:oMath>
                </a14:m>
                <a:r>
                  <a:rPr/>
                  <a:t>、</a:t>
                </a:r>
                <a14:m>
                  <m:oMath xmlns:m="http://schemas.openxmlformats.org/officeDocument/2006/math">
                    <m:sSub>
                      <m:e>
                        <m:r>
                          <m:t>β</m:t>
                        </m:r>
                      </m:e>
                      <m:sub>
                        <m:r>
                          <m:t>2</m:t>
                        </m:r>
                      </m:sub>
                    </m:sSub>
                    <m:r>
                      <m:rPr>
                        <m:sty m:val="p"/>
                      </m:rPr>
                      <m:t>=</m:t>
                    </m:r>
                    <m:sSub>
                      <m:e>
                        <m:r>
                          <m:t>β</m:t>
                        </m:r>
                      </m:e>
                      <m:sub>
                        <m:r>
                          <m:t>3</m:t>
                        </m:r>
                      </m:sub>
                    </m:sSub>
                  </m:oMath>
                </a14:m>
                <a:r>
                  <a:rPr/>
                  <a:t>の帰無仮説に対する F検定を実施</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lvl="0" indent="0" marL="0">
              <a:buNone/>
            </a:pPr>
            <a:r>
              <a:rPr/>
              <a:t>Effect on Reply and Intention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アウトカム変数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最も個人の意向が現れる</a:t>
                </a:r>
                <a:r>
                  <a:rPr b="1"/>
                  <a:t>適合通知への返信</a:t>
                </a:r>
                <a:r>
                  <a:rPr/>
                  <a:t>と</a:t>
                </a:r>
                <a:r>
                  <a:rPr b="1"/>
                  <a:t>移植の意向</a:t>
                </a:r>
                <a:r>
                  <a:rPr/>
                  <a:t>をアウトカム変数とする</a:t>
                </a:r>
              </a:p>
              <a:p>
                <a:pPr lvl="1"/>
                <a:r>
                  <a:rPr/>
                  <a:t>外生的な要因である患者側の都合でこの工程の段階でコーディネーションが中止した人は除外して分析をする</a:t>
                </a:r>
              </a:p>
              <a:p>
                <a:pPr lvl="0"/>
                <a:r>
                  <a:rPr/>
                  <a:t>アウトカム変数は適合通知に返信したらならば1を取るダミー変数</a:t>
                </a:r>
              </a:p>
              <a:p>
                <a:pPr lvl="1"/>
                <a:r>
                  <a:rPr/>
                  <a:t>全体平均は88%</a:t>
                </a:r>
              </a:p>
              <a:p>
                <a:pPr lvl="0"/>
                <a:r>
                  <a:rPr/>
                  <a:t>返信スピードに対する効果を検証するために、 </a:t>
                </a:r>
                <a14:m>
                  <m:oMath xmlns:m="http://schemas.openxmlformats.org/officeDocument/2006/math">
                    <m:r>
                      <m:t>X</m:t>
                    </m:r>
                  </m:oMath>
                </a14:m>
                <a:r>
                  <a:rPr/>
                  <a:t>日以内に返信したならば1を取るダミー変数もアウトカムとする</a:t>
                </a:r>
              </a:p>
              <a:p>
                <a:pPr lvl="1"/>
                <a14:m>
                  <m:oMath xmlns:m="http://schemas.openxmlformats.org/officeDocument/2006/math">
                    <m:r>
                      <m:t>X</m:t>
                    </m:r>
                    <m:r>
                      <m:rPr>
                        <m:sty m:val="p"/>
                      </m:rPr>
                      <m:t>=</m:t>
                    </m:r>
                    <m:r>
                      <m:rPr>
                        <m:sty m:val="p"/>
                      </m:rPr>
                      <m:t>{</m:t>
                    </m:r>
                    <m:r>
                      <m:t>5</m:t>
                    </m:r>
                    <m:r>
                      <m:rPr>
                        <m:sty m:val="p"/>
                      </m:rPr>
                      <m:t>,</m:t>
                    </m:r>
                    <m:r>
                      <m:t>10</m:t>
                    </m:r>
                    <m:r>
                      <m:rPr>
                        <m:sty m:val="p"/>
                      </m:rPr>
                      <m:t>,</m:t>
                    </m:r>
                    <m:r>
                      <m:t>20</m:t>
                    </m:r>
                    <m:r>
                      <m:rPr>
                        <m:sty m:val="p"/>
                      </m:rPr>
                      <m:t>,</m:t>
                    </m:r>
                    <m:r>
                      <m:t>30</m:t>
                    </m:r>
                    <m:r>
                      <m:rPr>
                        <m:sty m:val="p"/>
                      </m:rPr>
                      <m:t>}</m:t>
                    </m:r>
                  </m:oMath>
                </a14:m>
              </a:p>
              <a:p>
                <a:pPr lvl="1"/>
                <a:r>
                  <a:rPr/>
                  <a:t>返信した人の平均返信日数は全体で約10日（中央値は9日）</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回帰分析の結果</a:t>
            </a:r>
          </a:p>
        </p:txBody>
      </p:sp>
      <p:pic>
        <p:nvPicPr>
          <p:cNvPr descr="C:\Users\vge00\AppData\Local\Temp\RtmpsJoy65\file2bc42e04b3e.png" id="0" name="Picture 1"/>
          <p:cNvPicPr>
            <a:picLocks noGrp="1" noChangeAspect="1"/>
          </p:cNvPicPr>
          <p:nvPr/>
        </p:nvPicPr>
        <p:blipFill>
          <a:blip r:embed="rId2"/>
          <a:stretch>
            <a:fillRect/>
          </a:stretch>
        </p:blipFill>
        <p:spPr bwMode="auto">
          <a:xfrm>
            <a:off x="4394200" y="1308100"/>
            <a:ext cx="3378200" cy="48641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移植の意向による効果の分解</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返信率に対する効果は2つの効果に分解できる</a:t>
                </a:r>
              </a:p>
              <a:p>
                <a:pPr lvl="1" indent="-457200" marL="914400">
                  <a:buAutoNum type="arabicPeriod"/>
                </a:pPr>
                <a:r>
                  <a:rPr b="1"/>
                  <a:t>Positive intention</a:t>
                </a:r>
                <a:r>
                  <a:rPr/>
                  <a:t>：提供を希望して返信したかどうか</a:t>
                </a:r>
              </a:p>
              <a:p>
                <a:pPr lvl="1" indent="-457200" marL="914400">
                  <a:buAutoNum type="arabicPeriod"/>
                </a:pPr>
                <a:r>
                  <a:rPr b="1"/>
                  <a:t>Negative intention</a:t>
                </a:r>
                <a:r>
                  <a:rPr/>
                  <a:t>：提供を希望しないで返信したかどうか</a:t>
                </a:r>
              </a:p>
              <a:p>
                <a:pPr lvl="0"/>
                <a:r>
                  <a:rPr/>
                  <a:t>意向に関する二つのアウトカム変数に対する効果を推定する</a:t>
                </a:r>
              </a:p>
              <a:p>
                <a:pPr lvl="0"/>
                <a:r>
                  <a:rPr/>
                  <a:t>また、返信スピードを考慮して、 </a:t>
                </a:r>
                <a14:m>
                  <m:oMath xmlns:m="http://schemas.openxmlformats.org/officeDocument/2006/math">
                    <m:r>
                      <m:t>X</m:t>
                    </m:r>
                  </m:oMath>
                </a14:m>
                <a:r>
                  <a:rPr/>
                  <a:t>日以内に提供を希望して（しないで）返信したかどうかもアウトカム (Reply within specific day with psotive/negative intention)としたモデルも推定する</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同種幹細胞移植について</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比較的再発率の低い、血液病（e.g.白血病）に対する治療法</a:t>
            </a:r>
          </a:p>
          <a:p>
            <a:pPr lvl="1"/>
            <a:r>
              <a:rPr/>
              <a:t>抗がん剤もしくは放射線治療によって正常な細胞と病巣を破壊し、他者の正常な細胞を移植する</a:t>
            </a:r>
          </a:p>
          <a:p>
            <a:pPr lvl="0"/>
            <a:r>
              <a:rPr/>
              <a:t>白血球の型（HLA）が一致していることが条件</a:t>
            </a:r>
          </a:p>
          <a:p>
            <a:pPr lvl="1"/>
            <a:r>
              <a:rPr/>
              <a:t>ランダムにピックアップした二人のHLAの一致確率は1%未満</a:t>
            </a:r>
          </a:p>
          <a:p>
            <a:pPr lvl="1"/>
            <a:r>
              <a:rPr/>
              <a:t>兄弟姉妹の二人のHLAの一致確率は30%（親子の一致確率はかなり小さい）</a:t>
            </a:r>
          </a:p>
          <a:p>
            <a:pPr lvl="0"/>
            <a:r>
              <a:rPr/>
              <a:t>日本では、親族に最適なドナーがいない場合、 日本骨髄バンク（JMDP）を通して非親族の造血幹細胞ドナーを探す</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Positive intentionに対する効果</a:t>
            </a:r>
          </a:p>
        </p:txBody>
      </p:sp>
      <p:pic>
        <p:nvPicPr>
          <p:cNvPr descr="C:\Users\vge00\AppData\Local\Temp\RtmpsJoy65\file2bc44e172136.png" id="0" name="Picture 1"/>
          <p:cNvPicPr>
            <a:picLocks noGrp="1" noChangeAspect="1"/>
          </p:cNvPicPr>
          <p:nvPr/>
        </p:nvPicPr>
        <p:blipFill>
          <a:blip r:embed="rId2"/>
          <a:stretch>
            <a:fillRect/>
          </a:stretch>
        </p:blipFill>
        <p:spPr bwMode="auto">
          <a:xfrm>
            <a:off x="4267200" y="1308100"/>
            <a:ext cx="3644900" cy="48641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Negative intentionに対する効果</a:t>
            </a:r>
          </a:p>
        </p:txBody>
      </p:sp>
      <p:pic>
        <p:nvPicPr>
          <p:cNvPr descr="C:\Users\vge00\AppData\Local\Temp\RtmpsJoy65\file2bc49343460.png" id="0" name="Picture 1"/>
          <p:cNvPicPr>
            <a:picLocks noGrp="1" noChangeAspect="1"/>
          </p:cNvPicPr>
          <p:nvPr/>
        </p:nvPicPr>
        <p:blipFill>
          <a:blip r:embed="rId2"/>
          <a:stretch>
            <a:fillRect/>
          </a:stretch>
        </p:blipFill>
        <p:spPr bwMode="auto">
          <a:xfrm>
            <a:off x="4254500" y="1308100"/>
            <a:ext cx="3644900" cy="48641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性別・年齢の影響</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女性の方が男性よりも返信率が高いが、返信に占めるネガティブな意向の比率も高くなる</a:t>
            </a:r>
          </a:p>
          <a:p>
            <a:pPr lvl="0"/>
            <a:r>
              <a:rPr/>
              <a:t>高齢であるほど、ネガティブな意向を示して返信しなくなる一方で、 ポジティブな意向を示して返信しやすくなる。全体的に、高齢であるほど、返信率が高くなる</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初回コーディネーション・地域の影響</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初めてコーディネートを経験する人はそうでない人よりもネガティブな意向を示して返信しやすいが、 ポジティブな意向を示して返信しなくなる。全体的に、初回コーディネートの方が返信率は高い。</a:t>
            </a:r>
          </a:p>
          <a:p>
            <a:pPr lvl="0"/>
            <a:r>
              <a:rPr/>
              <a:t>東京・大阪・神奈川・愛知に在住している人はそうでない人よりもネガティブな意向を示して返信しなくなる一方で、 ポジティブな意向を示して返信しやすくなる。全体的に、返信率が高くなる</a:t>
            </a:r>
          </a:p>
          <a:p>
            <a:pPr lvl="1"/>
            <a:r>
              <a:rPr/>
              <a:t>東京・大阪・神奈川・愛知：10平方キロメートル当たりの面談施設が0.5カ所以上の地域</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性別×年齢による効果の異質性</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移植実績の良いとされる若年層の男性はそうでない人よりも適合通知に返信していない</a:t>
            </a:r>
          </a:p>
          <a:p>
            <a:pPr lvl="0"/>
            <a:r>
              <a:rPr/>
              <a:t>メッセージB～Dは若年男性の行動変容を促しているのか？</a:t>
            </a:r>
          </a:p>
          <a:p>
            <a:pPr lvl="0"/>
            <a:r>
              <a:rPr/>
              <a:t>性別と年齢（30歳以下どうか）でサンプルを分割して、返信と意向の効果を推定する</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返信率と意向比率に対する効果の異質性</a:t>
            </a:r>
          </a:p>
        </p:txBody>
      </p:sp>
      <p:pic>
        <p:nvPicPr>
          <p:cNvPr descr="C:/Users/vge00/Desktop/JMDP/RCT-Nudge/docs/slide/221014骨髄バンク介入実験分析_files/figure-pptx/plot-hetero-reply-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X日以内の返信に対するメッセージBの効果の異質性</a:t>
            </a:r>
          </a:p>
        </p:txBody>
      </p:sp>
      <p:pic>
        <p:nvPicPr>
          <p:cNvPr descr="C:/Users/vge00/Desktop/JMDP/RCT-Nudge/docs/slide/221014骨髄バンク介入実験分析_files/figure-pptx/plotB-hetero-reply-within-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X日以内の返信に対するメッセージCの効果の異質性</a:t>
            </a:r>
          </a:p>
        </p:txBody>
      </p:sp>
      <p:pic>
        <p:nvPicPr>
          <p:cNvPr descr="C:/Users/vge00/Desktop/JMDP/RCT-Nudge/docs/slide/221014骨髄バンク介入実験分析_files/figure-pptx/plotC-hetero-reply-within-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X日以内の返信に対するメッセージDの効果の異質性</a:t>
            </a:r>
          </a:p>
        </p:txBody>
      </p:sp>
      <p:pic>
        <p:nvPicPr>
          <p:cNvPr descr="C:/Users/vge00/Desktop/JMDP/RCT-Nudge/docs/slide/221014骨髄バンク介入実験分析_files/figure-pptx/plotD-hetero-reply-within-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地域による異質性の検討</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メッセージBは面談施設が多い都道府県（東京・大阪・愛知・神奈川）に在住している人に対しても有効</a:t>
            </a:r>
          </a:p>
          <a:p>
            <a:pPr lvl="0"/>
            <a:r>
              <a:rPr/>
              <a:t>性別×地域による異質性を分析すると、メッセージBは面談施設が多い地域に住む女性に対して有効ではないが、 面談施設が多い地域に住む男性に対して有効である。</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JMDPの問題点</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移植のコーディネート期間が長く、患者の死亡率が高い(Hirakawa et al, 2018)</a:t>
            </a:r>
          </a:p>
          <a:p>
            <a:pPr lvl="1"/>
            <a:r>
              <a:rPr/>
              <a:t>50%の登録患者は146日以内に移植を受けられるが、死亡した登録患者の58%は200日以内に死亡していた</a:t>
            </a:r>
          </a:p>
          <a:p>
            <a:pPr lvl="1"/>
            <a:r>
              <a:rPr/>
              <a:t>登録患者の約40%が移植を受けられず、死亡した</a:t>
            </a:r>
          </a:p>
          <a:p>
            <a:pPr lvl="0"/>
            <a:r>
              <a:rPr/>
              <a:t>患者の生存率を向上するためには、移植のコーディネート期間を短くする必要がある。 そのための政策は2つある。</a:t>
            </a:r>
          </a:p>
          <a:p>
            <a:pPr lvl="1"/>
            <a:r>
              <a:rPr b="1"/>
              <a:t>ドナープールの規模を拡大する</a:t>
            </a:r>
            <a:r>
              <a:rPr/>
              <a:t>。2000年から2015年にかけて骨髄バンクの登録者は2倍になっているが、 HLAの一致確率は5%程度しか増えていない(Takanashi, 2016)。この政策の限界便益は小さい</a:t>
            </a:r>
          </a:p>
          <a:p>
            <a:pPr lvl="1"/>
            <a:r>
              <a:rPr b="1"/>
              <a:t>ドナープールの質を高める</a:t>
            </a:r>
            <a:r>
              <a:rPr/>
              <a:t>。73%のコーディネーションは確認検査前にドナー側の理由で中断している (Hirakawa et al., 2018)。ここに改善の余地がある。</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lvl="0" indent="0" marL="0">
              <a:buNone/>
            </a:pPr>
            <a:r>
              <a:rPr/>
              <a:t>Effect on Coordination Process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アウトカム変数</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返信以降の4工程をそれぞれアウトカム変数とする</a:t>
            </a:r>
          </a:p>
          <a:p>
            <a:pPr lvl="0" indent="-457200" marL="457200">
              <a:buAutoNum type="arabicPeriod"/>
            </a:pPr>
            <a:r>
              <a:rPr b="1"/>
              <a:t>CT</a:t>
            </a:r>
            <a:r>
              <a:rPr/>
              <a:t>: 確認検査を実施したならば1を取る二値変数</a:t>
            </a:r>
          </a:p>
          <a:p>
            <a:pPr lvl="0" indent="-457200" marL="457200">
              <a:buAutoNum type="arabicPeriod"/>
            </a:pPr>
            <a:r>
              <a:rPr b="1"/>
              <a:t>Candidate</a:t>
            </a:r>
            <a:r>
              <a:rPr/>
              <a:t>: 第一候補者に選定されたならば1を取る二値変数</a:t>
            </a:r>
          </a:p>
          <a:p>
            <a:pPr lvl="0" indent="-457200" marL="457200">
              <a:buAutoNum type="arabicPeriod"/>
            </a:pPr>
            <a:r>
              <a:rPr b="1"/>
              <a:t>Consent</a:t>
            </a:r>
            <a:r>
              <a:rPr/>
              <a:t>: 最終同意をしたならば1を取る二値変数</a:t>
            </a:r>
          </a:p>
          <a:p>
            <a:pPr lvl="0" indent="-457200" marL="457200">
              <a:buAutoNum type="arabicPeriod"/>
            </a:pPr>
            <a:r>
              <a:rPr b="1"/>
              <a:t>Donation</a:t>
            </a:r>
            <a:r>
              <a:rPr/>
              <a:t>: 採取をしたならば1を取る二値変数</a:t>
            </a:r>
          </a:p>
          <a:p>
            <a:pPr lvl="0" indent="0" marL="0">
              <a:buNone/>
            </a:pPr>
            <a:r>
              <a:rPr/>
              <a:t>各アウトカム変数に対するサンプルの除外条件は以下の通り</a:t>
            </a:r>
          </a:p>
          <a:p>
            <a:pPr lvl="0"/>
            <a:r>
              <a:rPr/>
              <a:t>CT: 患者側の都合で確認検査を実施しなかった人</a:t>
            </a:r>
          </a:p>
          <a:p>
            <a:pPr lvl="0"/>
            <a:r>
              <a:rPr/>
              <a:t>Candidate～Donation: 患者側の都合で確認検査を実施しなかった人 もしくは、患者側の都合や健康上の理由で候補者選定以降にコーディネーションが中止した人</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回帰分析の結果</a:t>
            </a:r>
          </a:p>
        </p:txBody>
      </p:sp>
      <p:pic>
        <p:nvPicPr>
          <p:cNvPr descr="C:\Users\vge00\AppData\Local\Temp\RtmpsJoy65\file2bc47dce32e7.png" id="0" name="Picture 1"/>
          <p:cNvPicPr>
            <a:picLocks noGrp="1" noChangeAspect="1"/>
          </p:cNvPicPr>
          <p:nvPr/>
        </p:nvPicPr>
        <p:blipFill>
          <a:blip r:embed="rId2"/>
          <a:stretch>
            <a:fillRect/>
          </a:stretch>
        </p:blipFill>
        <p:spPr bwMode="auto">
          <a:xfrm>
            <a:off x="4597400" y="1308100"/>
            <a:ext cx="2971800" cy="48641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共変量に関する結果</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男性は女性よりも各工程にたどり着きやすい</a:t>
            </a:r>
          </a:p>
          <a:p>
            <a:pPr lvl="1"/>
            <a:r>
              <a:rPr/>
              <a:t>その差は候補者選定・最終同意時点で最大となる（男性の方が選ばれやすい？）</a:t>
            </a:r>
          </a:p>
          <a:p>
            <a:pPr lvl="0"/>
            <a:r>
              <a:rPr/>
              <a:t>若い人ほど、各工程にたどり着きやすい</a:t>
            </a:r>
          </a:p>
          <a:p>
            <a:pPr lvl="0"/>
            <a:r>
              <a:rPr/>
              <a:t>初めてコーディネーションを経験する人はそうでない人よりも各工程にたどり着きづらい</a:t>
            </a:r>
          </a:p>
          <a:p>
            <a:pPr lvl="1"/>
            <a:r>
              <a:rPr/>
              <a:t>その差は確認検査時点で大きくなり、候補者選定以降は小さくなる （初めてコーディネーションを経験する人の方が選ばれやすい？）</a:t>
            </a:r>
          </a:p>
          <a:p>
            <a:pPr lvl="0"/>
            <a:r>
              <a:rPr/>
              <a:t>面談施設が多い地域に住む人はそうでない人よりも各工程にたどり着きやすい</a:t>
            </a:r>
          </a:p>
          <a:p>
            <a:pPr lvl="1"/>
            <a:r>
              <a:rPr/>
              <a:t>その差は確認検査時点で最大となる</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性別×年齢による効果の異質性</a:t>
            </a:r>
          </a:p>
        </p:txBody>
      </p:sp>
      <p:pic>
        <p:nvPicPr>
          <p:cNvPr descr="C:/Users/vge00/Desktop/JMDP/RCT-Nudge/docs/slide/221014骨髄バンク介入実験分析_files/figure-pptx/plot-hetero-process-gender-age-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lvl="0" indent="0" marL="0">
              <a:buNone/>
            </a:pPr>
            <a:r>
              <a:rPr/>
              <a:t>Appendix A. Heterogeneity by Region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返信・意向</a:t>
            </a:r>
          </a:p>
        </p:txBody>
      </p:sp>
      <p:pic>
        <p:nvPicPr>
          <p:cNvPr descr="C:/Users/vge00/Desktop/JMDP/RCT-Nudge/docs/slide/221014骨髄バンク介入実験分析_files/figure-pptx/plot-hetero-reply-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X日以内返信(メッセージB)</a:t>
            </a:r>
          </a:p>
        </p:txBody>
      </p:sp>
      <p:pic>
        <p:nvPicPr>
          <p:cNvPr descr="C:/Users/vge00/Desktop/JMDP/RCT-Nudge/docs/slide/221014骨髄バンク介入実験分析_files/figure-pptx/plotB-hetero-reply-within-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X日以内返信(メッセージC)</a:t>
            </a:r>
          </a:p>
        </p:txBody>
      </p:sp>
      <p:pic>
        <p:nvPicPr>
          <p:cNvPr descr="C:/Users/vge00/Desktop/JMDP/RCT-Nudge/docs/slide/221014骨髄バンク介入実験分析_files/figure-pptx/plotC-hetero-reply-within-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X日以内返信(メッセージD)</a:t>
            </a:r>
          </a:p>
        </p:txBody>
      </p:sp>
      <p:pic>
        <p:nvPicPr>
          <p:cNvPr descr="C:/Users/vge00/Desktop/JMDP/RCT-Nudge/docs/slide/221014骨髄バンク介入実験分析_files/figure-pptx/plotD-hetero-reply-within-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公共財としての同種幹細胞移植</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JMDPを介した移植は1人の患者に対して複数のドナーが同時にコーディネーションを進める</a:t>
            </a:r>
          </a:p>
          <a:p>
            <a:pPr lvl="0"/>
            <a:r>
              <a:rPr/>
              <a:t>患者を助けることに効用を得る人は、他者が移植しても効用を得られるので、ただ乗り行動を取る可能性がある</a:t>
            </a:r>
          </a:p>
          <a:p>
            <a:pPr lvl="0"/>
            <a:r>
              <a:rPr b="1"/>
              <a:t>ドナー候補者が複数いると期待している人は、他者が移植してくれることを期待して、自身が移植することを断る。</a:t>
            </a:r>
          </a:p>
          <a:p>
            <a:pPr lvl="1"/>
            <a:r>
              <a:rPr/>
              <a:t>結果として、医者が選択できるドナー候補者が少なくなり、移植に到達しない。</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返信・意向(性別×地域)</a:t>
            </a:r>
          </a:p>
        </p:txBody>
      </p:sp>
      <p:pic>
        <p:nvPicPr>
          <p:cNvPr descr="C:/Users/vge00/Desktop/JMDP/RCT-Nudge/docs/slide/221014骨髄バンク介入実験分析_files/figure-pptx/plot-hetero-reply-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X日以内返信(メッセージB・性別×地域)</a:t>
            </a:r>
          </a:p>
        </p:txBody>
      </p:sp>
      <p:pic>
        <p:nvPicPr>
          <p:cNvPr descr="C:/Users/vge00/Desktop/JMDP/RCT-Nudge/docs/slide/221014骨髄バンク介入実験分析_files/figure-pptx/plotB-hetero-reply-within-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X日以内返信(メッセージC・性別×地域)</a:t>
            </a:r>
          </a:p>
        </p:txBody>
      </p:sp>
      <p:pic>
        <p:nvPicPr>
          <p:cNvPr descr="C:/Users/vge00/Desktop/JMDP/RCT-Nudge/docs/slide/221014骨髄バンク介入実験分析_files/figure-pptx/plotC-hetero-reply-within-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X日以内返信(メッセージD・性別×地域)</a:t>
            </a:r>
          </a:p>
        </p:txBody>
      </p:sp>
      <p:pic>
        <p:nvPicPr>
          <p:cNvPr descr="C:/Users/vge00/Desktop/JMDP/RCT-Nudge/docs/slide/221014骨髄バンク介入実験分析_files/figure-pptx/plotD-hetero-reply-within-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コーディネーション過程における異質性</a:t>
            </a:r>
          </a:p>
        </p:txBody>
      </p:sp>
      <p:pic>
        <p:nvPicPr>
          <p:cNvPr descr="C:/Users/vge00/Desktop/JMDP/RCT-Nudge/docs/slide/221014骨髄バンク介入実験分析_files/figure-pptx/plot-hetero-process-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コーディネーション過程における異質性(性別×地域)</a:t>
            </a:r>
          </a:p>
        </p:txBody>
      </p:sp>
      <p:pic>
        <p:nvPicPr>
          <p:cNvPr descr="C:/Users/vge00/Desktop/JMDP/RCT-Nudge/docs/slide/221014骨髄バンク介入実験分析_files/figure-pptx/plot-hetero-process-gender-geo-1.png" id="0" name="Picture 1"/>
          <p:cNvPicPr>
            <a:picLocks noGrp="1" noChangeAspect="1"/>
          </p:cNvPicPr>
          <p:nvPr/>
        </p:nvPicPr>
        <p:blipFill>
          <a:blip r:embed="rId2"/>
          <a:stretch>
            <a:fillRect/>
          </a:stretch>
        </p:blipFill>
        <p:spPr bwMode="auto">
          <a:xfrm>
            <a:off x="2603500" y="1308100"/>
            <a:ext cx="6946900" cy="4864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本研究の概要</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ドナー候補者に選定されたことを伝える適合通知に、 ただ乗り行動を防ぐようなテキストメッセージを加えて、 その効果をフィールド実験にて検証する。</a:t>
            </a:r>
          </a:p>
          <a:p>
            <a:pPr lvl="1"/>
            <a:r>
              <a:rPr/>
              <a:t>関連研究：Shang and Croson (2009, EJ)</a:t>
            </a:r>
          </a:p>
          <a:p>
            <a:pPr lvl="0"/>
            <a:r>
              <a:rPr/>
              <a:t>主な発見</a:t>
            </a:r>
          </a:p>
          <a:p>
            <a:pPr lvl="1" indent="-457200" marL="914400">
              <a:buAutoNum type="arabicPeriod"/>
            </a:pPr>
            <a:r>
              <a:rPr b="1"/>
              <a:t>ただ乗りを防ぐために、移植に適したドナー登録者が少ないことを強調したメッセージは適合通知の返信率を増やす</a:t>
            </a:r>
          </a:p>
          <a:p>
            <a:pPr lvl="1" indent="-457200" marL="914400">
              <a:buAutoNum type="arabicPeriod"/>
            </a:pPr>
            <a:r>
              <a:rPr b="1"/>
              <a:t>特にこのメッセージは移植実績が良いとされる若年男性に対して有効である</a:t>
            </a:r>
          </a:p>
          <a:p>
            <a:pPr lvl="1" indent="-457200" marL="914400">
              <a:buAutoNum type="arabicPeriod"/>
            </a:pPr>
            <a:r>
              <a:rPr b="1"/>
              <a:t>返信スピードを促すメッセージは女性（特に若年女性）に対して有効である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1D1BD-FECE-E748-6B2E-DB283F509B6B}"/>
              </a:ext>
            </a:extLst>
          </p:cNvPr>
          <p:cNvSpPr>
            <a:spLocks noGrp="1"/>
          </p:cNvSpPr>
          <p:nvPr>
            <p:ph type="title"/>
          </p:nvPr>
        </p:nvSpPr>
        <p:spPr>
          <a:xfrm>
            <a:off x="831850" y="2709644"/>
            <a:ext cx="10515600" cy="1426128"/>
          </a:xfrm>
        </p:spPr>
        <p:txBody>
          <a:bodyPr/>
          <a:lstStyle/>
          <a:p>
            <a:pPr lvl="0" indent="0" marL="0">
              <a:buNone/>
            </a:pPr>
            <a:r>
              <a:rPr/>
              <a:t>Field Experiment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介入対象とタイミング</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a:r>
                  <a:rPr/>
                  <a:t>対象：骨髄バンクドナー確定後に「適合通知」を受け取るドナー候補者（</a:t>
                </a:r>
                <a14:m>
                  <m:oMath xmlns:m="http://schemas.openxmlformats.org/officeDocument/2006/math">
                    <m:r>
                      <m:t>N</m:t>
                    </m:r>
                    <m:r>
                      <m:rPr>
                        <m:sty m:val="p"/>
                      </m:rPr>
                      <m:t>=</m:t>
                    </m:r>
                    <m:r>
                      <m:t>11</m:t>
                    </m:r>
                    <m:r>
                      <m:rPr>
                        <m:sty m:val="p"/>
                      </m:rPr>
                      <m:t>,</m:t>
                    </m:r>
                    <m:r>
                      <m:t>154</m:t>
                    </m:r>
                  </m:oMath>
                </a14:m>
                <a:r>
                  <a:rPr/>
                  <a:t>）</a:t>
                </a:r>
              </a:p>
              <a:p>
                <a:pPr lvl="0"/>
                <a:r>
                  <a:rPr/>
                  <a:t>ドナー候補者確定後、骨髄バンクは対象者に幹細胞提供を依頼する「適合通知」および それを郵送した旨を伝えるSNSメーセージを送付</a:t>
                </a:r>
              </a:p>
              <a:p>
                <a:pPr lvl="0"/>
                <a:r>
                  <a:rPr/>
                  <a:t>行動科学の知見に基づいたメッセージを適合通知に加える介入を実施</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通常の適合通知の内容</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この度、あなたと骨髄バンクの登録患者さんのHLA型（白血球の型）が一致し、ドナー候補者のおひとりに選ばれました。今後、ご提供に向け詳しい検査や面談を希望されるかをお伺いしたく連絡させていただきました。同封の資料をよくお読みいただき、コーディネートが可能かどうか検討の上、この案内が届いてから7日以内に返信用紙ほかをご返送ください。返送後、コーディネートを進めさせていただく場合は、担当者よりご相談のお電話を差し上げますのでよろしくお願い申し上げます。」</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4D53B4-0AE9-BFBA-C10C-3C81DC414EED}"/>
              </a:ext>
            </a:extLst>
          </p:cNvPr>
          <p:cNvSpPr>
            <a:spLocks noGrp="1"/>
          </p:cNvSpPr>
          <p:nvPr>
            <p:ph type="title"/>
          </p:nvPr>
        </p:nvSpPr>
        <p:spPr>
          <a:xfrm>
            <a:off x="352338" y="436228"/>
            <a:ext cx="11484528" cy="813732"/>
          </a:xfrm>
        </p:spPr>
        <p:txBody>
          <a:bodyPr/>
          <a:lstStyle/>
          <a:p>
            <a:pPr lvl="0" indent="0" marL="0">
              <a:buNone/>
            </a:pPr>
            <a:r>
              <a:rPr/>
              <a:t>介入①：確率メッセージ</a:t>
            </a:r>
          </a:p>
        </p:txBody>
      </p:sp>
      <p:sp>
        <p:nvSpPr>
          <p:cNvPr id="3" name="コンテンツ プレースホルダー 2">
            <a:extLst>
              <a:ext uri="{FF2B5EF4-FFF2-40B4-BE49-F238E27FC236}">
                <a16:creationId xmlns:a16="http://schemas.microsoft.com/office/drawing/2014/main" id="{29CB1BB5-CF30-D8DC-0EA9-79805907379B}"/>
              </a:ext>
            </a:extLst>
          </p:cNvPr>
          <p:cNvSpPr>
            <a:spLocks noGrp="1"/>
          </p:cNvSpPr>
          <p:nvPr>
            <p:ph idx="1"/>
          </p:nvPr>
        </p:nvSpPr>
        <p:spPr/>
        <p:txBody>
          <a:bodyPr/>
          <a:lstStyle/>
          <a:p>
            <a:pPr lvl="0" indent="0" marL="0">
              <a:buNone/>
            </a:pPr>
            <a:r>
              <a:rPr/>
              <a:t>「1人の登録患者さんとHLA型が一致するドナー登録者は</a:t>
            </a:r>
            <a:r>
              <a:rPr b="1"/>
              <a:t>数百〜数万人に1人</a:t>
            </a:r>
            <a:r>
              <a:rPr/>
              <a:t>です。ドナー候補者が複数みつかる場合もありますが、多くはないこともご理解頂ければ幸いです。」</a:t>
            </a:r>
          </a:p>
          <a:p>
            <a:pPr lvl="0"/>
            <a:r>
              <a:rPr/>
              <a:t>他のドナー候補者が多くいるという過大推定によるクラウディング・アウト効果を解消することを目的としたもの</a:t>
            </a:r>
          </a:p>
        </p:txBody>
      </p:sp>
    </p:spTree>
  </p:cSld>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游ゴシックMedium">
      <a:majorFont>
        <a:latin typeface="游ゴシック"/>
        <a:ea typeface="游ゴシック"/>
        <a:cs typeface=""/>
      </a:majorFont>
      <a:minorFont>
        <a:latin typeface="游ゴシック Medium"/>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Blue-Simple.potx" id="{6CE250AC-069E-4FAB-9B1F-5F4F9034B8C2}" vid="{52CB43CA-33CC-448D-85A0-05D84B492A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TotalTime>
  <Words>54</Words>
  <Application>Microsoft Office PowerPoint</Application>
  <PresentationFormat>ワイド画面</PresentationFormat>
  <Paragraphs>11</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(日本語用のフォントを使用)</vt:lpstr>
      <vt:lpstr>游ゴシック</vt:lpstr>
      <vt:lpstr>游ゴシック Medium</vt:lpstr>
      <vt:lpstr>Arial</vt:lpstr>
      <vt:lpstr>Office テーマ</vt:lpstr>
      <vt:lpstr>PowerPoint Template</vt:lpstr>
      <vt:lpstr>PowerPointの世界</vt:lpstr>
      <vt:lpstr>Hello, PowerPoint (English)</vt:lpstr>
      <vt:lpstr>こんにちは、PowerPoint (日本語)</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Only You: A Field Experiment of Text Message to Prevent Free-Riding in Japan Marrow Donor Program</dc:title>
  <dc:creator>Hiroki Kato; Fumio Ohtake; Saiko Kurosawa; Kazuhiro Yoshiuchi; Takahiro Fukuda</dc:creator>
  <cp:keywords/>
  <dcterms:created xsi:type="dcterms:W3CDTF">2022-10-14T01:47:45Z</dcterms:created>
  <dcterms:modified xsi:type="dcterms:W3CDTF">2022-10-14T01:47:45Z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