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3" r:id="rId3"/>
    <p:sldId id="264" r:id="rId4"/>
    <p:sldId id="306" r:id="rId5"/>
    <p:sldId id="307" r:id="rId6"/>
    <p:sldId id="257" r:id="rId7"/>
    <p:sldId id="258" r:id="rId8"/>
    <p:sldId id="259" r:id="rId9"/>
    <p:sldId id="260" r:id="rId10"/>
    <p:sldId id="261" r:id="rId11"/>
    <p:sldId id="262"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FF"/>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p:scale>
          <a:sx n="137" d="100"/>
          <a:sy n="137" d="100"/>
        </p:scale>
        <p:origin x="864" y="13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12/28/2023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2673"/>
            <a:ext cx="7772400" cy="2216727"/>
          </a:xfrm>
        </p:spPr>
        <p:txBody>
          <a:bodyPr>
            <a:normAutofit/>
          </a:bodyPr>
          <a:lstStyle/>
          <a:p>
            <a:pPr marL="0" lvl="0" indent="0">
              <a:buNone/>
            </a:pPr>
            <a:r>
              <a:rPr sz="2400" dirty="0"/>
              <a:t>骨髄バンクドナーコーディネート初期行程における</a:t>
            </a:r>
            <a:br>
              <a:rPr lang="en-US" sz="2400" dirty="0"/>
            </a:br>
            <a:r>
              <a:rPr sz="2400" dirty="0"/>
              <a:t>コーディネート進行率増加を目指した介入研究</a:t>
            </a:r>
            <a:br>
              <a:rPr lang="en-US" sz="2400" dirty="0"/>
            </a:br>
            <a:br>
              <a:rPr lang="en-US" sz="2400" dirty="0"/>
            </a:br>
            <a:r>
              <a:rPr lang="ja-JP" altLang="en-US" sz="3200" dirty="0"/>
              <a:t>進捗報告</a:t>
            </a:r>
            <a:endParaRPr sz="2400" dirty="0"/>
          </a:p>
        </p:txBody>
      </p:sp>
      <p:sp>
        <p:nvSpPr>
          <p:cNvPr id="3" name="Subtitle 2"/>
          <p:cNvSpPr>
            <a:spLocks noGrp="1"/>
          </p:cNvSpPr>
          <p:nvPr>
            <p:ph type="subTitle" idx="1"/>
          </p:nvPr>
        </p:nvSpPr>
        <p:spPr>
          <a:xfrm>
            <a:off x="1371600" y="2914650"/>
            <a:ext cx="6400800" cy="1314450"/>
          </a:xfrm>
        </p:spPr>
        <p:txBody>
          <a:bodyPr>
            <a:normAutofit fontScale="85000" lnSpcReduction="20000"/>
          </a:bodyPr>
          <a:lstStyle/>
          <a:p>
            <a:pPr marL="0" lvl="0" indent="0">
              <a:buNone/>
            </a:pPr>
            <a:r>
              <a:rPr dirty="0"/>
              <a:t>大竹文雄（大阪大学）</a:t>
            </a:r>
            <a:br>
              <a:rPr dirty="0"/>
            </a:br>
            <a:r>
              <a:rPr dirty="0"/>
              <a:t>加藤大貴（大阪大学）</a:t>
            </a:r>
            <a:br>
              <a:rPr dirty="0"/>
            </a:br>
            <a:r>
              <a:rPr dirty="0"/>
              <a:t>黒澤彩子（伊那中央病院）</a:t>
            </a:r>
            <a:br>
              <a:rPr dirty="0"/>
            </a:br>
            <a:r>
              <a:rPr dirty="0"/>
              <a:t>吉内一浩（東京大学）</a:t>
            </a:r>
            <a:br>
              <a:rPr dirty="0"/>
            </a:br>
            <a:r>
              <a:rPr dirty="0"/>
              <a:t>福田隆浩（国立がん研究センター中央病院）</a:t>
            </a:r>
          </a:p>
        </p:txBody>
      </p:sp>
      <p:sp>
        <p:nvSpPr>
          <p:cNvPr id="4" name="テキスト ボックス 3">
            <a:extLst>
              <a:ext uri="{FF2B5EF4-FFF2-40B4-BE49-F238E27FC236}">
                <a16:creationId xmlns:a16="http://schemas.microsoft.com/office/drawing/2014/main" id="{127CC1CA-F19A-57AB-C4D5-5F2EC00D4677}"/>
              </a:ext>
            </a:extLst>
          </p:cNvPr>
          <p:cNvSpPr txBox="1"/>
          <p:nvPr/>
        </p:nvSpPr>
        <p:spPr>
          <a:xfrm>
            <a:off x="5113002" y="59513"/>
            <a:ext cx="4030998" cy="584775"/>
          </a:xfrm>
          <a:prstGeom prst="rect">
            <a:avLst/>
          </a:prstGeom>
          <a:noFill/>
        </p:spPr>
        <p:txBody>
          <a:bodyPr wrap="square" rtlCol="0">
            <a:spAutoFit/>
          </a:bodyPr>
          <a:lstStyle/>
          <a:p>
            <a:r>
              <a:rPr lang="ja-JP" altLang="ja-JP" sz="1600" dirty="0"/>
              <a:t>２０２</a:t>
            </a:r>
            <a:r>
              <a:rPr lang="ja-JP" altLang="en-US" sz="1600" dirty="0"/>
              <a:t>３</a:t>
            </a:r>
            <a:r>
              <a:rPr lang="ja-JP" altLang="ja-JP" sz="1600" dirty="0"/>
              <a:t>年度第</a:t>
            </a:r>
            <a:r>
              <a:rPr lang="ja-JP" altLang="en-US" sz="1600" dirty="0"/>
              <a:t>２</a:t>
            </a:r>
            <a:r>
              <a:rPr lang="ja-JP" altLang="ja-JP" sz="1600" dirty="0"/>
              <a:t>回造血細胞移植合同班会議</a:t>
            </a:r>
          </a:p>
          <a:p>
            <a:r>
              <a:rPr lang="ja-JP" altLang="ja-JP" sz="1600" dirty="0"/>
              <a:t>令和</a:t>
            </a:r>
            <a:r>
              <a:rPr lang="ja-JP" altLang="en-US" sz="1600" dirty="0"/>
              <a:t>６</a:t>
            </a:r>
            <a:r>
              <a:rPr lang="ja-JP" altLang="ja-JP" sz="1600" dirty="0"/>
              <a:t>年</a:t>
            </a:r>
            <a:r>
              <a:rPr lang="ja-JP" altLang="en-US" sz="1600" dirty="0"/>
              <a:t>１</a:t>
            </a:r>
            <a:r>
              <a:rPr lang="ja-JP" altLang="ja-JP" sz="1600" dirty="0"/>
              <a:t>月</a:t>
            </a:r>
            <a:r>
              <a:rPr lang="ja-JP" altLang="en-US" sz="1600" dirty="0"/>
              <a:t>７</a:t>
            </a:r>
            <a:r>
              <a:rPr lang="ja-JP" altLang="ja-JP" sz="1600" dirty="0"/>
              <a:t>日（</a:t>
            </a:r>
            <a:r>
              <a:rPr lang="ja-JP" altLang="en-US" sz="1600" dirty="0"/>
              <a:t>日）</a:t>
            </a:r>
            <a:endParaRPr kumimoji="1" lang="ja-JP" altLang="en-US" sz="1600" dirty="0"/>
          </a:p>
        </p:txBody>
      </p:sp>
      <p:sp>
        <p:nvSpPr>
          <p:cNvPr id="5" name="スライド番号プレースホルダー 4">
            <a:extLst>
              <a:ext uri="{FF2B5EF4-FFF2-40B4-BE49-F238E27FC236}">
                <a16:creationId xmlns:a16="http://schemas.microsoft.com/office/drawing/2014/main" id="{42B58A5F-87C7-2135-9DCC-9C97FC5AFCB2}"/>
              </a:ext>
            </a:extLst>
          </p:cNvPr>
          <p:cNvSpPr>
            <a:spLocks noGrp="1"/>
          </p:cNvSpPr>
          <p:nvPr>
            <p:ph type="sldNum" sz="quarter" idx="12"/>
          </p:nvPr>
        </p:nvSpPr>
        <p:spPr/>
        <p:txBody>
          <a:bodyPr/>
          <a:lstStyle/>
          <a:p>
            <a:fld id="{C5EF2332-01BF-834F-8236-50238282D533}"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dirty="0"/>
              <a:t>単純な分割ルールによる政策効果</a:t>
            </a:r>
            <a:br>
              <a:rPr lang="en-US" dirty="0"/>
            </a:br>
            <a:r>
              <a:rPr dirty="0"/>
              <a:t>（最大分割</a:t>
            </a:r>
            <a:r>
              <a:rPr lang="ja-JP" altLang="en-US" dirty="0"/>
              <a:t>：２</a:t>
            </a:r>
            <a:r>
              <a:rPr dirty="0"/>
              <a:t>）</a:t>
            </a:r>
          </a:p>
        </p:txBody>
      </p:sp>
      <p:sp>
        <p:nvSpPr>
          <p:cNvPr id="3" name="Content Placeholder 2"/>
          <p:cNvSpPr>
            <a:spLocks noGrp="1"/>
          </p:cNvSpPr>
          <p:nvPr>
            <p:ph idx="1"/>
          </p:nvPr>
        </p:nvSpPr>
        <p:spPr/>
        <p:txBody>
          <a:bodyPr>
            <a:normAutofit lnSpcReduction="10000"/>
          </a:bodyPr>
          <a:lstStyle/>
          <a:p>
            <a:pPr lvl="0" indent="0">
              <a:buNone/>
            </a:pPr>
            <a:endParaRPr lang="en-US" dirty="0">
              <a:latin typeface="Courier"/>
            </a:endParaRPr>
          </a:p>
          <a:p>
            <a:pPr lvl="0" indent="0">
              <a:buNone/>
            </a:pPr>
            <a:endParaRPr lang="en-US" dirty="0">
              <a:latin typeface="Courier"/>
            </a:endParaRPr>
          </a:p>
          <a:p>
            <a:pPr lvl="0" indent="0">
              <a:buNone/>
            </a:pPr>
            <a:endParaRPr lang="en-US" dirty="0">
              <a:latin typeface="Courier"/>
            </a:endParaRPr>
          </a:p>
          <a:p>
            <a:pPr lvl="0" indent="0">
              <a:buNone/>
            </a:pPr>
            <a:endParaRPr lang="en-US" dirty="0">
              <a:latin typeface="Courier"/>
            </a:endParaRPr>
          </a:p>
          <a:p>
            <a:pPr lvl="0" indent="0">
              <a:buNone/>
            </a:pPr>
            <a:endParaRPr lang="en-US" dirty="0">
              <a:latin typeface="Courier"/>
            </a:endParaRPr>
          </a:p>
          <a:p>
            <a:pPr lvl="0" indent="0">
              <a:buNone/>
            </a:pPr>
            <a:endParaRPr lang="en-US" dirty="0">
              <a:latin typeface="Courier"/>
            </a:endParaRPr>
          </a:p>
          <a:p>
            <a:pPr lvl="0" indent="0">
              <a:buNone/>
            </a:pPr>
            <a:endParaRPr lang="en-US" dirty="0">
              <a:latin typeface="Courier"/>
            </a:endParaRPr>
          </a:p>
          <a:p>
            <a:pPr lvl="0" indent="0" algn="ctr">
              <a:buNone/>
            </a:pPr>
            <a:r>
              <a:rPr lang="ja-JP" altLang="en-US" dirty="0">
                <a:latin typeface="Courier"/>
              </a:rPr>
              <a:t>平均介入効果＝</a:t>
            </a:r>
            <a:r>
              <a:rPr dirty="0">
                <a:solidFill>
                  <a:srgbClr val="FF0000"/>
                </a:solidFill>
                <a:latin typeface="Courier"/>
              </a:rPr>
              <a:t>0.03</a:t>
            </a:r>
            <a:r>
              <a:rPr lang="en-US" dirty="0">
                <a:solidFill>
                  <a:srgbClr val="FF0000"/>
                </a:solidFill>
                <a:latin typeface="Courier"/>
              </a:rPr>
              <a:t>20</a:t>
            </a:r>
            <a:endParaRPr dirty="0">
              <a:solidFill>
                <a:srgbClr val="FF0000"/>
              </a:solidFill>
              <a:latin typeface="Courier"/>
            </a:endParaRPr>
          </a:p>
        </p:txBody>
      </p:sp>
      <p:pic>
        <p:nvPicPr>
          <p:cNvPr id="5" name="図 4">
            <a:extLst>
              <a:ext uri="{FF2B5EF4-FFF2-40B4-BE49-F238E27FC236}">
                <a16:creationId xmlns:a16="http://schemas.microsoft.com/office/drawing/2014/main" id="{C689503F-BF05-425C-37DA-153DCF631933}"/>
              </a:ext>
            </a:extLst>
          </p:cNvPr>
          <p:cNvPicPr>
            <a:picLocks noChangeAspect="1"/>
          </p:cNvPicPr>
          <p:nvPr/>
        </p:nvPicPr>
        <p:blipFill>
          <a:blip r:embed="rId2"/>
          <a:stretch>
            <a:fillRect/>
          </a:stretch>
        </p:blipFill>
        <p:spPr>
          <a:xfrm>
            <a:off x="2009417" y="1200151"/>
            <a:ext cx="5125165" cy="2495898"/>
          </a:xfrm>
          <a:prstGeom prst="rect">
            <a:avLst/>
          </a:prstGeom>
        </p:spPr>
      </p:pic>
      <p:sp>
        <p:nvSpPr>
          <p:cNvPr id="6" name="テキスト ボックス 5">
            <a:extLst>
              <a:ext uri="{FF2B5EF4-FFF2-40B4-BE49-F238E27FC236}">
                <a16:creationId xmlns:a16="http://schemas.microsoft.com/office/drawing/2014/main" id="{751FC6E6-7236-6174-8A23-32A65BEA550E}"/>
              </a:ext>
            </a:extLst>
          </p:cNvPr>
          <p:cNvSpPr txBox="1"/>
          <p:nvPr/>
        </p:nvSpPr>
        <p:spPr>
          <a:xfrm>
            <a:off x="4412673" y="2148330"/>
            <a:ext cx="1863436" cy="461665"/>
          </a:xfrm>
          <a:prstGeom prst="rect">
            <a:avLst/>
          </a:prstGeom>
          <a:solidFill>
            <a:schemeClr val="bg1"/>
          </a:solidFill>
          <a:ln w="19050">
            <a:solidFill>
              <a:schemeClr val="tx1"/>
            </a:solidFill>
          </a:ln>
        </p:spPr>
        <p:txBody>
          <a:bodyPr wrap="square" rtlCol="0">
            <a:spAutoFit/>
          </a:bodyPr>
          <a:lstStyle/>
          <a:p>
            <a:pPr algn="ctr"/>
            <a:r>
              <a:rPr kumimoji="1" lang="en-US" altLang="ja-JP" sz="1200" dirty="0"/>
              <a:t>PBSC</a:t>
            </a:r>
            <a:r>
              <a:rPr kumimoji="1" lang="ja-JP" altLang="en-US" sz="1200" dirty="0"/>
              <a:t>採取可能な</a:t>
            </a:r>
            <a:endParaRPr kumimoji="1" lang="en-US" altLang="ja-JP" sz="1200" dirty="0"/>
          </a:p>
          <a:p>
            <a:pPr algn="ctr"/>
            <a:r>
              <a:rPr kumimoji="1" lang="ja-JP" altLang="en-US" sz="1200" dirty="0"/>
              <a:t>病院の密度</a:t>
            </a:r>
            <a:r>
              <a:rPr kumimoji="1" lang="en-US" altLang="ja-JP" sz="1200" dirty="0"/>
              <a:t>&lt;=0.04</a:t>
            </a:r>
            <a:endParaRPr kumimoji="1" lang="ja-JP" altLang="en-US" sz="1200" dirty="0"/>
          </a:p>
        </p:txBody>
      </p:sp>
      <p:sp>
        <p:nvSpPr>
          <p:cNvPr id="7" name="テキスト ボックス 6">
            <a:extLst>
              <a:ext uri="{FF2B5EF4-FFF2-40B4-BE49-F238E27FC236}">
                <a16:creationId xmlns:a16="http://schemas.microsoft.com/office/drawing/2014/main" id="{A7E8B523-4E32-A446-82DA-491DE5491623}"/>
              </a:ext>
            </a:extLst>
          </p:cNvPr>
          <p:cNvSpPr txBox="1"/>
          <p:nvPr/>
        </p:nvSpPr>
        <p:spPr>
          <a:xfrm>
            <a:off x="2085109" y="3076585"/>
            <a:ext cx="962891" cy="523220"/>
          </a:xfrm>
          <a:prstGeom prst="rect">
            <a:avLst/>
          </a:prstGeom>
          <a:solidFill>
            <a:srgbClr val="CCCCFF"/>
          </a:solidFill>
        </p:spPr>
        <p:txBody>
          <a:bodyPr wrap="square" rtlCol="0">
            <a:spAutoFit/>
          </a:bodyPr>
          <a:lstStyle/>
          <a:p>
            <a:pPr algn="ctr"/>
            <a:r>
              <a:rPr kumimoji="1" lang="en-US" altLang="ja-JP" sz="2800" dirty="0"/>
              <a:t>B</a:t>
            </a:r>
            <a:endParaRPr kumimoji="1" lang="ja-JP" altLang="en-US" sz="2800" dirty="0"/>
          </a:p>
        </p:txBody>
      </p:sp>
      <p:sp>
        <p:nvSpPr>
          <p:cNvPr id="8" name="テキスト ボックス 7">
            <a:extLst>
              <a:ext uri="{FF2B5EF4-FFF2-40B4-BE49-F238E27FC236}">
                <a16:creationId xmlns:a16="http://schemas.microsoft.com/office/drawing/2014/main" id="{923D8638-A6FC-D244-DF0B-6686389AB740}"/>
              </a:ext>
            </a:extLst>
          </p:cNvPr>
          <p:cNvSpPr txBox="1"/>
          <p:nvPr/>
        </p:nvSpPr>
        <p:spPr>
          <a:xfrm>
            <a:off x="3335736" y="3076585"/>
            <a:ext cx="962891" cy="523220"/>
          </a:xfrm>
          <a:prstGeom prst="rect">
            <a:avLst/>
          </a:prstGeom>
          <a:solidFill>
            <a:srgbClr val="CCCCFF"/>
          </a:solidFill>
        </p:spPr>
        <p:txBody>
          <a:bodyPr wrap="square" rtlCol="0">
            <a:spAutoFit/>
          </a:bodyPr>
          <a:lstStyle/>
          <a:p>
            <a:pPr algn="ctr"/>
            <a:r>
              <a:rPr kumimoji="1" lang="en-US" altLang="ja-JP" sz="2800" dirty="0"/>
              <a:t>A</a:t>
            </a:r>
            <a:endParaRPr kumimoji="1" lang="ja-JP" altLang="en-US" sz="2800" dirty="0"/>
          </a:p>
        </p:txBody>
      </p:sp>
      <p:sp>
        <p:nvSpPr>
          <p:cNvPr id="9" name="テキスト ボックス 8">
            <a:extLst>
              <a:ext uri="{FF2B5EF4-FFF2-40B4-BE49-F238E27FC236}">
                <a16:creationId xmlns:a16="http://schemas.microsoft.com/office/drawing/2014/main" id="{77A4D604-F112-5737-BF70-59097AB4885C}"/>
              </a:ext>
            </a:extLst>
          </p:cNvPr>
          <p:cNvSpPr txBox="1"/>
          <p:nvPr/>
        </p:nvSpPr>
        <p:spPr>
          <a:xfrm>
            <a:off x="4753713" y="3076585"/>
            <a:ext cx="962891" cy="523220"/>
          </a:xfrm>
          <a:prstGeom prst="rect">
            <a:avLst/>
          </a:prstGeom>
          <a:solidFill>
            <a:srgbClr val="CCCCFF"/>
          </a:solidFill>
        </p:spPr>
        <p:txBody>
          <a:bodyPr wrap="square" rtlCol="0">
            <a:spAutoFit/>
          </a:bodyPr>
          <a:lstStyle/>
          <a:p>
            <a:pPr algn="ctr"/>
            <a:r>
              <a:rPr kumimoji="1" lang="en-US" altLang="ja-JP" sz="2800" dirty="0"/>
              <a:t>B</a:t>
            </a:r>
            <a:endParaRPr kumimoji="1" lang="ja-JP" altLang="en-US" sz="2800" dirty="0"/>
          </a:p>
        </p:txBody>
      </p:sp>
      <p:sp>
        <p:nvSpPr>
          <p:cNvPr id="10" name="テキスト ボックス 9">
            <a:extLst>
              <a:ext uri="{FF2B5EF4-FFF2-40B4-BE49-F238E27FC236}">
                <a16:creationId xmlns:a16="http://schemas.microsoft.com/office/drawing/2014/main" id="{88FABFD4-325C-EADE-C3E7-1487642E484C}"/>
              </a:ext>
            </a:extLst>
          </p:cNvPr>
          <p:cNvSpPr txBox="1"/>
          <p:nvPr/>
        </p:nvSpPr>
        <p:spPr>
          <a:xfrm>
            <a:off x="6011267" y="3076585"/>
            <a:ext cx="962891" cy="523220"/>
          </a:xfrm>
          <a:prstGeom prst="rect">
            <a:avLst/>
          </a:prstGeom>
          <a:solidFill>
            <a:srgbClr val="CCCCFF"/>
          </a:solidFill>
        </p:spPr>
        <p:txBody>
          <a:bodyPr wrap="square" rtlCol="0">
            <a:spAutoFit/>
          </a:bodyPr>
          <a:lstStyle/>
          <a:p>
            <a:pPr algn="ctr"/>
            <a:r>
              <a:rPr kumimoji="1" lang="en-US" altLang="ja-JP" sz="2800" dirty="0"/>
              <a:t>D</a:t>
            </a:r>
            <a:endParaRPr kumimoji="1" lang="ja-JP" alt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dirty="0"/>
              <a:t>単純な分割ルールによる政策効果</a:t>
            </a:r>
            <a:br>
              <a:rPr lang="en-US" dirty="0"/>
            </a:br>
            <a:r>
              <a:rPr dirty="0"/>
              <a:t>（最大分割：３）</a:t>
            </a:r>
          </a:p>
        </p:txBody>
      </p:sp>
      <p:sp>
        <p:nvSpPr>
          <p:cNvPr id="3" name="Content Placeholder 2"/>
          <p:cNvSpPr>
            <a:spLocks noGrp="1"/>
          </p:cNvSpPr>
          <p:nvPr>
            <p:ph idx="1"/>
          </p:nvPr>
        </p:nvSpPr>
        <p:spPr>
          <a:xfrm>
            <a:off x="457200" y="1200151"/>
            <a:ext cx="8229600" cy="3737370"/>
          </a:xfrm>
        </p:spPr>
        <p:txBody>
          <a:bodyPr>
            <a:normAutofit/>
          </a:bodyPr>
          <a:lstStyle/>
          <a:p>
            <a:pPr lvl="0" indent="0">
              <a:buNone/>
            </a:pPr>
            <a:endParaRPr lang="en-US" dirty="0">
              <a:latin typeface="Courier"/>
            </a:endParaRPr>
          </a:p>
          <a:p>
            <a:pPr lvl="0" indent="0">
              <a:buNone/>
            </a:pPr>
            <a:endParaRPr lang="en-US" dirty="0">
              <a:latin typeface="Courier"/>
            </a:endParaRPr>
          </a:p>
          <a:p>
            <a:pPr lvl="0" indent="0">
              <a:buNone/>
            </a:pPr>
            <a:endParaRPr lang="en-US" dirty="0">
              <a:latin typeface="Courier"/>
            </a:endParaRPr>
          </a:p>
          <a:p>
            <a:pPr lvl="0" indent="0">
              <a:buNone/>
            </a:pPr>
            <a:endParaRPr lang="en-US" dirty="0">
              <a:latin typeface="Courier"/>
            </a:endParaRPr>
          </a:p>
          <a:p>
            <a:pPr lvl="0" indent="0">
              <a:buNone/>
            </a:pPr>
            <a:endParaRPr lang="en-US" dirty="0">
              <a:latin typeface="Courier"/>
            </a:endParaRPr>
          </a:p>
          <a:p>
            <a:pPr lvl="0" indent="0">
              <a:buNone/>
            </a:pPr>
            <a:endParaRPr lang="en-US" dirty="0">
              <a:latin typeface="Courier"/>
            </a:endParaRPr>
          </a:p>
          <a:p>
            <a:pPr lvl="0" indent="0">
              <a:buNone/>
            </a:pPr>
            <a:endParaRPr lang="en-US" dirty="0">
              <a:latin typeface="Courier"/>
            </a:endParaRPr>
          </a:p>
          <a:p>
            <a:pPr lvl="0" indent="0" algn="ctr">
              <a:buNone/>
            </a:pPr>
            <a:r>
              <a:rPr lang="ja-JP" altLang="en-US" dirty="0">
                <a:latin typeface="Courier"/>
              </a:rPr>
              <a:t>平均介入効果＝</a:t>
            </a:r>
            <a:r>
              <a:rPr dirty="0">
                <a:solidFill>
                  <a:srgbClr val="FF0000"/>
                </a:solidFill>
                <a:latin typeface="Courier"/>
              </a:rPr>
              <a:t>0.0313</a:t>
            </a:r>
          </a:p>
        </p:txBody>
      </p:sp>
      <p:pic>
        <p:nvPicPr>
          <p:cNvPr id="5" name="図 4">
            <a:extLst>
              <a:ext uri="{FF2B5EF4-FFF2-40B4-BE49-F238E27FC236}">
                <a16:creationId xmlns:a16="http://schemas.microsoft.com/office/drawing/2014/main" id="{B3336FF6-D762-78EE-FC54-7E9AAA008E80}"/>
              </a:ext>
            </a:extLst>
          </p:cNvPr>
          <p:cNvPicPr>
            <a:picLocks noChangeAspect="1"/>
          </p:cNvPicPr>
          <p:nvPr/>
        </p:nvPicPr>
        <p:blipFill>
          <a:blip r:embed="rId2"/>
          <a:stretch>
            <a:fillRect/>
          </a:stretch>
        </p:blipFill>
        <p:spPr>
          <a:xfrm>
            <a:off x="0" y="1063229"/>
            <a:ext cx="9144000" cy="3258955"/>
          </a:xfrm>
          <a:prstGeom prst="rect">
            <a:avLst/>
          </a:prstGeom>
        </p:spPr>
      </p:pic>
      <p:sp>
        <p:nvSpPr>
          <p:cNvPr id="6" name="テキスト ボックス 5">
            <a:extLst>
              <a:ext uri="{FF2B5EF4-FFF2-40B4-BE49-F238E27FC236}">
                <a16:creationId xmlns:a16="http://schemas.microsoft.com/office/drawing/2014/main" id="{FB81A13B-809B-25F6-48AB-F6F670D8539B}"/>
              </a:ext>
            </a:extLst>
          </p:cNvPr>
          <p:cNvSpPr txBox="1"/>
          <p:nvPr/>
        </p:nvSpPr>
        <p:spPr>
          <a:xfrm>
            <a:off x="0" y="3599805"/>
            <a:ext cx="962891" cy="523220"/>
          </a:xfrm>
          <a:prstGeom prst="rect">
            <a:avLst/>
          </a:prstGeom>
          <a:solidFill>
            <a:srgbClr val="CCCCFF"/>
          </a:solidFill>
        </p:spPr>
        <p:txBody>
          <a:bodyPr wrap="square" rtlCol="0">
            <a:spAutoFit/>
          </a:bodyPr>
          <a:lstStyle/>
          <a:p>
            <a:pPr algn="ctr"/>
            <a:r>
              <a:rPr kumimoji="1" lang="en-US" altLang="ja-JP" sz="2800" dirty="0"/>
              <a:t>D</a:t>
            </a:r>
            <a:endParaRPr kumimoji="1" lang="ja-JP" altLang="en-US" sz="2800" dirty="0"/>
          </a:p>
        </p:txBody>
      </p:sp>
      <p:sp>
        <p:nvSpPr>
          <p:cNvPr id="7" name="テキスト ボックス 6">
            <a:extLst>
              <a:ext uri="{FF2B5EF4-FFF2-40B4-BE49-F238E27FC236}">
                <a16:creationId xmlns:a16="http://schemas.microsoft.com/office/drawing/2014/main" id="{5256502C-7FD5-1883-023B-763883E9928B}"/>
              </a:ext>
            </a:extLst>
          </p:cNvPr>
          <p:cNvSpPr txBox="1"/>
          <p:nvPr/>
        </p:nvSpPr>
        <p:spPr>
          <a:xfrm>
            <a:off x="1171502" y="3599805"/>
            <a:ext cx="962891" cy="523220"/>
          </a:xfrm>
          <a:prstGeom prst="rect">
            <a:avLst/>
          </a:prstGeom>
          <a:solidFill>
            <a:srgbClr val="CCCCFF"/>
          </a:solidFill>
        </p:spPr>
        <p:txBody>
          <a:bodyPr wrap="square" rtlCol="0">
            <a:spAutoFit/>
          </a:bodyPr>
          <a:lstStyle/>
          <a:p>
            <a:pPr algn="ctr"/>
            <a:r>
              <a:rPr kumimoji="1" lang="en-US" altLang="ja-JP" sz="2800" dirty="0"/>
              <a:t>C</a:t>
            </a:r>
            <a:endParaRPr kumimoji="1" lang="ja-JP" altLang="en-US" sz="2800" dirty="0"/>
          </a:p>
        </p:txBody>
      </p:sp>
      <p:sp>
        <p:nvSpPr>
          <p:cNvPr id="8" name="テキスト ボックス 7">
            <a:extLst>
              <a:ext uri="{FF2B5EF4-FFF2-40B4-BE49-F238E27FC236}">
                <a16:creationId xmlns:a16="http://schemas.microsoft.com/office/drawing/2014/main" id="{E5EBDD72-D34B-A82B-B962-25944B79A0BF}"/>
              </a:ext>
            </a:extLst>
          </p:cNvPr>
          <p:cNvSpPr txBox="1"/>
          <p:nvPr/>
        </p:nvSpPr>
        <p:spPr>
          <a:xfrm>
            <a:off x="2286793" y="3606348"/>
            <a:ext cx="962891" cy="523220"/>
          </a:xfrm>
          <a:prstGeom prst="rect">
            <a:avLst/>
          </a:prstGeom>
          <a:solidFill>
            <a:srgbClr val="CCCCFF"/>
          </a:solidFill>
        </p:spPr>
        <p:txBody>
          <a:bodyPr wrap="square" rtlCol="0">
            <a:spAutoFit/>
          </a:bodyPr>
          <a:lstStyle/>
          <a:p>
            <a:pPr algn="ctr"/>
            <a:r>
              <a:rPr kumimoji="1" lang="en-US" altLang="ja-JP" sz="2800" dirty="0"/>
              <a:t>B</a:t>
            </a:r>
            <a:endParaRPr kumimoji="1" lang="ja-JP" altLang="en-US" sz="2800" dirty="0"/>
          </a:p>
        </p:txBody>
      </p:sp>
      <p:sp>
        <p:nvSpPr>
          <p:cNvPr id="9" name="テキスト ボックス 8">
            <a:extLst>
              <a:ext uri="{FF2B5EF4-FFF2-40B4-BE49-F238E27FC236}">
                <a16:creationId xmlns:a16="http://schemas.microsoft.com/office/drawing/2014/main" id="{C719866F-D67B-E03E-AE55-7C8E34B006B2}"/>
              </a:ext>
            </a:extLst>
          </p:cNvPr>
          <p:cNvSpPr txBox="1"/>
          <p:nvPr/>
        </p:nvSpPr>
        <p:spPr>
          <a:xfrm>
            <a:off x="3482329" y="3606348"/>
            <a:ext cx="962891" cy="523220"/>
          </a:xfrm>
          <a:prstGeom prst="rect">
            <a:avLst/>
          </a:prstGeom>
          <a:solidFill>
            <a:srgbClr val="CCCCFF"/>
          </a:solidFill>
        </p:spPr>
        <p:txBody>
          <a:bodyPr wrap="square" rtlCol="0">
            <a:spAutoFit/>
          </a:bodyPr>
          <a:lstStyle/>
          <a:p>
            <a:pPr algn="ctr"/>
            <a:r>
              <a:rPr kumimoji="1" lang="en-US" altLang="ja-JP" sz="2800" dirty="0"/>
              <a:t>D</a:t>
            </a:r>
            <a:endParaRPr kumimoji="1" lang="ja-JP" altLang="en-US" sz="2800" dirty="0"/>
          </a:p>
        </p:txBody>
      </p:sp>
      <p:sp>
        <p:nvSpPr>
          <p:cNvPr id="10" name="テキスト ボックス 9">
            <a:extLst>
              <a:ext uri="{FF2B5EF4-FFF2-40B4-BE49-F238E27FC236}">
                <a16:creationId xmlns:a16="http://schemas.microsoft.com/office/drawing/2014/main" id="{1E6F0757-E774-0407-E48F-6AED99D090BE}"/>
              </a:ext>
            </a:extLst>
          </p:cNvPr>
          <p:cNvSpPr txBox="1"/>
          <p:nvPr/>
        </p:nvSpPr>
        <p:spPr>
          <a:xfrm>
            <a:off x="4597831" y="3631150"/>
            <a:ext cx="962891" cy="523220"/>
          </a:xfrm>
          <a:prstGeom prst="rect">
            <a:avLst/>
          </a:prstGeom>
          <a:solidFill>
            <a:srgbClr val="CCCCFF"/>
          </a:solidFill>
        </p:spPr>
        <p:txBody>
          <a:bodyPr wrap="square" rtlCol="0">
            <a:spAutoFit/>
          </a:bodyPr>
          <a:lstStyle/>
          <a:p>
            <a:pPr algn="ctr"/>
            <a:r>
              <a:rPr kumimoji="1" lang="en-US" altLang="ja-JP" sz="2800" dirty="0"/>
              <a:t>C</a:t>
            </a:r>
            <a:endParaRPr kumimoji="1" lang="ja-JP" altLang="en-US" sz="2800" dirty="0"/>
          </a:p>
        </p:txBody>
      </p:sp>
      <p:sp>
        <p:nvSpPr>
          <p:cNvPr id="11" name="テキスト ボックス 10">
            <a:extLst>
              <a:ext uri="{FF2B5EF4-FFF2-40B4-BE49-F238E27FC236}">
                <a16:creationId xmlns:a16="http://schemas.microsoft.com/office/drawing/2014/main" id="{2404012A-5430-D152-EA80-ADED08560EB5}"/>
              </a:ext>
            </a:extLst>
          </p:cNvPr>
          <p:cNvSpPr txBox="1"/>
          <p:nvPr/>
        </p:nvSpPr>
        <p:spPr>
          <a:xfrm>
            <a:off x="5739575" y="3599805"/>
            <a:ext cx="962891" cy="523220"/>
          </a:xfrm>
          <a:prstGeom prst="rect">
            <a:avLst/>
          </a:prstGeom>
          <a:solidFill>
            <a:srgbClr val="CCCCFF"/>
          </a:solidFill>
        </p:spPr>
        <p:txBody>
          <a:bodyPr wrap="square" rtlCol="0">
            <a:spAutoFit/>
          </a:bodyPr>
          <a:lstStyle/>
          <a:p>
            <a:pPr algn="ctr"/>
            <a:r>
              <a:rPr kumimoji="1" lang="en-US" altLang="ja-JP" sz="2800" dirty="0"/>
              <a:t>B</a:t>
            </a:r>
            <a:endParaRPr kumimoji="1" lang="ja-JP" altLang="en-US" sz="2800" dirty="0"/>
          </a:p>
        </p:txBody>
      </p:sp>
      <p:sp>
        <p:nvSpPr>
          <p:cNvPr id="12" name="テキスト ボックス 11">
            <a:extLst>
              <a:ext uri="{FF2B5EF4-FFF2-40B4-BE49-F238E27FC236}">
                <a16:creationId xmlns:a16="http://schemas.microsoft.com/office/drawing/2014/main" id="{12ADA53C-5C23-E5EA-F549-1DE1A5B99701}"/>
              </a:ext>
            </a:extLst>
          </p:cNvPr>
          <p:cNvSpPr txBox="1"/>
          <p:nvPr/>
        </p:nvSpPr>
        <p:spPr>
          <a:xfrm>
            <a:off x="6910388" y="3631150"/>
            <a:ext cx="962891" cy="523220"/>
          </a:xfrm>
          <a:prstGeom prst="rect">
            <a:avLst/>
          </a:prstGeom>
          <a:solidFill>
            <a:srgbClr val="CCCCFF"/>
          </a:solidFill>
        </p:spPr>
        <p:txBody>
          <a:bodyPr wrap="square" rtlCol="0">
            <a:spAutoFit/>
          </a:bodyPr>
          <a:lstStyle/>
          <a:p>
            <a:pPr algn="ctr"/>
            <a:r>
              <a:rPr kumimoji="1" lang="en-US" altLang="ja-JP" sz="2800" dirty="0"/>
              <a:t>D</a:t>
            </a:r>
            <a:endParaRPr kumimoji="1" lang="ja-JP" altLang="en-US" sz="2800" dirty="0"/>
          </a:p>
        </p:txBody>
      </p:sp>
      <p:sp>
        <p:nvSpPr>
          <p:cNvPr id="13" name="テキスト ボックス 12">
            <a:extLst>
              <a:ext uri="{FF2B5EF4-FFF2-40B4-BE49-F238E27FC236}">
                <a16:creationId xmlns:a16="http://schemas.microsoft.com/office/drawing/2014/main" id="{BCC26690-224D-CD5D-88C8-20B89F33D446}"/>
              </a:ext>
            </a:extLst>
          </p:cNvPr>
          <p:cNvSpPr txBox="1"/>
          <p:nvPr/>
        </p:nvSpPr>
        <p:spPr>
          <a:xfrm>
            <a:off x="8050402" y="3631150"/>
            <a:ext cx="962891" cy="523220"/>
          </a:xfrm>
          <a:prstGeom prst="rect">
            <a:avLst/>
          </a:prstGeom>
          <a:solidFill>
            <a:srgbClr val="CCCCFF"/>
          </a:solidFill>
        </p:spPr>
        <p:txBody>
          <a:bodyPr wrap="square" rtlCol="0">
            <a:spAutoFit/>
          </a:bodyPr>
          <a:lstStyle/>
          <a:p>
            <a:pPr algn="ctr"/>
            <a:r>
              <a:rPr kumimoji="1" lang="en-US" altLang="ja-JP" sz="2800" dirty="0"/>
              <a:t>C</a:t>
            </a:r>
            <a:endParaRPr kumimoji="1" lang="ja-JP" altLang="en-US" sz="2800" dirty="0"/>
          </a:p>
        </p:txBody>
      </p:sp>
      <p:sp>
        <p:nvSpPr>
          <p:cNvPr id="14" name="テキスト ボックス 13">
            <a:extLst>
              <a:ext uri="{FF2B5EF4-FFF2-40B4-BE49-F238E27FC236}">
                <a16:creationId xmlns:a16="http://schemas.microsoft.com/office/drawing/2014/main" id="{57FF1EDA-8F04-D88F-5C14-F38D5896FAF2}"/>
              </a:ext>
            </a:extLst>
          </p:cNvPr>
          <p:cNvSpPr txBox="1"/>
          <p:nvPr/>
        </p:nvSpPr>
        <p:spPr>
          <a:xfrm>
            <a:off x="4056685" y="1050685"/>
            <a:ext cx="2002088" cy="461665"/>
          </a:xfrm>
          <a:prstGeom prst="rect">
            <a:avLst/>
          </a:prstGeom>
          <a:solidFill>
            <a:schemeClr val="bg1"/>
          </a:solidFill>
          <a:ln w="19050">
            <a:solidFill>
              <a:schemeClr val="tx1"/>
            </a:solidFill>
          </a:ln>
        </p:spPr>
        <p:txBody>
          <a:bodyPr wrap="square" rtlCol="0" anchor="ctr">
            <a:spAutoFit/>
          </a:bodyPr>
          <a:lstStyle/>
          <a:p>
            <a:pPr algn="ctr"/>
            <a:r>
              <a:rPr kumimoji="1" lang="ja-JP" altLang="en-US" sz="1200" dirty="0"/>
              <a:t>病院の密度</a:t>
            </a:r>
            <a:r>
              <a:rPr kumimoji="1" lang="en-US" altLang="ja-JP" sz="1200" dirty="0"/>
              <a:t>&lt;=0.16</a:t>
            </a:r>
          </a:p>
          <a:p>
            <a:pPr algn="ctr"/>
            <a:endParaRPr kumimoji="1" lang="ja-JP" altLang="en-US" sz="1200" dirty="0"/>
          </a:p>
        </p:txBody>
      </p:sp>
      <p:sp>
        <p:nvSpPr>
          <p:cNvPr id="15" name="テキスト ボックス 14">
            <a:extLst>
              <a:ext uri="{FF2B5EF4-FFF2-40B4-BE49-F238E27FC236}">
                <a16:creationId xmlns:a16="http://schemas.microsoft.com/office/drawing/2014/main" id="{936C18DA-57A0-0D12-C96A-5CBC5FEA112E}"/>
              </a:ext>
            </a:extLst>
          </p:cNvPr>
          <p:cNvSpPr txBox="1"/>
          <p:nvPr/>
        </p:nvSpPr>
        <p:spPr>
          <a:xfrm>
            <a:off x="2719377" y="1918942"/>
            <a:ext cx="2002088" cy="461665"/>
          </a:xfrm>
          <a:prstGeom prst="rect">
            <a:avLst/>
          </a:prstGeom>
          <a:solidFill>
            <a:schemeClr val="bg1"/>
          </a:solidFill>
          <a:ln w="19050">
            <a:solidFill>
              <a:schemeClr val="tx1"/>
            </a:solidFill>
          </a:ln>
        </p:spPr>
        <p:txBody>
          <a:bodyPr wrap="square" rtlCol="0" anchor="ctr">
            <a:spAutoFit/>
          </a:bodyPr>
          <a:lstStyle/>
          <a:p>
            <a:pPr algn="ctr"/>
            <a:r>
              <a:rPr kumimoji="1" lang="en-US" altLang="ja-JP" sz="1200" dirty="0"/>
              <a:t>BM</a:t>
            </a:r>
            <a:r>
              <a:rPr kumimoji="1" lang="ja-JP" altLang="en-US" sz="1200" dirty="0"/>
              <a:t>採取可能な病院の密度</a:t>
            </a:r>
            <a:r>
              <a:rPr kumimoji="1" lang="en-US" altLang="ja-JP" sz="1200" dirty="0"/>
              <a:t>&lt;=0.03</a:t>
            </a:r>
          </a:p>
        </p:txBody>
      </p:sp>
      <p:sp>
        <p:nvSpPr>
          <p:cNvPr id="16" name="テキスト ボックス 15">
            <a:extLst>
              <a:ext uri="{FF2B5EF4-FFF2-40B4-BE49-F238E27FC236}">
                <a16:creationId xmlns:a16="http://schemas.microsoft.com/office/drawing/2014/main" id="{80956D9C-3003-069E-C701-BF0FDCDEC2BF}"/>
              </a:ext>
            </a:extLst>
          </p:cNvPr>
          <p:cNvSpPr txBox="1"/>
          <p:nvPr/>
        </p:nvSpPr>
        <p:spPr>
          <a:xfrm>
            <a:off x="2719377" y="2765334"/>
            <a:ext cx="2002088" cy="461665"/>
          </a:xfrm>
          <a:prstGeom prst="rect">
            <a:avLst/>
          </a:prstGeom>
          <a:solidFill>
            <a:schemeClr val="bg1"/>
          </a:solidFill>
          <a:ln w="19050">
            <a:solidFill>
              <a:schemeClr val="tx1"/>
            </a:solidFill>
          </a:ln>
        </p:spPr>
        <p:txBody>
          <a:bodyPr wrap="square" rtlCol="0" anchor="ctr">
            <a:spAutoFit/>
          </a:bodyPr>
          <a:lstStyle/>
          <a:p>
            <a:pPr algn="ctr"/>
            <a:r>
              <a:rPr kumimoji="1" lang="en-US" altLang="ja-JP" sz="1200" dirty="0"/>
              <a:t>PBSC</a:t>
            </a:r>
            <a:r>
              <a:rPr kumimoji="1" lang="ja-JP" altLang="en-US" sz="1200" dirty="0"/>
              <a:t>採取可能な</a:t>
            </a:r>
            <a:endParaRPr kumimoji="1" lang="en-US" altLang="ja-JP" sz="1200" dirty="0"/>
          </a:p>
          <a:p>
            <a:pPr algn="ctr"/>
            <a:r>
              <a:rPr kumimoji="1" lang="ja-JP" altLang="en-US" sz="1200" dirty="0"/>
              <a:t>病院の密度</a:t>
            </a:r>
            <a:r>
              <a:rPr kumimoji="1" lang="en-US" altLang="ja-JP" sz="1200" dirty="0"/>
              <a:t>&lt;=0.04</a:t>
            </a:r>
          </a:p>
        </p:txBody>
      </p:sp>
      <p:sp>
        <p:nvSpPr>
          <p:cNvPr id="17" name="テキスト ボックス 16">
            <a:extLst>
              <a:ext uri="{FF2B5EF4-FFF2-40B4-BE49-F238E27FC236}">
                <a16:creationId xmlns:a16="http://schemas.microsoft.com/office/drawing/2014/main" id="{67FD9014-E7DD-E2E0-5DED-5C3E03FA4BDC}"/>
              </a:ext>
            </a:extLst>
          </p:cNvPr>
          <p:cNvSpPr txBox="1"/>
          <p:nvPr/>
        </p:nvSpPr>
        <p:spPr>
          <a:xfrm>
            <a:off x="635246" y="2762645"/>
            <a:ext cx="2002088" cy="461665"/>
          </a:xfrm>
          <a:prstGeom prst="rect">
            <a:avLst/>
          </a:prstGeom>
          <a:solidFill>
            <a:schemeClr val="bg1"/>
          </a:solidFill>
          <a:ln w="19050">
            <a:solidFill>
              <a:schemeClr val="tx1"/>
            </a:solidFill>
          </a:ln>
        </p:spPr>
        <p:txBody>
          <a:bodyPr wrap="square" rtlCol="0" anchor="ctr">
            <a:spAutoFit/>
          </a:bodyPr>
          <a:lstStyle/>
          <a:p>
            <a:pPr algn="ctr"/>
            <a:r>
              <a:rPr kumimoji="1" lang="en-US" altLang="ja-JP" sz="1200" dirty="0"/>
              <a:t>PBSC</a:t>
            </a:r>
            <a:r>
              <a:rPr kumimoji="1" lang="ja-JP" altLang="en-US" sz="1200" dirty="0"/>
              <a:t>採取可能な</a:t>
            </a:r>
            <a:endParaRPr kumimoji="1" lang="en-US" altLang="ja-JP" sz="1200" dirty="0"/>
          </a:p>
          <a:p>
            <a:pPr algn="ctr"/>
            <a:r>
              <a:rPr kumimoji="1" lang="ja-JP" altLang="en-US" sz="1200" dirty="0"/>
              <a:t>病院の密度</a:t>
            </a:r>
            <a:r>
              <a:rPr kumimoji="1" lang="en-US" altLang="ja-JP" sz="1200" dirty="0"/>
              <a:t>&lt;=0.01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フィールド実験の介入</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1"/>
                <a:r>
                  <a:rPr dirty="0">
                    <a:latin typeface="游ゴシック Medium" panose="020B0500000000000000" pitchFamily="50" charset="-128"/>
                    <a:ea typeface="游ゴシック Medium" panose="020B0500000000000000" pitchFamily="50" charset="-128"/>
                  </a:rPr>
                  <a:t>対象：骨髄バンクドナー確定後に「適合通知」を受け取るドナー候補者（</a:t>
                </a:r>
                <a14:m>
                  <m:oMath xmlns:m="http://schemas.openxmlformats.org/officeDocument/2006/math">
                    <m:r>
                      <a:rPr>
                        <a:latin typeface="Cambria Math" panose="02040503050406030204" pitchFamily="18" charset="0"/>
                      </a:rPr>
                      <m:t>𝑁</m:t>
                    </m:r>
                    <m:r>
                      <a:rPr>
                        <a:latin typeface="Cambria Math" panose="02040503050406030204" pitchFamily="18" charset="0"/>
                      </a:rPr>
                      <m:t>=11,154</m:t>
                    </m:r>
                  </m:oMath>
                </a14:m>
                <a:r>
                  <a:rPr dirty="0">
                    <a:latin typeface="游ゴシック Medium" panose="020B0500000000000000" pitchFamily="50" charset="-128"/>
                    <a:ea typeface="游ゴシック Medium" panose="020B0500000000000000" pitchFamily="50" charset="-128"/>
                  </a:rPr>
                  <a:t>）</a:t>
                </a:r>
              </a:p>
              <a:p>
                <a:pPr lvl="1"/>
                <a:r>
                  <a:rPr dirty="0">
                    <a:latin typeface="游ゴシック Medium" panose="020B0500000000000000" pitchFamily="50" charset="-128"/>
                    <a:ea typeface="游ゴシック Medium" panose="020B0500000000000000" pitchFamily="50" charset="-128"/>
                  </a:rPr>
                  <a:t>介入：ドナー候補者確定後に送付する「適合通知」の内容に以下のメッセージを加える</a:t>
                </a:r>
              </a:p>
              <a:p>
                <a:pPr lvl="2"/>
                <a:r>
                  <a:rPr dirty="0">
                    <a:latin typeface="游ゴシック Medium" panose="020B0500000000000000" pitchFamily="50" charset="-128"/>
                    <a:ea typeface="游ゴシック Medium" panose="020B0500000000000000" pitchFamily="50" charset="-128"/>
                  </a:rPr>
                  <a:t>確率メッセージ：「</a:t>
                </a:r>
                <a:r>
                  <a:rPr dirty="0">
                    <a:highlight>
                      <a:srgbClr val="FFFF00"/>
                    </a:highlight>
                    <a:latin typeface="游ゴシック Medium" panose="020B0500000000000000" pitchFamily="50" charset="-128"/>
                    <a:ea typeface="游ゴシック Medium" panose="020B0500000000000000" pitchFamily="50" charset="-128"/>
                  </a:rPr>
                  <a:t>１人の登録患者さんとHLA型が一致するドナー登録者は数百〜数万人に1人です。 ドナー候補者が複数みつかる場合もありますが、多くはないこともご理解頂ければ幸いです</a:t>
                </a:r>
                <a:r>
                  <a:rPr dirty="0">
                    <a:latin typeface="游ゴシック Medium" panose="020B0500000000000000" pitchFamily="50" charset="-128"/>
                    <a:ea typeface="游ゴシック Medium" panose="020B0500000000000000" pitchFamily="50" charset="-128"/>
                  </a:rPr>
                  <a:t>。」</a:t>
                </a:r>
              </a:p>
              <a:p>
                <a:pPr lvl="2"/>
                <a:r>
                  <a:rPr lang="ja-JP" altLang="en-US" dirty="0">
                    <a:latin typeface="游ゴシック Medium" panose="020B0500000000000000" pitchFamily="50" charset="-128"/>
                    <a:ea typeface="游ゴシック Medium" panose="020B0500000000000000" pitchFamily="50" charset="-128"/>
                  </a:rPr>
                  <a:t>早期コーディネーションメッセージ</a:t>
                </a:r>
                <a:r>
                  <a:rPr dirty="0">
                    <a:latin typeface="游ゴシック Medium" panose="020B0500000000000000" pitchFamily="50" charset="-128"/>
                    <a:ea typeface="游ゴシック Medium" panose="020B0500000000000000" pitchFamily="50" charset="-128"/>
                  </a:rPr>
                  <a:t>：「</a:t>
                </a:r>
                <a:r>
                  <a:rPr dirty="0">
                    <a:highlight>
                      <a:srgbClr val="00FFFF"/>
                    </a:highlight>
                    <a:latin typeface="游ゴシック Medium" panose="020B0500000000000000" pitchFamily="50" charset="-128"/>
                    <a:ea typeface="游ゴシック Medium" panose="020B0500000000000000" pitchFamily="50" charset="-128"/>
                  </a:rPr>
                  <a:t>骨髄バンクを介して移植ができる患者さんは現在約6割にとどまっています。 骨髄等を提供するドナーが早く見つかれば、その比率を高めることができます。」</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48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D2134699-DBAB-8DE9-993C-AF9376108A7A}"/>
              </a:ext>
            </a:extLst>
          </p:cNvPr>
          <p:cNvSpPr>
            <a:spLocks noGrp="1"/>
          </p:cNvSpPr>
          <p:nvPr>
            <p:ph type="sldNum" sz="quarter" idx="12"/>
          </p:nvPr>
        </p:nvSpPr>
        <p:spPr/>
        <p:txBody>
          <a:bodyPr/>
          <a:lstStyle/>
          <a:p>
            <a:fld id="{C5EF2332-01BF-834F-8236-50238282D533}"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実験群</a:t>
            </a:r>
          </a:p>
        </p:txBody>
      </p:sp>
      <p:sp>
        <p:nvSpPr>
          <p:cNvPr id="3" name="Content Placeholder 2"/>
          <p:cNvSpPr>
            <a:spLocks noGrp="1"/>
          </p:cNvSpPr>
          <p:nvPr>
            <p:ph idx="1"/>
          </p:nvPr>
        </p:nvSpPr>
        <p:spPr/>
        <p:txBody>
          <a:bodyPr/>
          <a:lstStyle/>
          <a:p>
            <a:pPr lvl="1"/>
            <a:r>
              <a:rPr dirty="0">
                <a:latin typeface="游ゴシック Medium" panose="020B0500000000000000" pitchFamily="50" charset="-128"/>
                <a:ea typeface="游ゴシック Medium" panose="020B0500000000000000" pitchFamily="50" charset="-128"/>
              </a:rPr>
              <a:t>A群（コントロール）：通常の適合通知</a:t>
            </a:r>
          </a:p>
          <a:p>
            <a:pPr lvl="1"/>
            <a:r>
              <a:rPr dirty="0">
                <a:latin typeface="游ゴシック Medium" panose="020B0500000000000000" pitchFamily="50" charset="-128"/>
                <a:ea typeface="游ゴシック Medium" panose="020B0500000000000000" pitchFamily="50" charset="-128"/>
              </a:rPr>
              <a:t>B群（トリートメント1）：通常の適合通知＋確率メッセージ</a:t>
            </a:r>
          </a:p>
          <a:p>
            <a:pPr lvl="1"/>
            <a:r>
              <a:rPr dirty="0">
                <a:latin typeface="游ゴシック Medium" panose="020B0500000000000000" pitchFamily="50" charset="-128"/>
                <a:ea typeface="游ゴシック Medium" panose="020B0500000000000000" pitchFamily="50" charset="-128"/>
              </a:rPr>
              <a:t>C群（トリートメント2）：通常の適合通知＋</a:t>
            </a:r>
            <a:r>
              <a:rPr lang="ja-JP" altLang="en-US" dirty="0">
                <a:latin typeface="游ゴシック Medium" panose="020B0500000000000000" pitchFamily="50" charset="-128"/>
                <a:ea typeface="游ゴシック Medium" panose="020B0500000000000000" pitchFamily="50" charset="-128"/>
              </a:rPr>
              <a:t>早期コーディネーションメッセージ</a:t>
            </a:r>
            <a:endParaRPr dirty="0">
              <a:latin typeface="游ゴシック Medium" panose="020B0500000000000000" pitchFamily="50" charset="-128"/>
              <a:ea typeface="游ゴシック Medium" panose="020B0500000000000000" pitchFamily="50" charset="-128"/>
            </a:endParaRPr>
          </a:p>
          <a:p>
            <a:pPr lvl="1"/>
            <a:r>
              <a:rPr dirty="0">
                <a:latin typeface="游ゴシック Medium" panose="020B0500000000000000" pitchFamily="50" charset="-128"/>
                <a:ea typeface="游ゴシック Medium" panose="020B0500000000000000" pitchFamily="50" charset="-128"/>
              </a:rPr>
              <a:t>D群（トリートメント3）：通常の適合通知＋確率メッセージ＋</a:t>
            </a:r>
            <a:r>
              <a:rPr lang="ja-JP" altLang="en-US" dirty="0">
                <a:latin typeface="游ゴシック Medium" panose="020B0500000000000000" pitchFamily="50" charset="-128"/>
                <a:ea typeface="游ゴシック Medium" panose="020B0500000000000000" pitchFamily="50" charset="-128"/>
              </a:rPr>
              <a:t>早期コーディネーションメッセージ</a:t>
            </a:r>
            <a:endParaRPr lang="en-US" altLang="ja-JP" dirty="0">
              <a:latin typeface="游ゴシック Medium" panose="020B0500000000000000" pitchFamily="50" charset="-128"/>
              <a:ea typeface="游ゴシック Medium" panose="020B0500000000000000" pitchFamily="50" charset="-128"/>
            </a:endParaRPr>
          </a:p>
          <a:p>
            <a:pPr lvl="1"/>
            <a:endParaRPr lang="en-US" dirty="0">
              <a:latin typeface="游ゴシック Medium" panose="020B0500000000000000" pitchFamily="50" charset="-128"/>
              <a:ea typeface="游ゴシック Medium" panose="020B0500000000000000" pitchFamily="50" charset="-128"/>
            </a:endParaRPr>
          </a:p>
          <a:p>
            <a:pPr marL="342900" lvl="1" indent="0">
              <a:buNone/>
            </a:pPr>
            <a:r>
              <a:rPr dirty="0">
                <a:latin typeface="游ゴシック Medium" panose="020B0500000000000000" pitchFamily="50" charset="-128"/>
                <a:ea typeface="游ゴシック Medium" panose="020B0500000000000000" pitchFamily="50" charset="-128"/>
              </a:rPr>
              <a:t>実験は2021/9～2022/2で実施し、週単位で実験群を割り当てた</a:t>
            </a:r>
          </a:p>
        </p:txBody>
      </p:sp>
      <p:sp>
        <p:nvSpPr>
          <p:cNvPr id="4" name="スライド番号プレースホルダー 3">
            <a:extLst>
              <a:ext uri="{FF2B5EF4-FFF2-40B4-BE49-F238E27FC236}">
                <a16:creationId xmlns:a16="http://schemas.microsoft.com/office/drawing/2014/main" id="{018514B0-39B9-EA96-6091-5742BC6FEBD9}"/>
              </a:ext>
            </a:extLst>
          </p:cNvPr>
          <p:cNvSpPr>
            <a:spLocks noGrp="1"/>
          </p:cNvSpPr>
          <p:nvPr>
            <p:ph type="sldNum" sz="quarter" idx="12"/>
          </p:nvPr>
        </p:nvSpPr>
        <p:spPr/>
        <p:txBody>
          <a:bodyPr/>
          <a:lstStyle/>
          <a:p>
            <a:fld id="{C5EF2332-01BF-834F-8236-50238282D533}"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6338AC-E229-F4D4-F65A-8F2C47956B3C}"/>
              </a:ext>
            </a:extLst>
          </p:cNvPr>
          <p:cNvSpPr>
            <a:spLocks noGrp="1"/>
          </p:cNvSpPr>
          <p:nvPr>
            <p:ph type="title"/>
          </p:nvPr>
        </p:nvSpPr>
        <p:spPr/>
        <p:txBody>
          <a:bodyPr/>
          <a:lstStyle/>
          <a:p>
            <a:r>
              <a:rPr kumimoji="1" lang="ja-JP" altLang="en-US" dirty="0"/>
              <a:t>機械学習を用いた効果測定</a:t>
            </a:r>
          </a:p>
        </p:txBody>
      </p:sp>
      <p:sp>
        <p:nvSpPr>
          <p:cNvPr id="3" name="コンテンツ プレースホルダー 2">
            <a:extLst>
              <a:ext uri="{FF2B5EF4-FFF2-40B4-BE49-F238E27FC236}">
                <a16:creationId xmlns:a16="http://schemas.microsoft.com/office/drawing/2014/main" id="{F80B9AE0-069C-23E5-8FE4-28210283B42A}"/>
              </a:ext>
            </a:extLst>
          </p:cNvPr>
          <p:cNvSpPr>
            <a:spLocks noGrp="1"/>
          </p:cNvSpPr>
          <p:nvPr>
            <p:ph idx="1"/>
          </p:nvPr>
        </p:nvSpPr>
        <p:spPr/>
        <p:txBody>
          <a:bodyPr anchor="ctr"/>
          <a:lstStyle/>
          <a:p>
            <a:r>
              <a:rPr kumimoji="1" lang="ja-JP" altLang="en-US" dirty="0"/>
              <a:t>介入効果の異質性の検証として</a:t>
            </a:r>
            <a:r>
              <a:rPr kumimoji="1" lang="en-US" altLang="ja-JP" dirty="0"/>
              <a:t>Random causal forest</a:t>
            </a:r>
            <a:r>
              <a:rPr kumimoji="1" lang="ja-JP" altLang="en-US" dirty="0"/>
              <a:t>を使用</a:t>
            </a:r>
            <a:endParaRPr kumimoji="1" lang="en-US" altLang="ja-JP" dirty="0"/>
          </a:p>
          <a:p>
            <a:pPr lvl="1"/>
            <a:r>
              <a:rPr kumimoji="1" lang="ja-JP" altLang="en-US" dirty="0"/>
              <a:t>介入効果の異質性を高めるように、サンプルを観察可能な特徴（共変量）で分割する</a:t>
            </a:r>
            <a:endParaRPr kumimoji="1" lang="en-US" altLang="ja-JP" dirty="0"/>
          </a:p>
          <a:p>
            <a:pPr lvl="1"/>
            <a:r>
              <a:rPr kumimoji="1" lang="ja-JP" altLang="en-US" dirty="0"/>
              <a:t>分割したサブサンプル内で介入効果を推定する</a:t>
            </a:r>
            <a:endParaRPr kumimoji="1" lang="en-US" altLang="ja-JP" dirty="0"/>
          </a:p>
          <a:p>
            <a:pPr lvl="1"/>
            <a:r>
              <a:rPr kumimoji="1" lang="ja-JP" altLang="en-US" dirty="0"/>
              <a:t>介入を受けていない人についても、その人の共変量に基づいて介入効果を予測できる</a:t>
            </a:r>
            <a:endParaRPr kumimoji="1" lang="en-US" altLang="ja-JP" dirty="0"/>
          </a:p>
          <a:p>
            <a:r>
              <a:rPr kumimoji="1" lang="ja-JP" altLang="en-US" dirty="0"/>
              <a:t>アウトカム変数は「意向あり」を使用</a:t>
            </a:r>
          </a:p>
        </p:txBody>
      </p:sp>
      <p:sp>
        <p:nvSpPr>
          <p:cNvPr id="4" name="スライド番号プレースホルダー 3">
            <a:extLst>
              <a:ext uri="{FF2B5EF4-FFF2-40B4-BE49-F238E27FC236}">
                <a16:creationId xmlns:a16="http://schemas.microsoft.com/office/drawing/2014/main" id="{509D43B4-3903-2ED7-3E47-956FD149FF1A}"/>
              </a:ext>
            </a:extLst>
          </p:cNvPr>
          <p:cNvSpPr>
            <a:spLocks noGrp="1"/>
          </p:cNvSpPr>
          <p:nvPr>
            <p:ph type="sldNum" sz="quarter" idx="12"/>
          </p:nvPr>
        </p:nvSpPr>
        <p:spPr/>
        <p:txBody>
          <a:bodyPr/>
          <a:lstStyle/>
          <a:p>
            <a:fld id="{C5EF2332-01BF-834F-8236-50238282D533}" type="slidenum">
              <a:rPr lang="en-US" smtClean="0"/>
              <a:t>4</a:t>
            </a:fld>
            <a:endParaRPr lang="en-US"/>
          </a:p>
        </p:txBody>
      </p:sp>
    </p:spTree>
    <p:extLst>
      <p:ext uri="{BB962C8B-B14F-4D97-AF65-F5344CB8AC3E}">
        <p14:creationId xmlns:p14="http://schemas.microsoft.com/office/powerpoint/2010/main" val="3617160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E8B3ED-E7C4-152D-6788-58F3F4C34858}"/>
              </a:ext>
            </a:extLst>
          </p:cNvPr>
          <p:cNvSpPr>
            <a:spLocks noGrp="1"/>
          </p:cNvSpPr>
          <p:nvPr>
            <p:ph type="title"/>
          </p:nvPr>
        </p:nvSpPr>
        <p:spPr/>
        <p:txBody>
          <a:bodyPr/>
          <a:lstStyle/>
          <a:p>
            <a:r>
              <a:rPr kumimoji="1" lang="ja-JP" altLang="en-US" dirty="0"/>
              <a:t>予測介入効果の分布</a:t>
            </a:r>
          </a:p>
        </p:txBody>
      </p:sp>
      <p:sp>
        <p:nvSpPr>
          <p:cNvPr id="4" name="スライド番号プレースホルダー 3">
            <a:extLst>
              <a:ext uri="{FF2B5EF4-FFF2-40B4-BE49-F238E27FC236}">
                <a16:creationId xmlns:a16="http://schemas.microsoft.com/office/drawing/2014/main" id="{634D0D7D-66E8-8EA4-DD7A-7469AAE4B0B1}"/>
              </a:ext>
            </a:extLst>
          </p:cNvPr>
          <p:cNvSpPr>
            <a:spLocks noGrp="1"/>
          </p:cNvSpPr>
          <p:nvPr>
            <p:ph type="sldNum" sz="quarter" idx="12"/>
          </p:nvPr>
        </p:nvSpPr>
        <p:spPr/>
        <p:txBody>
          <a:bodyPr/>
          <a:lstStyle/>
          <a:p>
            <a:fld id="{C5EF2332-01BF-834F-8236-50238282D533}" type="slidenum">
              <a:rPr lang="en-US" smtClean="0"/>
              <a:t>5</a:t>
            </a:fld>
            <a:endParaRPr lang="en-US"/>
          </a:p>
        </p:txBody>
      </p:sp>
      <p:pic>
        <p:nvPicPr>
          <p:cNvPr id="5" name="Picture" descr="Figure 3.2: Boxplot of Predicted Treatment Effects by Gender and Age. Notes: Blue fitted line represents GAM smoothing. Covariates are gender, age, number of past coordinations, number of hospitals per 10 square kilometers, number of hospitals with PBSC collection per 10 square kilometers and number of hospitals with BM collection per 10 square kilometers.">
            <a:extLst>
              <a:ext uri="{FF2B5EF4-FFF2-40B4-BE49-F238E27FC236}">
                <a16:creationId xmlns:a16="http://schemas.microsoft.com/office/drawing/2014/main" id="{0D46F3F1-F8CE-B5CA-CA12-1976D46E8926}"/>
              </a:ext>
            </a:extLst>
          </p:cNvPr>
          <p:cNvPicPr/>
          <p:nvPr/>
        </p:nvPicPr>
        <p:blipFill>
          <a:blip r:embed="rId2"/>
          <a:stretch>
            <a:fillRect/>
          </a:stretch>
        </p:blipFill>
        <p:spPr bwMode="auto">
          <a:xfrm>
            <a:off x="1475509" y="1063229"/>
            <a:ext cx="6192982" cy="3769736"/>
          </a:xfrm>
          <a:prstGeom prst="rect">
            <a:avLst/>
          </a:prstGeom>
          <a:noFill/>
          <a:ln w="9525">
            <a:noFill/>
            <a:headEnd/>
            <a:tailEnd/>
          </a:ln>
        </p:spPr>
      </p:pic>
    </p:spTree>
    <p:extLst>
      <p:ext uri="{BB962C8B-B14F-4D97-AF65-F5344CB8AC3E}">
        <p14:creationId xmlns:p14="http://schemas.microsoft.com/office/powerpoint/2010/main" val="192308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pPr marL="0" lvl="0" indent="0">
              <a:buNone/>
            </a:pPr>
            <a:r>
              <a:rPr dirty="0"/>
              <a:t>一律介入と最適ターゲティングの効果</a:t>
            </a:r>
          </a:p>
        </p:txBody>
      </p:sp>
      <p:graphicFrame>
        <p:nvGraphicFramePr>
          <p:cNvPr id="56727866" name="表 56727865"/>
          <p:cNvGraphicFramePr>
            <a:graphicFrameLocks noGrp="1"/>
          </p:cNvGraphicFramePr>
          <p:nvPr>
            <p:extLst>
              <p:ext uri="{D42A27DB-BD31-4B8C-83A1-F6EECF244321}">
                <p14:modId xmlns:p14="http://schemas.microsoft.com/office/powerpoint/2010/main" val="102571765"/>
              </p:ext>
            </p:extLst>
          </p:nvPr>
        </p:nvGraphicFramePr>
        <p:xfrm>
          <a:off x="1828800" y="1974273"/>
          <a:ext cx="5486400" cy="1844040"/>
        </p:xfrm>
        <a:graphic>
          <a:graphicData uri="http://schemas.openxmlformats.org/drawingml/2006/table">
            <a:tbl>
              <a:tblPr/>
              <a:tblGrid>
                <a:gridCol w="18288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tblGrid>
              <a:tr h="228600">
                <a:tc>
                  <a:txBody>
                    <a:bodyPr/>
                    <a:lstStyle/>
                    <a:p>
                      <a:pPr marL="63500" marR="63500" algn="l">
                        <a:lnSpc>
                          <a:spcPct val="100000"/>
                        </a:lnSpc>
                        <a:spcBef>
                          <a:spcPts val="500"/>
                        </a:spcBef>
                        <a:spcAft>
                          <a:spcPts val="500"/>
                        </a:spcAft>
                        <a:buNone/>
                      </a:pPr>
                      <a:endParaRPr/>
                    </a:p>
                  </a:txBody>
                  <a:tcPr marL="0" marR="0" marT="63500" marB="63500" anchor="ctr">
                    <a:lnL w="0" cap="flat" cmpd="sng" algn="ctr">
                      <a:noFill/>
                      <a:prstDash val="solid"/>
                    </a:lnL>
                    <a:lnR w="0" cap="flat" cmpd="sng" algn="ctr">
                      <a:noFill/>
                      <a:prstDash val="solid"/>
                    </a:lnR>
                    <a:lnT w="12700" cap="flat" cmpd="sng" algn="ctr">
                      <a:solidFill>
                        <a:srgbClr val="000000">
                          <a:alpha val="100000"/>
                        </a:srgbClr>
                      </a:solidFill>
                      <a:prstDash val="solid"/>
                    </a:lnT>
                    <a:lnB w="0" cap="flat" cmpd="sng" algn="ctr">
                      <a:noFill/>
                      <a:prstDash val="solid"/>
                    </a:lnB>
                    <a:solidFill>
                      <a:srgbClr val="FFFFFF">
                        <a:alpha val="0"/>
                      </a:srgbClr>
                    </a:solidFill>
                  </a:tcPr>
                </a:tc>
                <a:tc gridSpan="2">
                  <a:txBody>
                    <a:bodyPr/>
                    <a:lstStyle/>
                    <a:p>
                      <a:pPr marL="63500" marR="63500" algn="ctr">
                        <a:lnSpc>
                          <a:spcPct val="100000"/>
                        </a:lnSpc>
                        <a:spcBef>
                          <a:spcPts val="500"/>
                        </a:spcBef>
                        <a:spcAft>
                          <a:spcPts val="500"/>
                        </a:spcAft>
                        <a:buNone/>
                      </a:pPr>
                      <a:r>
                        <a:rPr sz="1100" b="0" i="0" u="none" cap="none" dirty="0">
                          <a:solidFill>
                            <a:srgbClr val="000000">
                              <a:alpha val="100000"/>
                            </a:srgbClr>
                          </a:solidFill>
                          <a:latin typeface="Arial"/>
                          <a:cs typeface="Arial"/>
                          <a:sym typeface="Arial"/>
                        </a:rPr>
                        <a:t>Targeting</a:t>
                      </a:r>
                    </a:p>
                  </a:txBody>
                  <a:tcPr marL="0" marR="0" marT="63500" marB="63500" anchor="ctr">
                    <a:lnL w="0" cap="flat" cmpd="sng" algn="ctr">
                      <a:noFill/>
                      <a:prstDash val="solid"/>
                    </a:lnL>
                    <a:lnR w="0" cap="flat" cmpd="sng" algn="ctr">
                      <a:noFill/>
                      <a:prstDash val="solid"/>
                    </a:lnR>
                    <a:lnT w="12700" cap="flat" cmpd="sng" algn="ctr">
                      <a:solidFill>
                        <a:srgbClr val="000000">
                          <a:alpha val="100000"/>
                        </a:srgbClr>
                      </a:solidFill>
                      <a:prstDash val="solid"/>
                    </a:lnT>
                    <a:lnB w="0" cap="flat" cmpd="sng" algn="ctr">
                      <a:noFill/>
                      <a:prstDash val="solid"/>
                    </a:lnB>
                    <a:solidFill>
                      <a:srgbClr val="FFFFFF">
                        <a:alpha val="0"/>
                      </a:srgbClr>
                    </a:solidFill>
                  </a:tcPr>
                </a:tc>
                <a:tc hMerge="1">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Targeting</a:t>
                      </a:r>
                    </a:p>
                  </a:txBody>
                  <a:tcPr marL="0" marR="0" marT="63500" marB="63500" anchor="ctr">
                    <a:lnL w="0" cap="flat" cmpd="sng" algn="ctr">
                      <a:noFill/>
                      <a:prstDash val="solid"/>
                    </a:lnL>
                    <a:lnR w="0" cap="flat" cmpd="sng" algn="ctr">
                      <a:noFill/>
                      <a:prstDash val="solid"/>
                    </a:lnR>
                    <a:lnT w="12700" cap="flat" cmpd="sng" algn="ctr">
                      <a:solidFill>
                        <a:srgbClr val="000000">
                          <a:alpha val="100000"/>
                        </a:srgbClr>
                      </a:solidFill>
                      <a:prstDash val="solid"/>
                    </a:lnT>
                    <a:lnB w="0" cap="flat" cmpd="sng" algn="ctr">
                      <a:noFill/>
                      <a:prstDash val="solid"/>
                    </a:lnB>
                    <a:solidFill>
                      <a:srgbClr val="FFFFFF">
                        <a:alpha val="0"/>
                      </a:srgbClr>
                    </a:solidFill>
                  </a:tcPr>
                </a:tc>
                <a:tc gridSpan="2">
                  <a:txBody>
                    <a:bodyPr/>
                    <a:lstStyle/>
                    <a:p>
                      <a:pPr marL="63500" marR="63500" algn="ctr">
                        <a:lnSpc>
                          <a:spcPct val="100000"/>
                        </a:lnSpc>
                        <a:spcBef>
                          <a:spcPts val="500"/>
                        </a:spcBef>
                        <a:spcAft>
                          <a:spcPts val="500"/>
                        </a:spcAft>
                        <a:buNone/>
                      </a:pPr>
                      <a:r>
                        <a:rPr sz="1100" b="0" i="0" u="none" cap="none" dirty="0">
                          <a:solidFill>
                            <a:srgbClr val="000000">
                              <a:alpha val="100000"/>
                            </a:srgbClr>
                          </a:solidFill>
                          <a:latin typeface="Arial"/>
                          <a:cs typeface="Arial"/>
                          <a:sym typeface="Arial"/>
                        </a:rPr>
                        <a:t>Uniform</a:t>
                      </a:r>
                    </a:p>
                  </a:txBody>
                  <a:tcPr marL="0" marR="0" marT="63500" marB="63500" anchor="ctr">
                    <a:lnL w="0" cap="flat" cmpd="sng" algn="ctr">
                      <a:noFill/>
                      <a:prstDash val="solid"/>
                    </a:lnL>
                    <a:lnR w="0" cap="flat" cmpd="sng" algn="ctr">
                      <a:noFill/>
                      <a:prstDash val="solid"/>
                    </a:lnR>
                    <a:lnT w="12700" cap="flat" cmpd="sng" algn="ctr">
                      <a:solidFill>
                        <a:srgbClr val="000000">
                          <a:alpha val="100000"/>
                        </a:srgbClr>
                      </a:solidFill>
                      <a:prstDash val="solid"/>
                    </a:lnT>
                    <a:lnB w="0" cap="flat" cmpd="sng" algn="ctr">
                      <a:noFill/>
                      <a:prstDash val="solid"/>
                    </a:lnB>
                    <a:solidFill>
                      <a:srgbClr val="FFFFFF">
                        <a:alpha val="0"/>
                      </a:srgbClr>
                    </a:solidFill>
                  </a:tcPr>
                </a:tc>
                <a:tc hMerge="1">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Uniform</a:t>
                      </a:r>
                    </a:p>
                  </a:txBody>
                  <a:tcPr marL="0" marR="0" marT="63500" marB="63500" anchor="ctr">
                    <a:lnL w="0" cap="flat" cmpd="sng" algn="ctr">
                      <a:noFill/>
                      <a:prstDash val="solid"/>
                    </a:lnL>
                    <a:lnR w="0" cap="flat" cmpd="sng" algn="ctr">
                      <a:noFill/>
                      <a:prstDash val="solid"/>
                    </a:lnR>
                    <a:lnT w="12700" cap="flat" cmpd="sng" algn="ctr">
                      <a:solidFill>
                        <a:srgbClr val="000000">
                          <a:alpha val="100000"/>
                        </a:srgbClr>
                      </a:solid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0"/>
                  </a:ext>
                </a:extLst>
              </a:tr>
              <a:tr h="228600">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Arial"/>
                          <a:cs typeface="Arial"/>
                          <a:sym typeface="Arial"/>
                        </a:rPr>
                        <a:t> </a:t>
                      </a:r>
                    </a:p>
                  </a:txBody>
                  <a:tcPr marL="0" marR="0" marT="63500" marB="63500" anchor="ctr">
                    <a:lnL w="0" cap="flat" cmpd="sng" algn="ctr">
                      <a:noFill/>
                      <a:prstDash val="solid"/>
                    </a:lnL>
                    <a:lnR w="0" cap="flat" cmpd="sng" algn="ctr">
                      <a:noFill/>
                      <a:prstDash val="solid"/>
                    </a:lnR>
                    <a:lnT w="0" cap="flat" cmpd="sng" algn="ctr">
                      <a:noFill/>
                      <a:prstDash val="solid"/>
                    </a:lnT>
                    <a:lnB w="12700" cap="flat" cmpd="sng" algn="ctr">
                      <a:solidFill>
                        <a:srgbClr val="000000">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Mean</a:t>
                      </a:r>
                    </a:p>
                  </a:txBody>
                  <a:tcPr marL="0" marR="0" marT="63500" marB="63500" anchor="ctr">
                    <a:lnL w="0" cap="flat" cmpd="sng" algn="ctr">
                      <a:noFill/>
                      <a:prstDash val="solid"/>
                    </a:lnL>
                    <a:lnR w="0" cap="flat" cmpd="sng" algn="ctr">
                      <a:noFill/>
                      <a:prstDash val="solid"/>
                    </a:lnR>
                    <a:lnT w="0" cap="flat" cmpd="sng" algn="ctr">
                      <a:noFill/>
                      <a:prstDash val="solid"/>
                    </a:lnT>
                    <a:lnB w="12700" cap="flat" cmpd="sng" algn="ctr">
                      <a:solidFill>
                        <a:srgbClr val="000000">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SD</a:t>
                      </a:r>
                    </a:p>
                  </a:txBody>
                  <a:tcPr marL="0" marR="0" marT="63500" marB="63500" anchor="ctr">
                    <a:lnL w="0" cap="flat" cmpd="sng" algn="ctr">
                      <a:noFill/>
                      <a:prstDash val="solid"/>
                    </a:lnL>
                    <a:lnR w="0" cap="flat" cmpd="sng" algn="ctr">
                      <a:noFill/>
                      <a:prstDash val="solid"/>
                    </a:lnR>
                    <a:lnT w="0" cap="flat" cmpd="sng" algn="ctr">
                      <a:noFill/>
                      <a:prstDash val="solid"/>
                    </a:lnT>
                    <a:lnB w="12700" cap="flat" cmpd="sng" algn="ctr">
                      <a:solidFill>
                        <a:srgbClr val="000000">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Mean</a:t>
                      </a:r>
                    </a:p>
                  </a:txBody>
                  <a:tcPr marL="0" marR="0" marT="63500" marB="63500" anchor="ctr">
                    <a:lnL w="0" cap="flat" cmpd="sng" algn="ctr">
                      <a:noFill/>
                      <a:prstDash val="solid"/>
                    </a:lnL>
                    <a:lnR w="0" cap="flat" cmpd="sng" algn="ctr">
                      <a:noFill/>
                      <a:prstDash val="solid"/>
                    </a:lnR>
                    <a:lnT w="0" cap="flat" cmpd="sng" algn="ctr">
                      <a:noFill/>
                      <a:prstDash val="solid"/>
                    </a:lnT>
                    <a:lnB w="12700" cap="flat" cmpd="sng" algn="ctr">
                      <a:solidFill>
                        <a:srgbClr val="000000">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SD</a:t>
                      </a:r>
                    </a:p>
                  </a:txBody>
                  <a:tcPr marL="0" marR="0" marT="63500" marB="63500" anchor="ctr">
                    <a:lnL w="0" cap="flat" cmpd="sng" algn="ctr">
                      <a:noFill/>
                      <a:prstDash val="solid"/>
                    </a:lnL>
                    <a:lnR w="0" cap="flat" cmpd="sng" algn="ctr">
                      <a:noFill/>
                      <a:prstDash val="solid"/>
                    </a:lnR>
                    <a:lnT w="0" cap="flat" cmpd="sng" algn="ctr">
                      <a:noFill/>
                      <a:prstDash val="solid"/>
                    </a:lnT>
                    <a:lnB w="12700" cap="flat" cmpd="sng" algn="ctr">
                      <a:solidFill>
                        <a:srgbClr val="000000">
                          <a:alpha val="100000"/>
                        </a:srgbClr>
                      </a:solidFill>
                      <a:prstDash val="solid"/>
                    </a:lnB>
                    <a:solidFill>
                      <a:srgbClr val="FFFFFF">
                        <a:alpha val="0"/>
                      </a:srgbClr>
                    </a:solidFill>
                  </a:tcPr>
                </a:tc>
                <a:extLst>
                  <a:ext uri="{0D108BD9-81ED-4DB2-BD59-A6C34878D82A}">
                    <a16:rowId xmlns:a16="http://schemas.microsoft.com/office/drawing/2014/main" val="10001"/>
                  </a:ext>
                </a:extLst>
              </a:tr>
              <a:tr h="228600">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Arial"/>
                          <a:cs typeface="Arial"/>
                          <a:sym typeface="Arial"/>
                        </a:rPr>
                        <a:t>Treatment B</a:t>
                      </a:r>
                    </a:p>
                  </a:txBody>
                  <a:tcPr marL="0" marR="0" marT="63500" marB="63500" anchor="ctr">
                    <a:lnL w="0" cap="flat" cmpd="sng" algn="ctr">
                      <a:noFill/>
                      <a:prstDash val="solid"/>
                    </a:lnL>
                    <a:lnR w="0" cap="flat" cmpd="sng" algn="ctr">
                      <a:noFill/>
                      <a:prstDash val="solid"/>
                    </a:lnR>
                    <a:lnT w="12700" cap="flat" cmpd="sng" algn="ctr">
                      <a:solidFill>
                        <a:srgbClr val="000000"/>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0.0336</a:t>
                      </a:r>
                    </a:p>
                  </a:txBody>
                  <a:tcPr marL="0" marR="0" marT="63500" marB="63500" anchor="ctr">
                    <a:lnL w="0" cap="flat" cmpd="sng" algn="ctr">
                      <a:noFill/>
                      <a:prstDash val="solid"/>
                    </a:lnL>
                    <a:lnR w="0" cap="flat" cmpd="sng" algn="ctr">
                      <a:noFill/>
                      <a:prstDash val="solid"/>
                    </a:lnR>
                    <a:lnT w="12700" cap="flat" cmpd="sng" algn="ctr">
                      <a:solidFill>
                        <a:srgbClr val="000000"/>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0.0422</a:t>
                      </a:r>
                    </a:p>
                  </a:txBody>
                  <a:tcPr marL="0" marR="0" marT="63500" marB="63500" anchor="ctr">
                    <a:lnL w="0" cap="flat" cmpd="sng" algn="ctr">
                      <a:noFill/>
                      <a:prstDash val="solid"/>
                    </a:lnL>
                    <a:lnR w="0" cap="flat" cmpd="sng" algn="ctr">
                      <a:noFill/>
                      <a:prstDash val="solid"/>
                    </a:lnR>
                    <a:lnT w="12700" cap="flat" cmpd="sng" algn="ctr">
                      <a:solidFill>
                        <a:srgbClr val="000000"/>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0.0206</a:t>
                      </a:r>
                    </a:p>
                  </a:txBody>
                  <a:tcPr marL="0" marR="0" marT="63500" marB="63500" anchor="ctr">
                    <a:lnL w="0" cap="flat" cmpd="sng" algn="ctr">
                      <a:noFill/>
                      <a:prstDash val="solid"/>
                    </a:lnL>
                    <a:lnR w="0" cap="flat" cmpd="sng" algn="ctr">
                      <a:noFill/>
                      <a:prstDash val="solid"/>
                    </a:lnR>
                    <a:lnT w="12700" cap="flat" cmpd="sng" algn="ctr">
                      <a:solidFill>
                        <a:srgbClr val="000000"/>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0.0570</a:t>
                      </a:r>
                    </a:p>
                  </a:txBody>
                  <a:tcPr marL="0" marR="0" marT="63500" marB="63500" anchor="ctr">
                    <a:lnL w="0" cap="flat" cmpd="sng" algn="ctr">
                      <a:noFill/>
                      <a:prstDash val="solid"/>
                    </a:lnL>
                    <a:lnR w="0" cap="flat" cmpd="sng" algn="ctr">
                      <a:noFill/>
                      <a:prstDash val="solid"/>
                    </a:lnR>
                    <a:lnT w="12700" cap="flat" cmpd="sng" algn="ctr">
                      <a:solidFill>
                        <a:srgbClr val="000000"/>
                      </a:solidFill>
                      <a:prstDash val="solid"/>
                      <a:round/>
                      <a:headEnd type="none" w="med" len="med"/>
                      <a:tailEnd type="none" w="med" len="med"/>
                    </a:lnT>
                    <a:lnB w="0" cap="flat" cmpd="sng" algn="ctr">
                      <a:noFill/>
                      <a:prstDash val="solid"/>
                    </a:lnB>
                    <a:solidFill>
                      <a:srgbClr val="FFFFFF">
                        <a:alpha val="0"/>
                      </a:srgbClr>
                    </a:solidFill>
                  </a:tcPr>
                </a:tc>
                <a:extLst>
                  <a:ext uri="{0D108BD9-81ED-4DB2-BD59-A6C34878D82A}">
                    <a16:rowId xmlns:a16="http://schemas.microsoft.com/office/drawing/2014/main" val="10002"/>
                  </a:ext>
                </a:extLst>
              </a:tr>
              <a:tr h="228600">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Arial"/>
                          <a:cs typeface="Arial"/>
                          <a:sym typeface="Arial"/>
                        </a:rPr>
                        <a:t>Treatment C</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0.0230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0.0336</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-0.0019</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0.0598</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3"/>
                  </a:ext>
                </a:extLst>
              </a:tr>
              <a:tr h="228600">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Arial"/>
                          <a:cs typeface="Arial"/>
                          <a:sym typeface="Arial"/>
                        </a:rPr>
                        <a:t>Treatment D</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0.0287</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0.0390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0.0079</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0.0628</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4"/>
                  </a:ext>
                </a:extLst>
              </a:tr>
              <a:tr h="228600">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Arial"/>
                          <a:cs typeface="Arial"/>
                          <a:sym typeface="Arial"/>
                        </a:rPr>
                        <a:t>Optimum targeting</a:t>
                      </a:r>
                    </a:p>
                  </a:txBody>
                  <a:tcPr marL="0" marR="0" marT="63500" marB="63500" anchor="ctr">
                    <a:lnL w="0" cap="flat" cmpd="sng" algn="ctr">
                      <a:noFill/>
                      <a:prstDash val="solid"/>
                    </a:lnL>
                    <a:lnR w="0" cap="flat" cmpd="sng" algn="ctr">
                      <a:noFill/>
                      <a:prstDash val="solid"/>
                    </a:lnR>
                    <a:lnT w="0" cap="flat" cmpd="sng" algn="ctr">
                      <a:noFill/>
                      <a:prstDash val="solid"/>
                    </a:lnT>
                    <a:lnB w="12700" cap="flat" cmpd="sng" algn="ctr">
                      <a:solidFill>
                        <a:srgbClr val="000000">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0.0473</a:t>
                      </a:r>
                    </a:p>
                  </a:txBody>
                  <a:tcPr marL="0" marR="0" marT="63500" marB="63500" anchor="ctr">
                    <a:lnL w="0" cap="flat" cmpd="sng" algn="ctr">
                      <a:noFill/>
                      <a:prstDash val="solid"/>
                    </a:lnL>
                    <a:lnR w="0" cap="flat" cmpd="sng" algn="ctr">
                      <a:noFill/>
                      <a:prstDash val="solid"/>
                    </a:lnR>
                    <a:lnT w="0" cap="flat" cmpd="sng" algn="ctr">
                      <a:noFill/>
                      <a:prstDash val="solid"/>
                    </a:lnT>
                    <a:lnB w="12700" cap="flat" cmpd="sng" algn="ctr">
                      <a:solidFill>
                        <a:srgbClr val="000000">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0.0530</a:t>
                      </a:r>
                    </a:p>
                  </a:txBody>
                  <a:tcPr marL="0" marR="0" marT="63500" marB="63500" anchor="ctr">
                    <a:lnL w="0" cap="flat" cmpd="sng" algn="ctr">
                      <a:noFill/>
                      <a:prstDash val="solid"/>
                    </a:lnL>
                    <a:lnR w="0" cap="flat" cmpd="sng" algn="ctr">
                      <a:noFill/>
                      <a:prstDash val="solid"/>
                    </a:lnR>
                    <a:lnT w="0" cap="flat" cmpd="sng" algn="ctr">
                      <a:noFill/>
                      <a:prstDash val="solid"/>
                    </a:lnT>
                    <a:lnB w="12700" cap="flat" cmpd="sng" algn="ctr">
                      <a:solidFill>
                        <a:srgbClr val="000000">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endParaRPr/>
                    </a:p>
                  </a:txBody>
                  <a:tcPr marL="0" marR="0" marT="63500" marB="63500" anchor="ctr">
                    <a:lnL w="0" cap="flat" cmpd="sng" algn="ctr">
                      <a:noFill/>
                      <a:prstDash val="solid"/>
                    </a:lnL>
                    <a:lnR w="0" cap="flat" cmpd="sng" algn="ctr">
                      <a:noFill/>
                      <a:prstDash val="solid"/>
                    </a:lnR>
                    <a:lnT w="0" cap="flat" cmpd="sng" algn="ctr">
                      <a:noFill/>
                      <a:prstDash val="solid"/>
                    </a:lnT>
                    <a:lnB w="12700" cap="flat" cmpd="sng" algn="ctr">
                      <a:solidFill>
                        <a:srgbClr val="000000">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endParaRPr dirty="0"/>
                    </a:p>
                  </a:txBody>
                  <a:tcPr marL="0" marR="0" marT="63500" marB="63500" anchor="ctr">
                    <a:lnL w="0" cap="flat" cmpd="sng" algn="ctr">
                      <a:noFill/>
                      <a:prstDash val="solid"/>
                    </a:lnL>
                    <a:lnR w="0" cap="flat" cmpd="sng" algn="ctr">
                      <a:noFill/>
                      <a:prstDash val="solid"/>
                    </a:lnR>
                    <a:lnT w="0" cap="flat" cmpd="sng" algn="ctr">
                      <a:noFill/>
                      <a:prstDash val="solid"/>
                    </a:lnT>
                    <a:lnB w="12700" cap="flat" cmpd="sng" algn="ctr">
                      <a:solidFill>
                        <a:srgbClr val="000000">
                          <a:alpha val="100000"/>
                        </a:srgbClr>
                      </a:solidFill>
                      <a:prstDash val="solid"/>
                    </a:lnB>
                    <a:solidFill>
                      <a:srgbClr val="FFFFFF">
                        <a:alpha val="0"/>
                      </a:srgbClr>
                    </a:solidFill>
                  </a:tcPr>
                </a:tc>
                <a:extLst>
                  <a:ext uri="{0D108BD9-81ED-4DB2-BD59-A6C34878D82A}">
                    <a16:rowId xmlns:a16="http://schemas.microsoft.com/office/drawing/2014/main" val="10005"/>
                  </a:ext>
                </a:extLst>
              </a:tr>
            </a:tbl>
          </a:graphicData>
        </a:graphic>
      </p:graphicFrame>
      <p:sp>
        <p:nvSpPr>
          <p:cNvPr id="5" name="テキスト ボックス 4">
            <a:extLst>
              <a:ext uri="{FF2B5EF4-FFF2-40B4-BE49-F238E27FC236}">
                <a16:creationId xmlns:a16="http://schemas.microsoft.com/office/drawing/2014/main" id="{D471881B-DD6C-A2D4-0C32-8227B797B845}"/>
              </a:ext>
            </a:extLst>
          </p:cNvPr>
          <p:cNvSpPr txBox="1"/>
          <p:nvPr/>
        </p:nvSpPr>
        <p:spPr>
          <a:xfrm>
            <a:off x="5735782" y="1267691"/>
            <a:ext cx="2853666" cy="369332"/>
          </a:xfrm>
          <a:prstGeom prst="rect">
            <a:avLst/>
          </a:prstGeom>
          <a:noFill/>
        </p:spPr>
        <p:txBody>
          <a:bodyPr wrap="none" rtlCol="0">
            <a:spAutoFit/>
          </a:bodyPr>
          <a:lstStyle/>
          <a:p>
            <a:r>
              <a:rPr kumimoji="1" lang="ja-JP" altLang="en-US" dirty="0"/>
              <a:t>全員に特定の介入を与える</a:t>
            </a:r>
          </a:p>
        </p:txBody>
      </p:sp>
      <p:cxnSp>
        <p:nvCxnSpPr>
          <p:cNvPr id="7" name="直線矢印コネクタ 6">
            <a:extLst>
              <a:ext uri="{FF2B5EF4-FFF2-40B4-BE49-F238E27FC236}">
                <a16:creationId xmlns:a16="http://schemas.microsoft.com/office/drawing/2014/main" id="{203C3202-3F1A-8808-6130-FBF1FA8CF215}"/>
              </a:ext>
            </a:extLst>
          </p:cNvPr>
          <p:cNvCxnSpPr>
            <a:cxnSpLocks/>
          </p:cNvCxnSpPr>
          <p:nvPr/>
        </p:nvCxnSpPr>
        <p:spPr>
          <a:xfrm flipH="1">
            <a:off x="6553200" y="1627909"/>
            <a:ext cx="290945" cy="44334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 name="正方形/長方形 8">
            <a:extLst>
              <a:ext uri="{FF2B5EF4-FFF2-40B4-BE49-F238E27FC236}">
                <a16:creationId xmlns:a16="http://schemas.microsoft.com/office/drawing/2014/main" id="{7A9A1ED4-12EE-3F04-9348-C07FF97DEFE3}"/>
              </a:ext>
            </a:extLst>
          </p:cNvPr>
          <p:cNvSpPr/>
          <p:nvPr/>
        </p:nvSpPr>
        <p:spPr>
          <a:xfrm>
            <a:off x="3782291" y="2632364"/>
            <a:ext cx="658091" cy="817418"/>
          </a:xfrm>
          <a:prstGeom prst="rect">
            <a:avLst/>
          </a:prstGeom>
          <a:noFill/>
          <a:ln w="28575">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014E2268-C9BB-5EB9-B20B-3178C014FC52}"/>
              </a:ext>
            </a:extLst>
          </p:cNvPr>
          <p:cNvCxnSpPr>
            <a:cxnSpLocks/>
          </p:cNvCxnSpPr>
          <p:nvPr/>
        </p:nvCxnSpPr>
        <p:spPr>
          <a:xfrm>
            <a:off x="3491346" y="1754332"/>
            <a:ext cx="290945" cy="817418"/>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15" name="テキスト ボックス 14">
            <a:extLst>
              <a:ext uri="{FF2B5EF4-FFF2-40B4-BE49-F238E27FC236}">
                <a16:creationId xmlns:a16="http://schemas.microsoft.com/office/drawing/2014/main" id="{41E894E1-DFAF-E830-3635-E7798769CFBF}"/>
              </a:ext>
            </a:extLst>
          </p:cNvPr>
          <p:cNvSpPr txBox="1"/>
          <p:nvPr/>
        </p:nvSpPr>
        <p:spPr>
          <a:xfrm>
            <a:off x="1364129" y="1354693"/>
            <a:ext cx="3962944" cy="369332"/>
          </a:xfrm>
          <a:prstGeom prst="rect">
            <a:avLst/>
          </a:prstGeom>
          <a:noFill/>
          <a:ln w="19050">
            <a:solidFill>
              <a:srgbClr val="0070C0"/>
            </a:solidFill>
          </a:ln>
        </p:spPr>
        <p:txBody>
          <a:bodyPr wrap="none" rtlCol="0">
            <a:spAutoFit/>
          </a:bodyPr>
          <a:lstStyle/>
          <a:p>
            <a:r>
              <a:rPr kumimoji="1" lang="ja-JP" altLang="en-US" dirty="0"/>
              <a:t>正の効果がある人のみに介入を与える</a:t>
            </a:r>
          </a:p>
        </p:txBody>
      </p:sp>
      <p:sp>
        <p:nvSpPr>
          <p:cNvPr id="16" name="正方形/長方形 15">
            <a:extLst>
              <a:ext uri="{FF2B5EF4-FFF2-40B4-BE49-F238E27FC236}">
                <a16:creationId xmlns:a16="http://schemas.microsoft.com/office/drawing/2014/main" id="{29EE460B-261B-D5CB-27B7-952948491F6A}"/>
              </a:ext>
            </a:extLst>
          </p:cNvPr>
          <p:cNvSpPr/>
          <p:nvPr/>
        </p:nvSpPr>
        <p:spPr>
          <a:xfrm>
            <a:off x="3782291" y="3539836"/>
            <a:ext cx="658091" cy="247196"/>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1E54746D-4B5B-81A5-90E0-8C3AD4269878}"/>
              </a:ext>
            </a:extLst>
          </p:cNvPr>
          <p:cNvSpPr txBox="1"/>
          <p:nvPr/>
        </p:nvSpPr>
        <p:spPr>
          <a:xfrm>
            <a:off x="2129864" y="4291738"/>
            <a:ext cx="3039615" cy="369332"/>
          </a:xfrm>
          <a:prstGeom prst="rect">
            <a:avLst/>
          </a:prstGeom>
          <a:noFill/>
          <a:ln w="19050">
            <a:solidFill>
              <a:srgbClr val="FF0000"/>
            </a:solidFill>
          </a:ln>
        </p:spPr>
        <p:txBody>
          <a:bodyPr wrap="none" rtlCol="0">
            <a:spAutoFit/>
          </a:bodyPr>
          <a:lstStyle/>
          <a:p>
            <a:r>
              <a:rPr kumimoji="1" lang="ja-JP" altLang="en-US" dirty="0"/>
              <a:t>最も効果の高い介入を与える</a:t>
            </a:r>
          </a:p>
        </p:txBody>
      </p:sp>
      <p:cxnSp>
        <p:nvCxnSpPr>
          <p:cNvPr id="18" name="直線矢印コネクタ 17">
            <a:extLst>
              <a:ext uri="{FF2B5EF4-FFF2-40B4-BE49-F238E27FC236}">
                <a16:creationId xmlns:a16="http://schemas.microsoft.com/office/drawing/2014/main" id="{501EE096-711B-4812-8E73-FA865F6D757A}"/>
              </a:ext>
            </a:extLst>
          </p:cNvPr>
          <p:cNvCxnSpPr>
            <a:cxnSpLocks/>
          </p:cNvCxnSpPr>
          <p:nvPr/>
        </p:nvCxnSpPr>
        <p:spPr>
          <a:xfrm flipV="1">
            <a:off x="3906982" y="3818313"/>
            <a:ext cx="145473" cy="44214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予測介入効果の分布</a:t>
            </a:r>
          </a:p>
        </p:txBody>
      </p:sp>
      <p:pic>
        <p:nvPicPr>
          <p:cNvPr id="3" name="Picture 1" descr="targeting_files/figure-pptx/dist-targeting-effect-1.png"/>
          <p:cNvPicPr>
            <a:picLocks noGrp="1" noChangeAspect="1"/>
          </p:cNvPicPr>
          <p:nvPr/>
        </p:nvPicPr>
        <p:blipFill>
          <a:blip r:embed="rId2"/>
          <a:stretch>
            <a:fillRect/>
          </a:stretch>
        </p:blipFill>
        <p:spPr bwMode="auto">
          <a:xfrm>
            <a:off x="1397000" y="1193800"/>
            <a:ext cx="6362700" cy="3390900"/>
          </a:xfrm>
          <a:prstGeom prst="rect">
            <a:avLst/>
          </a:prstGeom>
          <a:noFill/>
          <a:ln w="9525">
            <a:noFill/>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最適ターゲティング別の個人属性の比較</a:t>
            </a:r>
          </a:p>
        </p:txBody>
      </p:sp>
      <p:graphicFrame>
        <p:nvGraphicFramePr>
          <p:cNvPr id="940253645" name="表 940253644"/>
          <p:cNvGraphicFramePr>
            <a:graphicFrameLocks noGrp="1"/>
          </p:cNvGraphicFramePr>
          <p:nvPr/>
        </p:nvGraphicFramePr>
        <p:xfrm>
          <a:off x="914400" y="1828800"/>
          <a:ext cx="6400800" cy="2357120"/>
        </p:xfrm>
        <a:graphic>
          <a:graphicData uri="http://schemas.openxmlformats.org/drawingml/2006/table">
            <a:tbl>
              <a:tblPr/>
              <a:tblGrid>
                <a:gridCol w="3657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228600">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Arial"/>
                          <a:cs typeface="Arial"/>
                          <a:sym typeface="Arial"/>
                        </a:rPr>
                        <a:t> </a:t>
                      </a:r>
                    </a:p>
                  </a:txBody>
                  <a:tcPr marL="0" marR="0" marT="63500" marB="63500" anchor="ctr">
                    <a:lnL w="0" cap="flat" cmpd="sng" algn="ctr">
                      <a:noFill/>
                      <a:prstDash val="solid"/>
                    </a:lnL>
                    <a:lnR w="0" cap="flat" cmpd="sng" algn="ctr">
                      <a:noFill/>
                      <a:prstDash val="solid"/>
                    </a:lnR>
                    <a:lnT w="12700" cap="flat" cmpd="sng" algn="ctr">
                      <a:solidFill>
                        <a:srgbClr val="000000">
                          <a:alpha val="100000"/>
                        </a:srgbClr>
                      </a:solidFill>
                      <a:prstDash val="solid"/>
                    </a:lnT>
                    <a:lnB w="12700" cap="flat" cmpd="sng" algn="ctr">
                      <a:solidFill>
                        <a:srgbClr val="000000">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Treatment B</a:t>
                      </a:r>
                    </a:p>
                  </a:txBody>
                  <a:tcPr marL="0" marR="0" marT="63500" marB="63500" anchor="ctr">
                    <a:lnL w="0" cap="flat" cmpd="sng" algn="ctr">
                      <a:noFill/>
                      <a:prstDash val="solid"/>
                    </a:lnL>
                    <a:lnR w="0" cap="flat" cmpd="sng" algn="ctr">
                      <a:noFill/>
                      <a:prstDash val="solid"/>
                    </a:lnR>
                    <a:lnT w="12700" cap="flat" cmpd="sng" algn="ctr">
                      <a:solidFill>
                        <a:srgbClr val="000000">
                          <a:alpha val="100000"/>
                        </a:srgbClr>
                      </a:solidFill>
                      <a:prstDash val="solid"/>
                    </a:lnT>
                    <a:lnB w="12700" cap="flat" cmpd="sng" algn="ctr">
                      <a:solidFill>
                        <a:srgbClr val="000000">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Treatment C</a:t>
                      </a:r>
                    </a:p>
                  </a:txBody>
                  <a:tcPr marL="0" marR="0" marT="63500" marB="63500" anchor="ctr">
                    <a:lnL w="0" cap="flat" cmpd="sng" algn="ctr">
                      <a:noFill/>
                      <a:prstDash val="solid"/>
                    </a:lnL>
                    <a:lnR w="0" cap="flat" cmpd="sng" algn="ctr">
                      <a:noFill/>
                      <a:prstDash val="solid"/>
                    </a:lnR>
                    <a:lnT w="12700" cap="flat" cmpd="sng" algn="ctr">
                      <a:solidFill>
                        <a:srgbClr val="000000">
                          <a:alpha val="100000"/>
                        </a:srgbClr>
                      </a:solidFill>
                      <a:prstDash val="solid"/>
                    </a:lnT>
                    <a:lnB w="12700" cap="flat" cmpd="sng" algn="ctr">
                      <a:solidFill>
                        <a:srgbClr val="000000">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Treatment D</a:t>
                      </a:r>
                    </a:p>
                  </a:txBody>
                  <a:tcPr marL="0" marR="0" marT="63500" marB="63500" anchor="ctr">
                    <a:lnL w="0" cap="flat" cmpd="sng" algn="ctr">
                      <a:noFill/>
                      <a:prstDash val="solid"/>
                    </a:lnL>
                    <a:lnR w="0" cap="flat" cmpd="sng" algn="ctr">
                      <a:noFill/>
                      <a:prstDash val="solid"/>
                    </a:lnR>
                    <a:lnT w="12700" cap="flat" cmpd="sng" algn="ctr">
                      <a:solidFill>
                        <a:srgbClr val="000000">
                          <a:alpha val="100000"/>
                        </a:srgbClr>
                      </a:solidFill>
                      <a:prstDash val="solid"/>
                    </a:lnT>
                    <a:lnB w="12700" cap="flat" cmpd="sng" algn="ctr">
                      <a:solidFill>
                        <a:srgbClr val="000000">
                          <a:alpha val="100000"/>
                        </a:srgbClr>
                      </a:solidFill>
                      <a:prstDash val="solid"/>
                    </a:lnB>
                    <a:solidFill>
                      <a:srgbClr val="FFFFFF">
                        <a:alpha val="0"/>
                      </a:srgbClr>
                    </a:solidFill>
                  </a:tcPr>
                </a:tc>
                <a:extLst>
                  <a:ext uri="{0D108BD9-81ED-4DB2-BD59-A6C34878D82A}">
                    <a16:rowId xmlns:a16="http://schemas.microsoft.com/office/drawing/2014/main" val="10000"/>
                  </a:ext>
                </a:extLst>
              </a:tr>
              <a:tr h="228600">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Arial"/>
                          <a:cs typeface="Arial"/>
                          <a:sym typeface="Arial"/>
                        </a:rPr>
                        <a:t>Male (= 1)</a:t>
                      </a:r>
                    </a:p>
                  </a:txBody>
                  <a:tcPr marL="0" marR="0" marT="63500" marB="63500" anchor="ctr">
                    <a:lnL w="0" cap="flat" cmpd="sng" algn="ctr">
                      <a:noFill/>
                      <a:prstDash val="solid"/>
                    </a:lnL>
                    <a:lnR w="0" cap="flat" cmpd="sng" algn="ctr">
                      <a:noFill/>
                      <a:prstDash val="solid"/>
                    </a:lnR>
                    <a:lnT w="12700" cap="flat" cmpd="sng" algn="ctr">
                      <a:solidFill>
                        <a:srgbClr val="000000"/>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0.64</a:t>
                      </a:r>
                    </a:p>
                  </a:txBody>
                  <a:tcPr marL="0" marR="0" marT="63500" marB="63500" anchor="ctr">
                    <a:lnL w="0" cap="flat" cmpd="sng" algn="ctr">
                      <a:noFill/>
                      <a:prstDash val="solid"/>
                    </a:lnL>
                    <a:lnR w="0" cap="flat" cmpd="sng" algn="ctr">
                      <a:noFill/>
                      <a:prstDash val="solid"/>
                    </a:lnR>
                    <a:lnT w="12700" cap="flat" cmpd="sng" algn="ctr">
                      <a:solidFill>
                        <a:srgbClr val="000000"/>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0.54</a:t>
                      </a:r>
                    </a:p>
                  </a:txBody>
                  <a:tcPr marL="0" marR="0" marT="63500" marB="63500" anchor="ctr">
                    <a:lnL w="0" cap="flat" cmpd="sng" algn="ctr">
                      <a:noFill/>
                      <a:prstDash val="solid"/>
                    </a:lnL>
                    <a:lnR w="0" cap="flat" cmpd="sng" algn="ctr">
                      <a:noFill/>
                      <a:prstDash val="solid"/>
                    </a:lnR>
                    <a:lnT w="12700" cap="flat" cmpd="sng" algn="ctr">
                      <a:solidFill>
                        <a:srgbClr val="000000"/>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0.67</a:t>
                      </a:r>
                    </a:p>
                  </a:txBody>
                  <a:tcPr marL="0" marR="0" marT="63500" marB="63500" anchor="ctr">
                    <a:lnL w="0" cap="flat" cmpd="sng" algn="ctr">
                      <a:noFill/>
                      <a:prstDash val="solid"/>
                    </a:lnL>
                    <a:lnR w="0" cap="flat" cmpd="sng" algn="ctr">
                      <a:noFill/>
                      <a:prstDash val="solid"/>
                    </a:lnR>
                    <a:lnT w="12700" cap="flat" cmpd="sng" algn="ctr">
                      <a:solidFill>
                        <a:srgbClr val="000000"/>
                      </a:solidFill>
                      <a:prstDash val="solid"/>
                      <a:round/>
                      <a:headEnd type="none" w="med" len="med"/>
                      <a:tailEnd type="none" w="med" len="med"/>
                    </a:lnT>
                    <a:lnB w="0" cap="flat" cmpd="sng" algn="ctr">
                      <a:noFill/>
                      <a:prstDash val="solid"/>
                    </a:lnB>
                    <a:solidFill>
                      <a:srgbClr val="FFFFFF">
                        <a:alpha val="0"/>
                      </a:srgbClr>
                    </a:solidFill>
                  </a:tcPr>
                </a:tc>
                <a:extLst>
                  <a:ext uri="{0D108BD9-81ED-4DB2-BD59-A6C34878D82A}">
                    <a16:rowId xmlns:a16="http://schemas.microsoft.com/office/drawing/2014/main" val="10001"/>
                  </a:ext>
                </a:extLst>
              </a:tr>
              <a:tr h="228600">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Arial"/>
                          <a:cs typeface="Arial"/>
                          <a:sym typeface="Arial"/>
                        </a:rPr>
                        <a:t>Age</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34.97</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41.44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39.64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2"/>
                  </a:ext>
                </a:extLst>
              </a:tr>
              <a:tr h="228600">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Arial"/>
                          <a:cs typeface="Arial"/>
                          <a:sym typeface="Arial"/>
                        </a:rPr>
                        <a:t>Number of past coordinations</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1.49</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1.65</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1.70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3"/>
                  </a:ext>
                </a:extLst>
              </a:tr>
              <a:tr h="228600">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Arial"/>
                          <a:cs typeface="Arial"/>
                          <a:sym typeface="Arial"/>
                        </a:rPr>
                        <a:t>Number of listed hospitals</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0.47</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0.40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0.58</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4"/>
                  </a:ext>
                </a:extLst>
              </a:tr>
              <a:tr h="228600">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Arial"/>
                          <a:cs typeface="Arial"/>
                          <a:sym typeface="Arial"/>
                        </a:rPr>
                        <a:t>Number of hospitals listed with PBSC collection</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0.16</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0.13</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0.20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5"/>
                  </a:ext>
                </a:extLst>
              </a:tr>
              <a:tr h="228600">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Arial"/>
                          <a:cs typeface="Arial"/>
                          <a:sym typeface="Arial"/>
                        </a:rPr>
                        <a:t>Number of hospitals listed with BM collection</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0.24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0.20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0.31</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6"/>
                  </a:ext>
                </a:extLst>
              </a:tr>
              <a:tr h="228600">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Arial"/>
                          <a:cs typeface="Arial"/>
                          <a:sym typeface="Arial"/>
                        </a:rPr>
                        <a:t>N</a:t>
                      </a:r>
                    </a:p>
                  </a:txBody>
                  <a:tcPr marL="0" marR="0" marT="63500" marB="63500" anchor="ctr">
                    <a:lnL w="0" cap="flat" cmpd="sng" algn="ctr">
                      <a:noFill/>
                      <a:prstDash val="solid"/>
                    </a:lnL>
                    <a:lnR w="0" cap="flat" cmpd="sng" algn="ctr">
                      <a:noFill/>
                      <a:prstDash val="solid"/>
                    </a:lnR>
                    <a:lnT w="0" cap="flat" cmpd="sng" algn="ctr">
                      <a:noFill/>
                      <a:prstDash val="solid"/>
                    </a:lnT>
                    <a:lnB w="12700" cap="flat" cmpd="sng" algn="ctr">
                      <a:solidFill>
                        <a:srgbClr val="000000">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4980</a:t>
                      </a:r>
                    </a:p>
                  </a:txBody>
                  <a:tcPr marL="0" marR="0" marT="63500" marB="63500" anchor="ctr">
                    <a:lnL w="0" cap="flat" cmpd="sng" algn="ctr">
                      <a:noFill/>
                      <a:prstDash val="solid"/>
                    </a:lnL>
                    <a:lnR w="0" cap="flat" cmpd="sng" algn="ctr">
                      <a:noFill/>
                      <a:prstDash val="solid"/>
                    </a:lnR>
                    <a:lnT w="0" cap="flat" cmpd="sng" algn="ctr">
                      <a:noFill/>
                      <a:prstDash val="solid"/>
                    </a:lnT>
                    <a:lnB w="12700" cap="flat" cmpd="sng" algn="ctr">
                      <a:solidFill>
                        <a:srgbClr val="000000">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2728</a:t>
                      </a:r>
                    </a:p>
                  </a:txBody>
                  <a:tcPr marL="0" marR="0" marT="63500" marB="63500" anchor="ctr">
                    <a:lnL w="0" cap="flat" cmpd="sng" algn="ctr">
                      <a:noFill/>
                      <a:prstDash val="solid"/>
                    </a:lnL>
                    <a:lnR w="0" cap="flat" cmpd="sng" algn="ctr">
                      <a:noFill/>
                      <a:prstDash val="solid"/>
                    </a:lnR>
                    <a:lnT w="0" cap="flat" cmpd="sng" algn="ctr">
                      <a:noFill/>
                      <a:prstDash val="solid"/>
                    </a:lnT>
                    <a:lnB w="12700" cap="flat" cmpd="sng" algn="ctr">
                      <a:solidFill>
                        <a:srgbClr val="000000">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3341</a:t>
                      </a:r>
                    </a:p>
                  </a:txBody>
                  <a:tcPr marL="0" marR="0" marT="63500" marB="63500" anchor="ctr">
                    <a:lnL w="0" cap="flat" cmpd="sng" algn="ctr">
                      <a:noFill/>
                      <a:prstDash val="solid"/>
                    </a:lnL>
                    <a:lnR w="0" cap="flat" cmpd="sng" algn="ctr">
                      <a:noFill/>
                      <a:prstDash val="solid"/>
                    </a:lnR>
                    <a:lnT w="0" cap="flat" cmpd="sng" algn="ctr">
                      <a:noFill/>
                      <a:prstDash val="solid"/>
                    </a:lnT>
                    <a:lnB w="12700" cap="flat" cmpd="sng" algn="ctr">
                      <a:solidFill>
                        <a:srgbClr val="000000">
                          <a:alpha val="100000"/>
                        </a:srgbClr>
                      </a:solidFill>
                      <a:prstDash val="solid"/>
                    </a:lnB>
                    <a:solidFill>
                      <a:srgbClr val="FFFFFF">
                        <a:alpha val="0"/>
                      </a:srgbClr>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個人属性の分布</a:t>
            </a:r>
          </a:p>
        </p:txBody>
      </p:sp>
      <p:pic>
        <p:nvPicPr>
          <p:cNvPr id="3" name="Picture 1" descr="targeting_files/figure-pptx/chacteristics-targeting-dist-1.png"/>
          <p:cNvPicPr>
            <a:picLocks noGrp="1" noChangeAspect="1"/>
          </p:cNvPicPr>
          <p:nvPr/>
        </p:nvPicPr>
        <p:blipFill>
          <a:blip r:embed="rId2"/>
          <a:stretch>
            <a:fillRect/>
          </a:stretch>
        </p:blipFill>
        <p:spPr bwMode="auto">
          <a:xfrm>
            <a:off x="1397000" y="1193800"/>
            <a:ext cx="6362700" cy="3390900"/>
          </a:xfrm>
          <a:prstGeom prst="rect">
            <a:avLst/>
          </a:prstGeom>
          <a:noFill/>
          <a:ln w="9525">
            <a:noFill/>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TotalTime>
  <Words>420</Words>
  <Application>Microsoft Office PowerPoint</Application>
  <PresentationFormat>画面に合わせる (16:9)</PresentationFormat>
  <Paragraphs>130</Paragraphs>
  <Slides>11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Courier</vt:lpstr>
      <vt:lpstr>游ゴシック Medium</vt:lpstr>
      <vt:lpstr>Arial</vt:lpstr>
      <vt:lpstr>Calibri</vt:lpstr>
      <vt:lpstr>Cambria Math</vt:lpstr>
      <vt:lpstr>Office Theme</vt:lpstr>
      <vt:lpstr>骨髄バンクドナーコーディネート初期行程における コーディネート進行率増加を目指した介入研究  進捗報告</vt:lpstr>
      <vt:lpstr>フィールド実験の介入</vt:lpstr>
      <vt:lpstr>実験群</vt:lpstr>
      <vt:lpstr>機械学習を用いた効果測定</vt:lpstr>
      <vt:lpstr>予測介入効果の分布</vt:lpstr>
      <vt:lpstr>一律介入と最適ターゲティングの効果</vt:lpstr>
      <vt:lpstr>予測介入効果の分布</vt:lpstr>
      <vt:lpstr>最適ターゲティング別の個人属性の比較</vt:lpstr>
      <vt:lpstr>個人属性の分布</vt:lpstr>
      <vt:lpstr>単純な分割ルールによる政策効果 （最大分割：２）</vt:lpstr>
      <vt:lpstr>単純な分割ルールによる政策効果 （最大分割：３）</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骨髄バンクドナーコーディネート初期行程におけるコーディネート進行率増加を目指した介入研究</dc:title>
  <dc:creator>大竹文雄（大阪大学）; 加藤大貴（大阪大学）; 黒澤彩子（伊那中央病院）; 吉内一浩（東京大学）; 福田隆浩（国立がん研究センター中央病院）</dc:creator>
  <cp:keywords/>
  <cp:lastModifiedBy>Hiroki Kato</cp:lastModifiedBy>
  <cp:revision>3</cp:revision>
  <dcterms:created xsi:type="dcterms:W3CDTF">2023-12-28T08:08:11Z</dcterms:created>
  <dcterms:modified xsi:type="dcterms:W3CDTF">2023-12-28T08:24:42Z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a">
    <vt:lpwstr>2023年度第2回造血細胞移植合同班会議 令和6年1月7日(日)</vt:lpwstr>
  </property>
  <property fmtid="{D5CDD505-2E9C-101B-9397-08002B2CF9AE}" pid="3" name="output">
    <vt:lpwstr>powerpoint_presentation</vt:lpwstr>
  </property>
</Properties>
</file>