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骨髄バンクにおけるナッジ・メッセージの効果検証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Hiroki</a:t>
            </a:r>
            <a:r>
              <a:rPr/>
              <a:t> </a:t>
            </a:r>
            <a:r>
              <a:rPr/>
              <a:t>Kato</a:t>
            </a:r>
            <a:br/>
            <a:r>
              <a:rPr/>
              <a:t>Fumio</a:t>
            </a:r>
            <a:r>
              <a:rPr/>
              <a:t> </a:t>
            </a:r>
            <a:r>
              <a:rPr/>
              <a:t>Ohtake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2022/06/27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フィールド実験の介入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対象：骨髄バンクドナー確定後に「適合通知」を受け取るドナー候補者（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154</m:t>
                    </m:r>
                  </m:oMath>
                </a14:m>
                <a:r>
                  <a:rPr/>
                  <a:t>）</a:t>
                </a:r>
              </a:p>
              <a:p>
                <a:pPr lvl="1"/>
                <a:r>
                  <a:rPr/>
                  <a:t>介入：ドナー候補者確定後に送付する「適合通知」の内容に以下のメッセージを加える</a:t>
                </a:r>
              </a:p>
              <a:p>
                <a:pPr lvl="2"/>
                <a:r>
                  <a:rPr/>
                  <a:t>確率メッセージ：「１人の登録患者さんとHLA型が一致するドナー登録者は数百〜数万人に1人です。 ドナー候補者が複数みつかる場合もありますが、多くはないこともご理解頂ければ幸いです。」</a:t>
                </a:r>
              </a:p>
              <a:p>
                <a:pPr lvl="2"/>
                <a:r>
                  <a:rPr/>
                  <a:t>移植患者情報：「骨髄バンクを介して移植ができる患者さんは現在約6割にとどまっています。 骨髄等を提供するドナーが早く見つかれば、その比率を高めることができます。」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実験群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A群（コントロール）：通常の適合通知</a:t>
            </a:r>
          </a:p>
          <a:p>
            <a:pPr lvl="1"/>
            <a:r>
              <a:rPr/>
              <a:t>B群（トリートメント1）：通常の適合通知＋確率メッセージ</a:t>
            </a:r>
          </a:p>
          <a:p>
            <a:pPr lvl="1"/>
            <a:r>
              <a:rPr/>
              <a:t>C群（トリートメント2）：通常の適合通知＋移植患者情報</a:t>
            </a:r>
          </a:p>
          <a:p>
            <a:pPr lvl="1"/>
            <a:r>
              <a:rPr/>
              <a:t>D群（トリートメント3）：通常の適合通知＋確率メッセージ＋移植患者情報</a:t>
            </a:r>
          </a:p>
          <a:p>
            <a:pPr lvl="0" marL="0" indent="0">
              <a:buNone/>
            </a:pPr>
            <a:r>
              <a:rPr/>
              <a:t>実験は2021/9～2022/2で実施し、週単位で実験群を割り当てた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割り当てスケジュール</a:t>
            </a:r>
          </a:p>
        </p:txBody>
      </p:sp>
      <p:pic>
        <p:nvPicPr>
          <p:cNvPr descr="C:\Users\vge00\AppData\Local\Temp\RtmpWcCICy\file3f8c62f5a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フィールド実験概要</a:t>
            </a:r>
          </a:p>
        </p:txBody>
      </p:sp>
      <p:pic>
        <p:nvPicPr>
          <p:cNvPr descr="C:\Users\vge00\AppData\Local\Temp\RtmpWcCICy\file3f8c5051514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600200"/>
            <a:ext cx="551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男性１</a:t>
            </a:r>
          </a:p>
        </p:txBody>
      </p:sp>
      <p:pic>
        <p:nvPicPr>
          <p:cNvPr descr="C:/Users/vge00/Desktop/JMDP-nudge-proj/RCT-Nudge/docs/pptx/report_files/figure-pptx/ttest-1-3step-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Donor</a:t>
            </a:r>
            <a:r>
              <a:rPr/>
              <a:t> </a:t>
            </a:r>
            <a:r>
              <a:rPr/>
              <a:t>Candidate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男性２</a:t>
            </a:r>
          </a:p>
        </p:txBody>
      </p:sp>
      <p:pic>
        <p:nvPicPr>
          <p:cNvPr descr="C:/Users/vge00/Desktop/JMDP-nudge-proj/RCT-Nudge/docs/pptx/report_files/figure-pptx/ttest-4-6step-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Donor</a:t>
            </a:r>
            <a:r>
              <a:rPr/>
              <a:t> </a:t>
            </a:r>
            <a:r>
              <a:rPr/>
              <a:t>Candidate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Males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女性１</a:t>
            </a:r>
          </a:p>
        </p:txBody>
      </p:sp>
      <p:pic>
        <p:nvPicPr>
          <p:cNvPr descr="C:/Users/vge00/Desktop/JMDP-nudge-proj/RCT-Nudge/docs/pptx/report_files/figure-pptx/ttest-1-3step-fe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Donor</a:t>
            </a:r>
            <a:r>
              <a:rPr/>
              <a:t> </a:t>
            </a:r>
            <a:r>
              <a:rPr/>
              <a:t>Candidate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Females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女性２</a:t>
            </a:r>
          </a:p>
        </p:txBody>
      </p:sp>
      <p:pic>
        <p:nvPicPr>
          <p:cNvPr descr="C:/Users/vge00/Desktop/JMDP-nudge-proj/RCT-Nudge/docs/pptx/report_files/figure-pptx/ttest-4-6step-fe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Donor</a:t>
            </a:r>
            <a:r>
              <a:rPr/>
              <a:t> </a:t>
            </a:r>
            <a:r>
              <a:rPr/>
              <a:t>Candidate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Females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骨髄バンクにおけるナッジ・メッセージの効果検証</dc:title>
  <dc:creator>Hiroki Kato; Fumio Ohtake</dc:creator>
  <cp:keywords/>
  <dcterms:created xsi:type="dcterms:W3CDTF">2022-06-27T08:35:28Z</dcterms:created>
  <dcterms:modified xsi:type="dcterms:W3CDTF">2022-06-27T08:35:28Z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2022/06/27</vt:lpwstr>
  </property>
  <property fmtid="{D5CDD505-2E9C-101B-9397-08002B2CF9AE}" pid="3" name="output">
    <vt:lpwstr/>
  </property>
</Properties>
</file>