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659"/>
    <a:srgbClr val="050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021"/>
    <p:restoredTop sz="94660"/>
  </p:normalViewPr>
  <p:slideViewPr>
    <p:cSldViewPr snapToGrid="0">
      <p:cViewPr varScale="1">
        <p:scale>
          <a:sx d="100" n="113"/>
          <a:sy d="100" n="113"/>
        </p:scale>
        <p:origin x="510" y="108"/>
      </p:cViewPr>
      <p:guideLst/>
    </p:cSldViewPr>
  </p:slideViewPr>
  <p:notesTextViewPr>
    <p:cViewPr>
      <p:scale>
        <a:sx d="2" n="3"/>
        <a:sy d="2" n="3"/>
      </p:scale>
      <p:origin x="0" y="0"/>
    </p:cViewPr>
  </p:notesTextViewPr>
  <p:gridSpacing cx="36004" cy="36004"/>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9" Type="http://schemas.openxmlformats.org/officeDocument/2006/relationships/theme" Target="theme/theme1.xml" /><Relationship Id="rId48" Type="http://schemas.openxmlformats.org/officeDocument/2006/relationships/viewProps" Target="viewProps.xml" /><Relationship Id="rId1" Type="http://schemas.openxmlformats.org/officeDocument/2006/relationships/slideMaster" Target="slideMasters/slideMaster1.xml" /><Relationship Id="rId47" Type="http://schemas.openxmlformats.org/officeDocument/2006/relationships/presProps" Target="presProps.xml" /><Relationship Id="rId5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079D7-1BEC-04E6-C01E-8B5610244569}"/>
              </a:ext>
            </a:extLst>
          </p:cNvPr>
          <p:cNvSpPr>
            <a:spLocks noGrp="1"/>
          </p:cNvSpPr>
          <p:nvPr>
            <p:ph type="ctrTitle"/>
          </p:nvPr>
        </p:nvSpPr>
        <p:spPr>
          <a:xfrm>
            <a:off x="1524000" y="1041400"/>
            <a:ext cx="9144000" cy="2387600"/>
          </a:xfrm>
        </p:spPr>
        <p:txBody>
          <a:bodyPr anchor="ctr">
            <a:normAutofit/>
          </a:bodyPr>
          <a:lstStyle>
            <a:lvl1pPr algn="ctr">
              <a:defRPr sz="4400" b="1">
                <a:solidFill>
                  <a:srgbClr val="0D2659"/>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C89A01-0518-89E7-F045-D13E6A0F77FB}"/>
              </a:ext>
            </a:extLst>
          </p:cNvPr>
          <p:cNvSpPr>
            <a:spLocks noGrp="1"/>
          </p:cNvSpPr>
          <p:nvPr>
            <p:ph type="subTitle" idx="1"/>
          </p:nvPr>
        </p:nvSpPr>
        <p:spPr>
          <a:xfrm>
            <a:off x="1524000" y="3602038"/>
            <a:ext cx="9144000" cy="1655762"/>
          </a:xfrm>
        </p:spPr>
        <p:txBody>
          <a:bodyPr anchor="ctr"/>
          <a:lstStyle>
            <a:lvl1pPr marL="0" indent="0" algn="ctr">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D120A3-0E2E-EF93-32CD-39DFE1719A9E}"/>
              </a:ext>
            </a:extLst>
          </p:cNvPr>
          <p:cNvSpPr>
            <a:spLocks noGrp="1"/>
          </p:cNvSpPr>
          <p:nvPr>
            <p:ph type="dt" sz="half" idx="10"/>
          </p:nvPr>
        </p:nvSpPr>
        <p:spPr/>
        <p:txBody>
          <a:bodyPr/>
          <a:lstStyle>
            <a:lvl1pPr>
              <a:defRPr>
                <a:solidFill>
                  <a:schemeClr val="tx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D385BEC6-74B1-B4E9-1E75-C3AB1861B91A}"/>
              </a:ext>
            </a:extLst>
          </p:cNvPr>
          <p:cNvSpPr>
            <a:spLocks noGrp="1"/>
          </p:cNvSpPr>
          <p:nvPr>
            <p:ph type="ftr" sz="quarter" idx="11"/>
          </p:nvPr>
        </p:nvSpPr>
        <p:spPr/>
        <p:txBody>
          <a:bodyPr/>
          <a:lstStyle>
            <a:lvl1pPr>
              <a:defRPr>
                <a:solidFill>
                  <a:schemeClr val="tx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87ED6F97-A980-4BB4-9135-9A720C4C46D2}"/>
              </a:ext>
            </a:extLst>
          </p:cNvPr>
          <p:cNvSpPr>
            <a:spLocks noGrp="1"/>
          </p:cNvSpPr>
          <p:nvPr>
            <p:ph type="sldNum" sz="quarter" idx="12"/>
          </p:nvPr>
        </p:nvSpPr>
        <p:spPr/>
        <p:txBody>
          <a:bodyPr/>
          <a:lstStyle>
            <a:lvl1pPr>
              <a:defRPr>
                <a:solidFill>
                  <a:schemeClr val="tx1"/>
                </a:solidFill>
              </a:defRPr>
            </a:lvl1pPr>
          </a:lstStyle>
          <a:p>
            <a:fld id="{CB495C2B-378B-40B4-A5AF-16313FEB7814}"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34954758-3360-F809-DE3D-BA6D9CD1A959}"/>
              </a:ext>
            </a:extLst>
          </p:cNvPr>
          <p:cNvCxnSpPr>
            <a:cxnSpLocks/>
          </p:cNvCxnSpPr>
          <p:nvPr userDrawn="1"/>
        </p:nvCxnSpPr>
        <p:spPr>
          <a:xfrm>
            <a:off x="335560" y="3429000"/>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5564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D2659"/>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nchor="ctr">
            <a:normAutofit/>
          </a:bodyPr>
          <a:lstStyle>
            <a:lvl1pPr algn="ctr">
              <a:defRPr sz="4400" b="1">
                <a:solidFill>
                  <a:schemeClr val="bg1"/>
                </a:solidFill>
              </a:defRPr>
            </a:lvl1pPr>
          </a:lstStyle>
          <a:p>
            <a:r>
              <a:rPr kumimoji="1" lang="ja-JP" altLang="en-US"/>
              <a:t>マスター タイトルの書式設定</a:t>
            </a:r>
          </a:p>
        </p:txBody>
      </p:sp>
      <p:sp>
        <p:nvSpPr>
          <p:cNvPr id="4" name="日付プレースホルダー 3">
            <a:extLst>
              <a:ext uri="{FF2B5EF4-FFF2-40B4-BE49-F238E27FC236}">
                <a16:creationId xmlns:a16="http://schemas.microsoft.com/office/drawing/2014/main" id="{B510820B-16C5-2AF8-105C-BE6679099364}"/>
              </a:ext>
            </a:extLst>
          </p:cNvPr>
          <p:cNvSpPr>
            <a:spLocks noGrp="1"/>
          </p:cNvSpPr>
          <p:nvPr>
            <p:ph type="dt" sz="half" idx="10"/>
          </p:nvPr>
        </p:nvSpPr>
        <p:spPr/>
        <p:txBody>
          <a:bodyPr/>
          <a:lstStyle>
            <a:lvl1pPr>
              <a:defRPr>
                <a:solidFill>
                  <a:schemeClr val="bg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E79FDA69-EF90-6F4B-67D6-13167B798370}"/>
              </a:ext>
            </a:extLst>
          </p:cNvPr>
          <p:cNvSpPr>
            <a:spLocks noGrp="1"/>
          </p:cNvSpPr>
          <p:nvPr>
            <p:ph type="ftr" sz="quarter" idx="11"/>
          </p:nvPr>
        </p:nvSpPr>
        <p:spPr/>
        <p:txBody>
          <a:bodyPr/>
          <a:lstStyle>
            <a:lvl1pPr>
              <a:defRPr>
                <a:solidFill>
                  <a:schemeClr val="bg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2B8C967B-5B74-824E-8246-017D99A8C88F}"/>
              </a:ext>
            </a:extLst>
          </p:cNvPr>
          <p:cNvSpPr>
            <a:spLocks noGrp="1"/>
          </p:cNvSpPr>
          <p:nvPr>
            <p:ph type="sldNum" sz="quarter" idx="12"/>
          </p:nvPr>
        </p:nvSpPr>
        <p:spPr/>
        <p:txBody>
          <a:bodyPr/>
          <a:lstStyle>
            <a:lvl1pPr>
              <a:defRPr>
                <a:solidFill>
                  <a:schemeClr val="bg1"/>
                </a:solidFill>
              </a:defRPr>
            </a:lvl1pPr>
          </a:lstStyle>
          <a:p>
            <a:fld id="{CB495C2B-378B-40B4-A5AF-16313FEB7814}" type="slidenum">
              <a:rPr lang="ja-JP" altLang="en-US" smtClean="0"/>
              <a:pPr/>
              <a:t>‹#›</a:t>
            </a:fld>
            <a:endParaRPr lang="ja-JP" altLang="en-US"/>
          </a:p>
        </p:txBody>
      </p:sp>
      <p:cxnSp>
        <p:nvCxnSpPr>
          <p:cNvPr id="7" name="直線コネクタ 6">
            <a:extLst>
              <a:ext uri="{FF2B5EF4-FFF2-40B4-BE49-F238E27FC236}">
                <a16:creationId xmlns:a16="http://schemas.microsoft.com/office/drawing/2014/main" id="{E5BBE5BE-1C31-863E-1335-6D11BC4AE8A0}"/>
              </a:ext>
            </a:extLst>
          </p:cNvPr>
          <p:cNvCxnSpPr>
            <a:cxnSpLocks/>
          </p:cNvCxnSpPr>
          <p:nvPr userDrawn="1"/>
        </p:nvCxnSpPr>
        <p:spPr>
          <a:xfrm>
            <a:off x="332763" y="4150394"/>
            <a:ext cx="1152647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D423B93-0251-05E5-E92D-179D449343D8}"/>
              </a:ext>
            </a:extLst>
          </p:cNvPr>
          <p:cNvCxnSpPr>
            <a:cxnSpLocks/>
          </p:cNvCxnSpPr>
          <p:nvPr userDrawn="1"/>
        </p:nvCxnSpPr>
        <p:spPr>
          <a:xfrm>
            <a:off x="332763" y="2709644"/>
            <a:ext cx="1152647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26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lvl1pPr>
              <a:lnSpc>
                <a:spcPct val="100000"/>
              </a:lnSpc>
              <a:defRPr sz="4000" b="1">
                <a:solidFill>
                  <a:srgbClr val="0D2659"/>
                </a:solidFill>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a:xfrm>
            <a:off x="352338" y="1308683"/>
            <a:ext cx="11484528" cy="4868280"/>
          </a:xfrm>
        </p:spPr>
        <p:txBody>
          <a:bodyPr anchor="ctr"/>
          <a:lstStyle>
            <a:lvl1pPr marL="540000">
              <a:defRPr/>
            </a:lvl1pPr>
            <a:lvl2pPr marL="900000">
              <a:defRPr/>
            </a:lvl2pPr>
            <a:lvl3pPr marL="1260000">
              <a:defRPr/>
            </a:lvl3pPr>
            <a:lvl4pPr marL="1620000">
              <a:defRPr/>
            </a:lvl4pPr>
            <a:lvl5pPr marL="198000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8D2FBDF-4DAA-C70A-8E68-0F4B01FFC6D4}"/>
              </a:ext>
            </a:extLst>
          </p:cNvPr>
          <p:cNvSpPr>
            <a:spLocks noGrp="1"/>
          </p:cNvSpPr>
          <p:nvPr>
            <p:ph type="dt" sz="half" idx="10"/>
          </p:nvPr>
        </p:nvSpPr>
        <p:spPr>
          <a:xfrm>
            <a:off x="355135" y="6366630"/>
            <a:ext cx="2743200" cy="365125"/>
          </a:xfrm>
        </p:spPr>
        <p:txBody>
          <a:bodyPr/>
          <a:lstStyle/>
          <a:p>
            <a:fld id="{15384FC0-2EDF-4BC9-8FC0-5261E4DBE54F}"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AA15077-0A84-494F-9E5E-7F76A6F48A70}"/>
              </a:ext>
            </a:extLst>
          </p:cNvPr>
          <p:cNvSpPr>
            <a:spLocks noGrp="1"/>
          </p:cNvSpPr>
          <p:nvPr>
            <p:ph type="ftr" sz="quarter" idx="11"/>
          </p:nvPr>
        </p:nvSpPr>
        <p:spPr>
          <a:xfrm>
            <a:off x="4038600" y="6366630"/>
            <a:ext cx="4114800"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39A3590-2E60-63CB-2E7E-EE676A650478}"/>
              </a:ext>
            </a:extLst>
          </p:cNvPr>
          <p:cNvSpPr>
            <a:spLocks noGrp="1"/>
          </p:cNvSpPr>
          <p:nvPr>
            <p:ph type="sldNum" sz="quarter" idx="12"/>
          </p:nvPr>
        </p:nvSpPr>
        <p:spPr>
          <a:xfrm>
            <a:off x="9093666" y="6356349"/>
            <a:ext cx="2743200" cy="365125"/>
          </a:xfrm>
        </p:spPr>
        <p:txBody>
          <a:bodyPr/>
          <a:lstStyle/>
          <a:p>
            <a:fld id="{CB495C2B-378B-40B4-A5AF-16313FEB781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36A2993-87F2-8D0D-2BD3-035DAFB761D0}"/>
              </a:ext>
            </a:extLst>
          </p:cNvPr>
          <p:cNvCxnSpPr>
            <a:cxnSpLocks/>
          </p:cNvCxnSpPr>
          <p:nvPr userDrawn="1"/>
        </p:nvCxnSpPr>
        <p:spPr>
          <a:xfrm>
            <a:off x="332763" y="1256252"/>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4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6A6D2-FB21-2ACB-9D43-F77F055AA7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92F5DB-5756-2422-97E7-B4A3F2FF39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D7B6C9-8F61-8478-DF4A-4D7691179A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38355E-0DB8-5563-E25B-2D8FD5BD6E96}"/>
              </a:ext>
            </a:extLst>
          </p:cNvPr>
          <p:cNvSpPr>
            <a:spLocks noGrp="1"/>
          </p:cNvSpPr>
          <p:nvPr>
            <p:ph type="dt" sz="half" idx="10"/>
          </p:nvPr>
        </p:nvSpPr>
        <p:spPr/>
        <p:txBody>
          <a:bodyPr/>
          <a:lstStyle/>
          <a:p>
            <a:fld id="{6FBA05E1-F90D-47A7-9C38-48C12A02DC0E}" type="datetimeFigureOut">
              <a:rPr kumimoji="1" lang="ja-JP" altLang="en-US" smtClean="0"/>
              <a:t>2022/10/14</a:t>
            </a:fld>
            <a:endParaRPr kumimoji="1" lang="ja-JP" altLang="en-US"/>
          </a:p>
        </p:txBody>
      </p:sp>
      <p:sp>
        <p:nvSpPr>
          <p:cNvPr id="6" name="フッター プレースホルダー 5">
            <a:extLst>
              <a:ext uri="{FF2B5EF4-FFF2-40B4-BE49-F238E27FC236}">
                <a16:creationId xmlns:a16="http://schemas.microsoft.com/office/drawing/2014/main" id="{41D49DFD-853C-7A08-0043-E84EA39C8F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1EA2B6-960E-FBDE-8837-620F038D9C70}"/>
              </a:ext>
            </a:extLst>
          </p:cNvPr>
          <p:cNvSpPr>
            <a:spLocks noGrp="1"/>
          </p:cNvSpPr>
          <p:nvPr>
            <p:ph type="sldNum" sz="quarter" idx="12"/>
          </p:nvPr>
        </p:nvSpPr>
        <p:spPr/>
        <p:txBody>
          <a:bodyPr/>
          <a:lstStyle/>
          <a:p>
            <a:fld id="{7A827162-0854-4B62-AA52-029F76B2191C}" type="slidenum">
              <a:rPr kumimoji="1" lang="ja-JP" altLang="en-US" smtClean="0"/>
              <a:t>‹#›</a:t>
            </a:fld>
            <a:endParaRPr kumimoji="1" lang="ja-JP" altLang="en-US"/>
          </a:p>
        </p:txBody>
      </p:sp>
    </p:spTree>
    <p:extLst>
      <p:ext uri="{BB962C8B-B14F-4D97-AF65-F5344CB8AC3E}">
        <p14:creationId xmlns:p14="http://schemas.microsoft.com/office/powerpoint/2010/main" val="83689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5148-506D-9827-56E4-02FA873145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825ADD-D4B8-B5DD-4DD8-EE18FDE32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a:extLst>
              <a:ext uri="{FF2B5EF4-FFF2-40B4-BE49-F238E27FC236}">
                <a16:creationId xmlns:a16="http://schemas.microsoft.com/office/drawing/2014/main" id="{EBFC5312-046D-33D1-9404-843F9657FD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4A8555-FFA2-ACDD-CA4D-5863757F5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64EF4FC-C5F8-1645-BD45-101E9AE93D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B034A0-3FCC-BE77-F1FB-E76038BF19BA}"/>
              </a:ext>
            </a:extLst>
          </p:cNvPr>
          <p:cNvSpPr>
            <a:spLocks noGrp="1"/>
          </p:cNvSpPr>
          <p:nvPr>
            <p:ph type="dt" sz="half" idx="10"/>
          </p:nvPr>
        </p:nvSpPr>
        <p:spPr/>
        <p:txBody>
          <a:bodyPr/>
          <a:lstStyle/>
          <a:p>
            <a:fld id="{7C3AC100-4D19-43DA-B4AD-6C479CD3A414}" type="datetimeFigureOut">
              <a:rPr kumimoji="1" lang="ja-JP" altLang="en-US" smtClean="0"/>
              <a:t>2022/10/14</a:t>
            </a:fld>
            <a:endParaRPr kumimoji="1" lang="ja-JP" altLang="en-US"/>
          </a:p>
        </p:txBody>
      </p:sp>
      <p:sp>
        <p:nvSpPr>
          <p:cNvPr id="8" name="フッター プレースホルダー 7">
            <a:extLst>
              <a:ext uri="{FF2B5EF4-FFF2-40B4-BE49-F238E27FC236}">
                <a16:creationId xmlns:a16="http://schemas.microsoft.com/office/drawing/2014/main" id="{6B17AAAD-5226-F8A0-E97D-DCAE478D79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E041A1-584E-18EC-D80D-058C1D62B1B0}"/>
              </a:ext>
            </a:extLst>
          </p:cNvPr>
          <p:cNvSpPr>
            <a:spLocks noGrp="1"/>
          </p:cNvSpPr>
          <p:nvPr>
            <p:ph type="sldNum" sz="quarter" idx="12"/>
          </p:nvPr>
        </p:nvSpPr>
        <p:spPr/>
        <p:txBody>
          <a:bodyPr/>
          <a:lstStyle/>
          <a:p>
            <a:fld id="{0B3DCFE2-3A20-4423-A50C-7D047414FBD0}" type="slidenum">
              <a:rPr kumimoji="1" lang="ja-JP" altLang="en-US" smtClean="0"/>
              <a:t>‹#›</a:t>
            </a:fld>
            <a:endParaRPr kumimoji="1" lang="ja-JP" altLang="en-US"/>
          </a:p>
        </p:txBody>
      </p:sp>
    </p:spTree>
    <p:extLst>
      <p:ext uri="{BB962C8B-B14F-4D97-AF65-F5344CB8AC3E}">
        <p14:creationId xmlns:p14="http://schemas.microsoft.com/office/powerpoint/2010/main" val="17245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lvl1pPr>
              <a:lnSpc>
                <a:spcPct val="100000"/>
              </a:lnSpc>
              <a:defRPr sz="4000" b="1">
                <a:solidFill>
                  <a:srgbClr val="0D2659"/>
                </a:solidFill>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E8D2FBDF-4DAA-C70A-8E68-0F4B01FFC6D4}"/>
              </a:ext>
            </a:extLst>
          </p:cNvPr>
          <p:cNvSpPr>
            <a:spLocks noGrp="1"/>
          </p:cNvSpPr>
          <p:nvPr>
            <p:ph type="dt" sz="half" idx="10"/>
          </p:nvPr>
        </p:nvSpPr>
        <p:spPr>
          <a:xfrm>
            <a:off x="355135" y="6366630"/>
            <a:ext cx="2743200" cy="365125"/>
          </a:xfrm>
        </p:spPr>
        <p:txBody>
          <a:bodyPr/>
          <a:lstStyle/>
          <a:p>
            <a:fld id="{15384FC0-2EDF-4BC9-8FC0-5261E4DBE54F}"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AA15077-0A84-494F-9E5E-7F76A6F48A70}"/>
              </a:ext>
            </a:extLst>
          </p:cNvPr>
          <p:cNvSpPr>
            <a:spLocks noGrp="1"/>
          </p:cNvSpPr>
          <p:nvPr>
            <p:ph type="ftr" sz="quarter" idx="11"/>
          </p:nvPr>
        </p:nvSpPr>
        <p:spPr>
          <a:xfrm>
            <a:off x="4038600" y="6366630"/>
            <a:ext cx="4114800"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39A3590-2E60-63CB-2E7E-EE676A650478}"/>
              </a:ext>
            </a:extLst>
          </p:cNvPr>
          <p:cNvSpPr>
            <a:spLocks noGrp="1"/>
          </p:cNvSpPr>
          <p:nvPr>
            <p:ph type="sldNum" sz="quarter" idx="12"/>
          </p:nvPr>
        </p:nvSpPr>
        <p:spPr>
          <a:xfrm>
            <a:off x="9093666" y="6356349"/>
            <a:ext cx="2743200" cy="365125"/>
          </a:xfrm>
        </p:spPr>
        <p:txBody>
          <a:bodyPr/>
          <a:lstStyle/>
          <a:p>
            <a:fld id="{CB495C2B-378B-40B4-A5AF-16313FEB781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36A2993-87F2-8D0D-2BD3-035DAFB761D0}"/>
              </a:ext>
            </a:extLst>
          </p:cNvPr>
          <p:cNvCxnSpPr>
            <a:cxnSpLocks/>
          </p:cNvCxnSpPr>
          <p:nvPr userDrawn="1"/>
        </p:nvCxnSpPr>
        <p:spPr>
          <a:xfrm>
            <a:off x="332763" y="1256252"/>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35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F81631D2-44C9-931B-A5D0-6DC041201BF6}"/>
              </a:ext>
            </a:extLst>
          </p:cNvPr>
          <p:cNvSpPr>
            <a:spLocks noGrp="1"/>
          </p:cNvSpPr>
          <p:nvPr>
            <p:ph type="dt" sz="half" idx="10"/>
          </p:nvPr>
        </p:nvSpPr>
        <p:spPr/>
        <p:txBody>
          <a:bodyPr/>
          <a:lstStyle/>
          <a:p>
            <a:fld id="{15384FC0-2EDF-4BC9-8FC0-5261E4DBE54F}" type="datetimeFigureOut">
              <a:rPr kumimoji="1" lang="ja-JP" altLang="en-US" smtClean="0"/>
              <a:t>2022/10/14</a:t>
            </a:fld>
            <a:endParaRPr kumimoji="1" lang="ja-JP" altLang="en-US"/>
          </a:p>
        </p:txBody>
      </p:sp>
      <p:sp>
        <p:nvSpPr>
          <p:cNvPr id="4" name="フッター プレースホルダー 3">
            <a:extLst>
              <a:ext uri="{FF2B5EF4-FFF2-40B4-BE49-F238E27FC236}">
                <a16:creationId xmlns:a16="http://schemas.microsoft.com/office/drawing/2014/main" id="{4D43B1AF-BBAA-60A4-BCB4-0127FCB8CA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4486B0-7D65-B3DF-783B-279DBC8B6F54}"/>
              </a:ext>
            </a:extLst>
          </p:cNvPr>
          <p:cNvSpPr>
            <a:spLocks noGrp="1"/>
          </p:cNvSpPr>
          <p:nvPr>
            <p:ph type="sldNum" sz="quarter" idx="12"/>
          </p:nvPr>
        </p:nvSpPr>
        <p:spPr/>
        <p:txBody>
          <a:bodyPr/>
          <a:lstStyle/>
          <a:p>
            <a:fld id="{CB495C2B-378B-40B4-A5AF-16313FEB7814}" type="slidenum">
              <a:rPr kumimoji="1" lang="ja-JP" altLang="en-US" smtClean="0"/>
              <a:t>‹#›</a:t>
            </a:fld>
            <a:endParaRPr kumimoji="1" lang="ja-JP" altLang="en-US"/>
          </a:p>
        </p:txBody>
      </p:sp>
    </p:spTree>
    <p:extLst>
      <p:ext uri="{BB962C8B-B14F-4D97-AF65-F5344CB8AC3E}">
        <p14:creationId xmlns:p14="http://schemas.microsoft.com/office/powerpoint/2010/main" val="305769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E820EC-CFCD-99E9-FCBD-9D63EA44B1CA}"/>
              </a:ext>
            </a:extLst>
          </p:cNvPr>
          <p:cNvSpPr>
            <a:spLocks noGrp="1"/>
          </p:cNvSpPr>
          <p:nvPr>
            <p:ph type="title"/>
          </p:nvPr>
        </p:nvSpPr>
        <p:spPr>
          <a:xfrm>
            <a:off x="343949" y="365125"/>
            <a:ext cx="11518084" cy="901613"/>
          </a:xfrm>
          <a:prstGeom prst="rect">
            <a:avLst/>
          </a:prstGeom>
        </p:spPr>
        <p:txBody>
          <a:bodyPr anchor="ctr" bIns="45720" lIns="91440" rIns="91440" rtlCol="0" tIns="45720" vert="horz">
            <a:normAutofit/>
          </a:bodyPr>
          <a:lstStyle/>
          <a:p>
            <a:r>
              <a:rPr altLang="en-US" kumimoji="1" lang="ja-JP"/>
              <a:t>マスター タイトルの書式設定</a:t>
            </a:r>
          </a:p>
        </p:txBody>
      </p:sp>
      <p:sp>
        <p:nvSpPr>
          <p:cNvPr id="3" name="テキスト プレースホルダー 2">
            <a:extLst>
              <a:ext uri="{FF2B5EF4-FFF2-40B4-BE49-F238E27FC236}">
                <a16:creationId xmlns:a16="http://schemas.microsoft.com/office/drawing/2014/main" id="{D8E7AC06-1E89-6AEE-DA6E-F01DBC9A2650}"/>
              </a:ext>
            </a:extLst>
          </p:cNvPr>
          <p:cNvSpPr>
            <a:spLocks noGrp="1"/>
          </p:cNvSpPr>
          <p:nvPr>
            <p:ph idx="1" type="body"/>
          </p:nvPr>
        </p:nvSpPr>
        <p:spPr>
          <a:xfrm>
            <a:off x="343949" y="1266738"/>
            <a:ext cx="11518084" cy="4910225"/>
          </a:xfrm>
          <a:prstGeom prst="rect">
            <a:avLst/>
          </a:prstGeom>
        </p:spPr>
        <p:txBody>
          <a:bodyPr anchor="ctr" bIns="45720" lIns="91440" rIns="450000" rtlCol="0" tIns="45720" vert="horz">
            <a:normAutofit/>
          </a:bodyPr>
          <a:lstStyle/>
          <a:p>
            <a:pPr lvl="0"/>
            <a:r>
              <a:rPr altLang="en-US" dirty="0" kumimoji="1" lang="ja-JP"/>
              <a:t>マスター テキストの書式設定</a:t>
            </a:r>
          </a:p>
          <a:p>
            <a:pPr lvl="1"/>
            <a:r>
              <a:rPr altLang="en-US" dirty="0" kumimoji="1" lang="ja-JP"/>
              <a:t>第 </a:t>
            </a:r>
            <a:r>
              <a:rPr altLang="ja-JP" dirty="0" kumimoji="1" lang="en-US"/>
              <a:t>2 </a:t>
            </a:r>
            <a:r>
              <a:rPr altLang="en-US" dirty="0" kumimoji="1" lang="ja-JP"/>
              <a:t>レベル</a:t>
            </a:r>
          </a:p>
          <a:p>
            <a:pPr lvl="2"/>
            <a:r>
              <a:rPr altLang="en-US" dirty="0" kumimoji="1" lang="ja-JP"/>
              <a:t>第 </a:t>
            </a:r>
            <a:r>
              <a:rPr altLang="ja-JP" dirty="0" kumimoji="1" lang="en-US"/>
              <a:t>3 </a:t>
            </a:r>
            <a:r>
              <a:rPr altLang="en-US" dirty="0" kumimoji="1" lang="ja-JP"/>
              <a:t>レベル</a:t>
            </a:r>
          </a:p>
          <a:p>
            <a:pPr lvl="3"/>
            <a:r>
              <a:rPr altLang="en-US" dirty="0" kumimoji="1" lang="ja-JP"/>
              <a:t>第 </a:t>
            </a:r>
            <a:r>
              <a:rPr altLang="ja-JP" dirty="0" kumimoji="1" lang="en-US"/>
              <a:t>4 </a:t>
            </a:r>
            <a:r>
              <a:rPr altLang="en-US" dirty="0" kumimoji="1" lang="ja-JP"/>
              <a:t>レベル</a:t>
            </a:r>
          </a:p>
          <a:p>
            <a:pPr lvl="4"/>
            <a:r>
              <a:rPr altLang="en-US" dirty="0" kumimoji="1" lang="ja-JP"/>
              <a:t>第 </a:t>
            </a:r>
            <a:r>
              <a:rPr altLang="ja-JP" dirty="0" kumimoji="1" lang="en-US"/>
              <a:t>5 </a:t>
            </a:r>
            <a:r>
              <a:rPr altLang="en-US" dirty="0" kumimoji="1" lang="ja-JP"/>
              <a:t>レベル</a:t>
            </a:r>
          </a:p>
        </p:txBody>
      </p:sp>
      <p:sp>
        <p:nvSpPr>
          <p:cNvPr id="4" name="日付プレースホルダー 3">
            <a:extLst>
              <a:ext uri="{FF2B5EF4-FFF2-40B4-BE49-F238E27FC236}">
                <a16:creationId xmlns:a16="http://schemas.microsoft.com/office/drawing/2014/main" id="{5996FC7B-93D1-6613-7654-3A121ABF4332}"/>
              </a:ext>
            </a:extLst>
          </p:cNvPr>
          <p:cNvSpPr>
            <a:spLocks noGrp="1"/>
          </p:cNvSpPr>
          <p:nvPr>
            <p:ph idx="2" sz="half" type="dt"/>
          </p:nvPr>
        </p:nvSpPr>
        <p:spPr>
          <a:xfrm>
            <a:off x="343949" y="6320289"/>
            <a:ext cx="2743200" cy="365125"/>
          </a:xfrm>
          <a:prstGeom prst="rect">
            <a:avLst/>
          </a:prstGeom>
        </p:spPr>
        <p:txBody>
          <a:bodyPr anchor="ctr" bIns="45720" lIns="91440" rIns="91440" rtlCol="0" tIns="45720" vert="horz"/>
          <a:lstStyle>
            <a:lvl1pPr algn="l">
              <a:defRPr sz="1200">
                <a:solidFill>
                  <a:schemeClr val="tx1"/>
                </a:solidFill>
              </a:defRPr>
            </a:lvl1pPr>
          </a:lstStyle>
          <a:p>
            <a:fld id="{15384FC0-2EDF-4BC9-8FC0-5261E4DBE54F}" type="datetimeFigureOut">
              <a:rPr altLang="en-US" lang="ja-JP" smtClean="0"/>
              <a:pPr/>
              <a:t>2022/10/14</a:t>
            </a:fld>
            <a:endParaRPr altLang="en-US" lang="ja-JP"/>
          </a:p>
        </p:txBody>
      </p:sp>
      <p:sp>
        <p:nvSpPr>
          <p:cNvPr id="5" name="フッター プレースホルダー 4">
            <a:extLst>
              <a:ext uri="{FF2B5EF4-FFF2-40B4-BE49-F238E27FC236}">
                <a16:creationId xmlns:a16="http://schemas.microsoft.com/office/drawing/2014/main" id="{06E475ED-6F32-0E89-52E4-AAFE33A95955}"/>
              </a:ext>
            </a:extLst>
          </p:cNvPr>
          <p:cNvSpPr>
            <a:spLocks noGrp="1"/>
          </p:cNvSpPr>
          <p:nvPr>
            <p:ph idx="3" sz="quarter" type="ftr"/>
          </p:nvPr>
        </p:nvSpPr>
        <p:spPr>
          <a:xfrm>
            <a:off x="4038600" y="6334562"/>
            <a:ext cx="4114800" cy="365125"/>
          </a:xfrm>
          <a:prstGeom prst="rect">
            <a:avLst/>
          </a:prstGeom>
        </p:spPr>
        <p:txBody>
          <a:bodyPr anchor="ctr" bIns="45720" lIns="91440" rIns="91440" rtlCol="0" tIns="45720" vert="horz"/>
          <a:lstStyle>
            <a:lvl1pPr algn="ctr">
              <a:defRPr sz="1200">
                <a:solidFill>
                  <a:schemeClr val="tx1"/>
                </a:solidFill>
              </a:defRPr>
            </a:lvl1pPr>
          </a:lstStyle>
          <a:p>
            <a:endParaRPr altLang="en-US" lang="ja-JP"/>
          </a:p>
        </p:txBody>
      </p:sp>
      <p:sp>
        <p:nvSpPr>
          <p:cNvPr id="6" name="スライド番号プレースホルダー 5">
            <a:extLst>
              <a:ext uri="{FF2B5EF4-FFF2-40B4-BE49-F238E27FC236}">
                <a16:creationId xmlns:a16="http://schemas.microsoft.com/office/drawing/2014/main" id="{8990A9F9-46F6-995A-BC86-2604FFF10DC9}"/>
              </a:ext>
            </a:extLst>
          </p:cNvPr>
          <p:cNvSpPr>
            <a:spLocks noGrp="1"/>
          </p:cNvSpPr>
          <p:nvPr>
            <p:ph idx="4" sz="quarter" type="sldNum"/>
          </p:nvPr>
        </p:nvSpPr>
        <p:spPr>
          <a:xfrm>
            <a:off x="9104851" y="6320289"/>
            <a:ext cx="2743200" cy="365125"/>
          </a:xfrm>
          <a:prstGeom prst="rect">
            <a:avLst/>
          </a:prstGeom>
        </p:spPr>
        <p:txBody>
          <a:bodyPr anchor="ctr" bIns="45720" lIns="91440" rIns="91440" rtlCol="0" tIns="45720" vert="horz"/>
          <a:lstStyle>
            <a:lvl1pPr algn="r">
              <a:defRPr sz="1200">
                <a:solidFill>
                  <a:schemeClr val="tx1"/>
                </a:solidFill>
              </a:defRPr>
            </a:lvl1pPr>
          </a:lstStyle>
          <a:p>
            <a:fld id="{CB495C2B-378B-40B4-A5AF-16313FEB7814}" type="slidenum">
              <a:rPr altLang="en-US" lang="ja-JP" smtClean="0"/>
              <a:pPr/>
              <a:t>‹#›</a:t>
            </a:fld>
            <a:endParaRPr altLang="en-US" lang="ja-JP"/>
          </a:p>
        </p:txBody>
      </p:sp>
    </p:spTree>
    <p:extLst>
      <p:ext uri="{BB962C8B-B14F-4D97-AF65-F5344CB8AC3E}">
        <p14:creationId xmlns:p14="http://schemas.microsoft.com/office/powerpoint/2010/main" val="3238724905"/>
      </p:ext>
    </p:extLst>
  </p:cSld>
  <p:clrMap accent1="accent1" accent2="accent2" accent3="accent3" accent4="accent4" accent5="accent5" accent6="accent6" bg1="lt1" bg2="lt2" folHlink="folHlink" hlink="hlink" tx1="dk1" tx2="dk2"/>
  <p:sldLayoutIdLst>
    <p:sldLayoutId id="2147483649" r:id="rId1"/>
    <p:sldLayoutId id="2147483651" r:id="rId2"/>
    <p:sldLayoutId id="2147483650" r:id="rId3"/>
    <p:sldLayoutId id="2147483687" r:id="rId4"/>
    <p:sldLayoutId id="2147483678" r:id="rId5"/>
    <p:sldLayoutId id="2147483700" r:id="rId6"/>
    <p:sldLayoutId id="2147483652" r:id="rId7"/>
  </p:sldLayoutIdLst>
  <p:txStyles>
    <p:titleStyle>
      <a:lvl1pPr algn="l" defTabSz="914400" eaLnBrk="1" hangingPunct="1" latinLnBrk="0" rtl="0">
        <a:lnSpc>
          <a:spcPct val="90000"/>
        </a:lnSpc>
        <a:spcBef>
          <a:spcPct val="0"/>
        </a:spcBef>
        <a:buNone/>
        <a:defRPr b="1" kern="1200" kumimoji="1" sz="4000">
          <a:solidFill>
            <a:srgbClr val="0D2659"/>
          </a:solidFill>
          <a:latin typeface="+mj-lt"/>
          <a:ea typeface="+mj-ea"/>
          <a:cs typeface="+mj-cs"/>
        </a:defRPr>
      </a:lvl1pPr>
    </p:titleStyle>
    <p:bodyStyle>
      <a:lvl1pPr algn="l" defTabSz="914400" eaLnBrk="1" hangingPunct="1" indent="-228600" latinLnBrk="0" marL="540000" rtl="0">
        <a:lnSpc>
          <a:spcPct val="90000"/>
        </a:lnSpc>
        <a:spcBef>
          <a:spcPts val="1000"/>
        </a:spcBef>
        <a:buFont charset="0" panose="020B0604020202020204" pitchFamily="34" typeface="Arial"/>
        <a:buChar char="•"/>
        <a:defRPr baseline="0" kern="1200" kumimoji="1" sz="2800">
          <a:solidFill>
            <a:schemeClr val="tx1"/>
          </a:solidFill>
          <a:latin typeface="(日本語用のフォントを使用)"/>
          <a:ea charset="-128" panose="020B0500000000000000" pitchFamily="50" typeface="游ゴシック Medium"/>
          <a:cs typeface="+mn-cs"/>
        </a:defRPr>
      </a:lvl1pPr>
      <a:lvl2pPr algn="l" defTabSz="914400" eaLnBrk="1" hangingPunct="1" indent="-228600" latinLnBrk="0" marL="900000" rtl="0">
        <a:lnSpc>
          <a:spcPct val="90000"/>
        </a:lnSpc>
        <a:spcBef>
          <a:spcPts val="500"/>
        </a:spcBef>
        <a:buFont charset="0" panose="020B0604020202020204" pitchFamily="34" typeface="Arial"/>
        <a:buChar char="•"/>
        <a:defRPr baseline="0" kern="1200" kumimoji="1" sz="2400">
          <a:solidFill>
            <a:schemeClr val="tx1"/>
          </a:solidFill>
          <a:latin typeface="(日本語用のフォントを使用)"/>
          <a:ea charset="-128" panose="020B0500000000000000" pitchFamily="50" typeface="游ゴシック Medium"/>
          <a:cs typeface="+mn-cs"/>
        </a:defRPr>
      </a:lvl2pPr>
      <a:lvl3pPr algn="l" defTabSz="914400" eaLnBrk="1" hangingPunct="1" indent="-228600" latinLnBrk="0" marL="1260000" rtl="0">
        <a:lnSpc>
          <a:spcPct val="90000"/>
        </a:lnSpc>
        <a:spcBef>
          <a:spcPts val="500"/>
        </a:spcBef>
        <a:buFont charset="0" panose="020B0604020202020204" pitchFamily="34" typeface="Arial"/>
        <a:buChar char="•"/>
        <a:defRPr baseline="0" kern="1200" kumimoji="1" sz="2000">
          <a:solidFill>
            <a:schemeClr val="tx1"/>
          </a:solidFill>
          <a:latin typeface="(日本語用のフォントを使用)"/>
          <a:ea charset="-128" panose="020B0500000000000000" pitchFamily="50" typeface="游ゴシック Medium"/>
          <a:cs typeface="+mn-cs"/>
        </a:defRPr>
      </a:lvl3pPr>
      <a:lvl4pPr algn="l" defTabSz="914400" eaLnBrk="1" hangingPunct="1" indent="-228600" latinLnBrk="0" marL="1620000" rtl="0">
        <a:lnSpc>
          <a:spcPct val="90000"/>
        </a:lnSpc>
        <a:spcBef>
          <a:spcPts val="500"/>
        </a:spcBef>
        <a:buFont charset="0" panose="020B0604020202020204" pitchFamily="34" typeface="Arial"/>
        <a:buChar char="•"/>
        <a:defRPr baseline="0" kern="1200" kumimoji="1" sz="1800">
          <a:solidFill>
            <a:schemeClr val="tx1"/>
          </a:solidFill>
          <a:latin typeface="(日本語用のフォントを使用)"/>
          <a:ea charset="-128" panose="020B0500000000000000" pitchFamily="50" typeface="游ゴシック Medium"/>
          <a:cs typeface="+mn-cs"/>
        </a:defRPr>
      </a:lvl4pPr>
      <a:lvl5pPr algn="l" defTabSz="914400" eaLnBrk="1" hangingPunct="1" indent="-228600" latinLnBrk="0" marL="1980000" rtl="0">
        <a:lnSpc>
          <a:spcPct val="90000"/>
        </a:lnSpc>
        <a:spcBef>
          <a:spcPts val="500"/>
        </a:spcBef>
        <a:buFont charset="0" panose="020B0604020202020204" pitchFamily="34" typeface="Arial"/>
        <a:buChar char="•"/>
        <a:defRPr baseline="0" kern="1200" kumimoji="1" sz="1800">
          <a:solidFill>
            <a:schemeClr val="tx1"/>
          </a:solidFill>
          <a:latin typeface="(日本語用のフォントを使用)"/>
          <a:ea charset="-128" panose="020B0500000000000000" pitchFamily="50" typeface="游ゴシック Medium"/>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9pPr>
    </p:bodyStyle>
    <p:other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9.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0.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1.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2.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3.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4.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5.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079D7-1BEC-04E6-C01E-8B5610244569}"/>
              </a:ext>
            </a:extLst>
          </p:cNvPr>
          <p:cNvSpPr>
            <a:spLocks noGrp="1"/>
          </p:cNvSpPr>
          <p:nvPr>
            <p:ph type="ctrTitle"/>
          </p:nvPr>
        </p:nvSpPr>
        <p:spPr>
          <a:xfrm>
            <a:off x="1524000" y="1041400"/>
            <a:ext cx="9144000" cy="2387600"/>
          </a:xfrm>
        </p:spPr>
        <p:txBody>
          <a:bodyPr/>
          <a:lstStyle/>
          <a:p>
            <a:pPr lvl="0" indent="0" marL="0">
              <a:buNone/>
            </a:pPr>
            <a:r>
              <a:rPr/>
              <a:t>Only You: A Field Experiment of Text Message to Prevent Free-riding in Japan Marrow Donor Program</a:t>
            </a:r>
          </a:p>
        </p:txBody>
      </p:sp>
      <p:sp>
        <p:nvSpPr>
          <p:cNvPr id="3" name="字幕 2">
            <a:extLst>
              <a:ext uri="{FF2B5EF4-FFF2-40B4-BE49-F238E27FC236}">
                <a16:creationId xmlns:a16="http://schemas.microsoft.com/office/drawing/2014/main" id="{A8C89A01-0518-89E7-F045-D13E6A0F77FB}"/>
              </a:ext>
            </a:extLst>
          </p:cNvPr>
          <p:cNvSpPr>
            <a:spLocks noGrp="1"/>
          </p:cNvSpPr>
          <p:nvPr>
            <p:ph idx="1" type="subTitle"/>
          </p:nvPr>
        </p:nvSpPr>
        <p:spPr>
          <a:xfrm>
            <a:off x="1524000" y="3602038"/>
            <a:ext cx="9144000" cy="1655762"/>
          </a:xfrm>
        </p:spPr>
        <p:txBody>
          <a:bodyPr/>
          <a:lstStyle/>
          <a:p>
            <a:pPr lvl="0" indent="0" marL="0">
              <a:buNone/>
            </a:pPr>
            <a:br/>
            <a:br/>
            <a:r>
              <a:rPr/>
              <a:t>Hiroki Kato</a:t>
            </a:r>
            <a:br/>
            <a:r>
              <a:rPr/>
              <a:t>Fumio Ohtake</a:t>
            </a:r>
            <a:br/>
            <a:r>
              <a:rPr/>
              <a:t>Saiko Kurosawa</a:t>
            </a:r>
            <a:br/>
            <a:r>
              <a:rPr/>
              <a:t>Kazuhiro Yoshiuchi</a:t>
            </a:r>
            <a:br/>
            <a:r>
              <a:rPr/>
              <a:t>Takahiro Fukuda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介入②：移植患者情報</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「骨髄バンクを介して移植ができる患者さんは現在約6割にとどまっています。 骨髄等を提供するドナーが早く見つかれば、その比率を高めることができます。」</a:t>
            </a:r>
          </a:p>
          <a:p>
            <a:pPr lvl="0"/>
            <a:r>
              <a:rPr/>
              <a:t>クラウディング・アウト効果の解消と併せて、 利他的なモチベーションを刺激することを目的としたもの</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実験群</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2つの介入を組み合わせて、4つの実験群を作成した。 実験群の割り当ては骨髄バンク側の業務の無理のない範囲でクラスターランダム化した。</a:t>
            </a:r>
          </a:p>
          <a:p>
            <a:pPr lvl="0"/>
            <a:r>
              <a:rPr/>
              <a:t>A群：通常の適合通知</a:t>
            </a:r>
          </a:p>
          <a:p>
            <a:pPr lvl="0"/>
            <a:r>
              <a:rPr/>
              <a:t>B群：通常の適合通知＋確率メッセージ</a:t>
            </a:r>
          </a:p>
          <a:p>
            <a:pPr lvl="0"/>
            <a:r>
              <a:rPr/>
              <a:t>C群：通常の適合通知＋移植患者情報</a:t>
            </a:r>
          </a:p>
          <a:p>
            <a:pPr lvl="0"/>
            <a:r>
              <a:rPr/>
              <a:t>D群：通常の適合通知＋確率メッセージ＋移植患者情報</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割り当てスケジュール</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週・月の固定効果を取り除くために、実験群は月・週でバランスするように週単位で割り当てた</a:t>
            </a:r>
          </a:p>
          <a:p>
            <a:pPr lvl="0" indent="0" marL="0">
              <a:buNone/>
            </a:pPr>
            <a:r>
              <a:rPr/>
              <a:t>月/年</a:t>
            </a:r>
          </a:p>
          <a:p>
            <a:pPr lvl="0" indent="0" marL="0">
              <a:buNone/>
            </a:pPr>
            <a:r>
              <a:rPr/>
              <a:t>週</a:t>
            </a:r>
          </a:p>
          <a:p>
            <a:pPr lvl="0" indent="0" marL="0">
              <a:buNone/>
            </a:pPr>
            <a:r>
              <a:rPr/>
              <a:t>9/21</a:t>
            </a:r>
          </a:p>
          <a:p>
            <a:pPr lvl="0" indent="0" marL="0">
              <a:buNone/>
            </a:pPr>
            <a:r>
              <a:rPr/>
              <a:t>10/21</a:t>
            </a:r>
          </a:p>
          <a:p>
            <a:pPr lvl="0" indent="0" marL="0">
              <a:buNone/>
            </a:pPr>
            <a:r>
              <a:rPr/>
              <a:t>11/21</a:t>
            </a:r>
          </a:p>
          <a:p>
            <a:pPr lvl="0" indent="0" marL="0">
              <a:buNone/>
            </a:pPr>
            <a:r>
              <a:rPr/>
              <a:t>12/21</a:t>
            </a:r>
          </a:p>
          <a:p>
            <a:pPr lvl="0" indent="0" marL="0">
              <a:buNone/>
            </a:pPr>
            <a:r>
              <a:rPr/>
              <a:t>1/22</a:t>
            </a:r>
          </a:p>
          <a:p>
            <a:pPr lvl="0" indent="0" marL="0">
              <a:buNone/>
            </a:pPr>
            <a:r>
              <a:rPr/>
              <a:t>2/22</a:t>
            </a:r>
          </a:p>
          <a:p>
            <a:pPr lvl="0" indent="0" marL="0">
              <a:buNone/>
            </a:pPr>
            <a:r>
              <a:rPr/>
              <a:t>1</a:t>
            </a:r>
          </a:p>
          <a:p>
            <a:pPr lvl="0" indent="0" marL="0">
              <a:buNone/>
            </a:pPr>
            <a:r>
              <a:rPr/>
              <a:t>B</a:t>
            </a:r>
          </a:p>
          <a:p>
            <a:pPr lvl="0" indent="0" marL="0">
              <a:buNone/>
            </a:pPr>
            <a:r>
              <a:rPr/>
              <a:t>C</a:t>
            </a:r>
          </a:p>
          <a:p>
            <a:pPr lvl="0" indent="0" marL="0">
              <a:buNone/>
            </a:pPr>
            <a:r>
              <a:rPr/>
              <a:t>C</a:t>
            </a:r>
          </a:p>
          <a:p>
            <a:pPr lvl="0" indent="0" marL="0">
              <a:buNone/>
            </a:pPr>
            <a:r>
              <a:rPr/>
              <a:t>D</a:t>
            </a:r>
          </a:p>
          <a:p>
            <a:pPr lvl="0" indent="0" marL="0">
              <a:buNone/>
            </a:pPr>
            <a:r>
              <a:rPr/>
              <a:t>B</a:t>
            </a:r>
          </a:p>
          <a:p>
            <a:pPr lvl="0" indent="0" marL="0">
              <a:buNone/>
            </a:pPr>
            <a:r>
              <a:rPr/>
              <a:t>A</a:t>
            </a:r>
          </a:p>
          <a:p>
            <a:pPr lvl="0" indent="0" marL="0">
              <a:buNone/>
            </a:pPr>
            <a:r>
              <a:rPr/>
              <a:t>2</a:t>
            </a:r>
          </a:p>
          <a:p>
            <a:pPr lvl="0" indent="0" marL="0">
              <a:buNone/>
            </a:pPr>
            <a:r>
              <a:rPr/>
              <a:t>D</a:t>
            </a:r>
          </a:p>
          <a:p>
            <a:pPr lvl="0" indent="0" marL="0">
              <a:buNone/>
            </a:pPr>
            <a:r>
              <a:rPr/>
              <a:t>B</a:t>
            </a:r>
          </a:p>
          <a:p>
            <a:pPr lvl="0" indent="0" marL="0">
              <a:buNone/>
            </a:pPr>
            <a:r>
              <a:rPr/>
              <a:t>A</a:t>
            </a:r>
          </a:p>
          <a:p>
            <a:pPr lvl="0" indent="0" marL="0">
              <a:buNone/>
            </a:pPr>
            <a:r>
              <a:rPr/>
              <a:t>A</a:t>
            </a:r>
          </a:p>
          <a:p>
            <a:pPr lvl="0" indent="0" marL="0">
              <a:buNone/>
            </a:pPr>
            <a:r>
              <a:rPr/>
              <a:t>C</a:t>
            </a:r>
          </a:p>
          <a:p>
            <a:pPr lvl="0" indent="0" marL="0">
              <a:buNone/>
            </a:pPr>
            <a:r>
              <a:rPr/>
              <a:t>B</a:t>
            </a:r>
          </a:p>
          <a:p>
            <a:pPr lvl="0" indent="0" marL="0">
              <a:buNone/>
            </a:pPr>
            <a:r>
              <a:rPr/>
              <a:t>3</a:t>
            </a:r>
          </a:p>
          <a:p>
            <a:pPr lvl="0" indent="0" marL="0">
              <a:buNone/>
            </a:pPr>
            <a:r>
              <a:rPr/>
              <a:t>A</a:t>
            </a:r>
          </a:p>
          <a:p>
            <a:pPr lvl="0" indent="0" marL="0">
              <a:buNone/>
            </a:pPr>
            <a:r>
              <a:rPr/>
              <a:t>D</a:t>
            </a:r>
          </a:p>
          <a:p>
            <a:pPr lvl="0" indent="0" marL="0">
              <a:buNone/>
            </a:pPr>
            <a:r>
              <a:rPr/>
              <a:t>B</a:t>
            </a:r>
          </a:p>
          <a:p>
            <a:pPr lvl="0" indent="0" marL="0">
              <a:buNone/>
            </a:pPr>
            <a:r>
              <a:rPr/>
              <a:t>C</a:t>
            </a:r>
          </a:p>
          <a:p>
            <a:pPr lvl="0" indent="0" marL="0">
              <a:buNone/>
            </a:pPr>
            <a:r>
              <a:rPr/>
              <a:t>D</a:t>
            </a:r>
          </a:p>
          <a:p>
            <a:pPr lvl="0" indent="0" marL="0">
              <a:buNone/>
            </a:pPr>
            <a:r>
              <a:rPr/>
              <a:t>C</a:t>
            </a:r>
          </a:p>
          <a:p>
            <a:pPr lvl="0" indent="0" marL="0">
              <a:buNone/>
            </a:pPr>
            <a:r>
              <a:rPr/>
              <a:t>4</a:t>
            </a:r>
          </a:p>
          <a:p>
            <a:pPr lvl="0" indent="0" marL="0">
              <a:buNone/>
            </a:pPr>
            <a:r>
              <a:rPr/>
              <a:t>C</a:t>
            </a:r>
          </a:p>
          <a:p>
            <a:pPr lvl="0" indent="0" marL="0">
              <a:buNone/>
            </a:pPr>
            <a:r>
              <a:rPr/>
              <a:t>A</a:t>
            </a:r>
          </a:p>
          <a:p>
            <a:pPr lvl="0" indent="0" marL="0">
              <a:buNone/>
            </a:pPr>
            <a:r>
              <a:rPr/>
              <a:t>D</a:t>
            </a:r>
          </a:p>
          <a:p>
            <a:pPr lvl="0" indent="0" marL="0">
              <a:buNone/>
            </a:pPr>
            <a:r>
              <a:rPr/>
              <a:t>B</a:t>
            </a:r>
          </a:p>
          <a:p>
            <a:pPr lvl="0" indent="0" marL="0">
              <a:buNone/>
            </a:pPr>
            <a:r>
              <a:rPr/>
              <a:t>A</a:t>
            </a:r>
          </a:p>
          <a:p>
            <a:pPr lvl="0" indent="0" marL="0">
              <a:buNone/>
            </a:pPr>
            <a:r>
              <a:rPr/>
              <a:t>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データ</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データは2022年6月末時点のコーディネーション進行状況と複数の個人属性で構成されている</a:t>
                </a:r>
              </a:p>
              <a:p>
                <a:pPr lvl="1"/>
                <a:r>
                  <a:rPr/>
                  <a:t>観測単位はコーディネーション（ドナー候補者）</a:t>
                </a:r>
              </a:p>
              <a:p>
                <a:pPr lvl="1"/>
                <a:r>
                  <a:rPr/>
                  <a:t>コーディネーション進行状況は提供に至るまでの各工程について記録されている (返信と意向</a:t>
                </a:r>
                <a14:m>
                  <m:oMath xmlns:m="http://schemas.openxmlformats.org/officeDocument/2006/math">
                    <m:r>
                      <m:rPr>
                        <m:sty m:val="p"/>
                      </m:rPr>
                      <m:t>→</m:t>
                    </m:r>
                  </m:oMath>
                </a14:m>
                <a:r>
                  <a:rPr/>
                  <a:t>確認検査</a:t>
                </a:r>
                <a14:m>
                  <m:oMath xmlns:m="http://schemas.openxmlformats.org/officeDocument/2006/math">
                    <m:r>
                      <m:rPr>
                        <m:sty m:val="p"/>
                      </m:rPr>
                      <m:t>→</m:t>
                    </m:r>
                  </m:oMath>
                </a14:m>
                <a:r>
                  <a:rPr/>
                  <a:t>第一候補者</a:t>
                </a:r>
                <a14:m>
                  <m:oMath xmlns:m="http://schemas.openxmlformats.org/officeDocument/2006/math">
                    <m:r>
                      <m:rPr>
                        <m:sty m:val="p"/>
                      </m:rPr>
                      <m:t>→</m:t>
                    </m:r>
                  </m:oMath>
                </a14:m>
                <a:r>
                  <a:rPr/>
                  <a:t>最終同意</a:t>
                </a:r>
                <a14:m>
                  <m:oMath xmlns:m="http://schemas.openxmlformats.org/officeDocument/2006/math">
                    <m:r>
                      <m:rPr>
                        <m:sty m:val="p"/>
                      </m:rPr>
                      <m:t>→</m:t>
                    </m:r>
                  </m:oMath>
                </a14:m>
                <a:r>
                  <a:rPr/>
                  <a:t>採取)</a:t>
                </a:r>
              </a:p>
              <a:p>
                <a:pPr lvl="0"/>
                <a:r>
                  <a:rPr/>
                  <a:t>分析対象は</a:t>
                </a:r>
                <a:r>
                  <a:rPr b="1"/>
                  <a:t>国内在住でコーディネーションが完全に終了している人</a:t>
                </a:r>
              </a:p>
              <a:p>
                <a:pPr lvl="1"/>
                <a:r>
                  <a:rPr/>
                  <a:t>海外に在住する人に適合通知を送付した事例が1件あった</a:t>
                </a:r>
              </a:p>
              <a:p>
                <a:pPr lvl="1"/>
                <a:r>
                  <a:rPr/>
                  <a:t>現在もコーディネーションが進行している事例が約100件あった</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フィールド実験概要</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実験群</a:t>
            </a:r>
          </a:p>
          <a:p>
            <a:pPr lvl="0" indent="0" marL="0">
              <a:buNone/>
            </a:pPr>
            <a:r>
              <a:rPr/>
              <a:t>A</a:t>
            </a:r>
          </a:p>
          <a:p>
            <a:pPr lvl="0" indent="0" marL="0">
              <a:buNone/>
            </a:pPr>
            <a:r>
              <a:rPr/>
              <a:t>B</a:t>
            </a:r>
          </a:p>
          <a:p>
            <a:pPr lvl="0" indent="0" marL="0">
              <a:buNone/>
            </a:pPr>
            <a:r>
              <a:rPr/>
              <a:t>C</a:t>
            </a:r>
          </a:p>
          <a:p>
            <a:pPr lvl="0" indent="0" marL="0">
              <a:buNone/>
            </a:pPr>
            <a:r>
              <a:rPr/>
              <a:t>D</a:t>
            </a:r>
          </a:p>
          <a:p>
            <a:pPr lvl="0" indent="0" marL="0">
              <a:buNone/>
            </a:pPr>
            <a:r>
              <a:rPr/>
              <a:t>p-value</a:t>
            </a:r>
          </a:p>
          <a:p>
            <a:pPr lvl="0" indent="0" marL="0">
              <a:buNone/>
            </a:pPr>
            <a:r>
              <a:rPr/>
              <a:t>A. 介入</a:t>
            </a:r>
          </a:p>
          <a:p>
            <a:pPr lvl="0" indent="0" marL="0">
              <a:buNone/>
            </a:pPr>
            <a:r>
              <a:rPr/>
              <a:t>通常の適合通知</a:t>
            </a:r>
          </a:p>
          <a:p>
            <a:pPr lvl="0" indent="0" marL="0">
              <a:buNone/>
            </a:pPr>
            <a:r>
              <a:rPr/>
              <a:t>X</a:t>
            </a:r>
          </a:p>
          <a:p>
            <a:pPr lvl="0" indent="0" marL="0">
              <a:buNone/>
            </a:pPr>
            <a:r>
              <a:rPr/>
              <a:t>X</a:t>
            </a:r>
          </a:p>
          <a:p>
            <a:pPr lvl="0" indent="0" marL="0">
              <a:buNone/>
            </a:pPr>
            <a:r>
              <a:rPr/>
              <a:t>X</a:t>
            </a:r>
          </a:p>
          <a:p>
            <a:pPr lvl="0" indent="0" marL="0">
              <a:buNone/>
            </a:pPr>
            <a:r>
              <a:rPr/>
              <a:t>X</a:t>
            </a:r>
          </a:p>
          <a:p>
            <a:pPr lvl="0" indent="0" marL="0">
              <a:buNone/>
            </a:pPr>
            <a:r>
              <a:rPr/>
              <a:t>確率メッセージ</a:t>
            </a:r>
          </a:p>
          <a:p>
            <a:pPr lvl="0" indent="0" marL="0">
              <a:buNone/>
            </a:pPr>
            <a:r>
              <a:rPr/>
              <a:t>X</a:t>
            </a:r>
          </a:p>
          <a:p>
            <a:pPr lvl="0" indent="0" marL="0">
              <a:buNone/>
            </a:pPr>
            <a:r>
              <a:rPr/>
              <a:t>X</a:t>
            </a:r>
          </a:p>
          <a:p>
            <a:pPr lvl="0" indent="0" marL="0">
              <a:buNone/>
            </a:pPr>
            <a:r>
              <a:rPr/>
              <a:t>移植患者情報</a:t>
            </a:r>
          </a:p>
          <a:p>
            <a:pPr lvl="0" indent="0" marL="0">
              <a:buNone/>
            </a:pPr>
            <a:r>
              <a:rPr/>
              <a:t>X</a:t>
            </a:r>
          </a:p>
          <a:p>
            <a:pPr lvl="0" indent="0" marL="0">
              <a:buNone/>
            </a:pPr>
            <a:r>
              <a:rPr/>
              <a:t>X</a:t>
            </a:r>
          </a:p>
          <a:p>
            <a:pPr lvl="0" indent="0" marL="0">
              <a:buNone/>
            </a:pPr>
            <a:r>
              <a:rPr/>
              <a:t>B. サンプルサイズ</a:t>
            </a:r>
          </a:p>
          <a:p>
            <a:pPr lvl="0" indent="0" marL="0">
              <a:buNone/>
            </a:pPr>
            <a:r>
              <a:rPr/>
              <a:t>サンプルサイズ</a:t>
            </a:r>
          </a:p>
          <a:p>
            <a:pPr lvl="0" indent="0" marL="0">
              <a:buNone/>
            </a:pPr>
            <a:r>
              <a:rPr/>
              <a:t>2535</a:t>
            </a:r>
          </a:p>
          <a:p>
            <a:pPr lvl="0" indent="0" marL="0">
              <a:buNone/>
            </a:pPr>
            <a:r>
              <a:rPr/>
              <a:t>3053</a:t>
            </a:r>
          </a:p>
          <a:p>
            <a:pPr lvl="0" indent="0" marL="0">
              <a:buNone/>
            </a:pPr>
            <a:r>
              <a:rPr/>
              <a:t>2726</a:t>
            </a:r>
          </a:p>
          <a:p>
            <a:pPr lvl="0" indent="0" marL="0">
              <a:buNone/>
            </a:pPr>
            <a:r>
              <a:rPr/>
              <a:t>2735</a:t>
            </a:r>
          </a:p>
          <a:p>
            <a:pPr lvl="0" indent="0" marL="0">
              <a:buNone/>
            </a:pPr>
            <a:r>
              <a:rPr/>
              <a:t>C. 共変量</a:t>
            </a:r>
          </a:p>
          <a:p>
            <a:pPr lvl="0" indent="0" marL="0">
              <a:buNone/>
            </a:pPr>
            <a:r>
              <a:rPr/>
              <a:t>年齢</a:t>
            </a:r>
          </a:p>
          <a:p>
            <a:pPr lvl="0" indent="0" marL="0">
              <a:buNone/>
            </a:pPr>
            <a:r>
              <a:rPr/>
              <a:t>38.38</a:t>
            </a:r>
          </a:p>
          <a:p>
            <a:pPr lvl="0" indent="0" marL="0">
              <a:buNone/>
            </a:pPr>
            <a:r>
              <a:rPr/>
              <a:t>38.12</a:t>
            </a:r>
          </a:p>
          <a:p>
            <a:pPr lvl="0" indent="0" marL="0">
              <a:buNone/>
            </a:pPr>
            <a:r>
              <a:rPr/>
              <a:t>37.45</a:t>
            </a:r>
          </a:p>
          <a:p>
            <a:pPr lvl="0" indent="0" marL="0">
              <a:buNone/>
            </a:pPr>
            <a:r>
              <a:rPr/>
              <a:t>37.98</a:t>
            </a:r>
          </a:p>
          <a:p>
            <a:pPr lvl="0" indent="0" marL="0">
              <a:buNone/>
            </a:pPr>
            <a:r>
              <a:rPr/>
              <a:t>0.00</a:t>
            </a:r>
          </a:p>
          <a:p>
            <a:pPr lvl="0" indent="0" marL="0">
              <a:buNone/>
            </a:pPr>
            <a:r>
              <a:rPr/>
              <a:t>初回コーディネーション</a:t>
            </a:r>
          </a:p>
          <a:p>
            <a:pPr lvl="0" indent="0" marL="0">
              <a:buNone/>
            </a:pPr>
            <a:r>
              <a:rPr/>
              <a:t>0.63</a:t>
            </a:r>
          </a:p>
          <a:p>
            <a:pPr lvl="0" indent="0" marL="0">
              <a:buNone/>
            </a:pPr>
            <a:r>
              <a:rPr/>
              <a:t>0.64</a:t>
            </a:r>
          </a:p>
          <a:p>
            <a:pPr lvl="0" indent="0" marL="0">
              <a:buNone/>
            </a:pPr>
            <a:r>
              <a:rPr/>
              <a:t>0.62</a:t>
            </a:r>
          </a:p>
          <a:p>
            <a:pPr lvl="0" indent="0" marL="0">
              <a:buNone/>
            </a:pPr>
            <a:r>
              <a:rPr/>
              <a:t>0.65</a:t>
            </a:r>
          </a:p>
          <a:p>
            <a:pPr lvl="0" indent="0" marL="0">
              <a:buNone/>
            </a:pPr>
            <a:r>
              <a:rPr/>
              <a:t>0.05</a:t>
            </a:r>
          </a:p>
          <a:p>
            <a:pPr lvl="0" indent="0" marL="0">
              <a:buNone/>
            </a:pPr>
            <a:r>
              <a:rPr/>
              <a:t>男性</a:t>
            </a:r>
          </a:p>
          <a:p>
            <a:pPr lvl="0" indent="0" marL="0">
              <a:buNone/>
            </a:pPr>
            <a:r>
              <a:rPr/>
              <a:t>0.62</a:t>
            </a:r>
          </a:p>
          <a:p>
            <a:pPr lvl="0" indent="0" marL="0">
              <a:buNone/>
            </a:pPr>
            <a:r>
              <a:rPr/>
              <a:t>0.63</a:t>
            </a:r>
          </a:p>
          <a:p>
            <a:pPr lvl="0" indent="0" marL="0">
              <a:buNone/>
            </a:pPr>
            <a:r>
              <a:rPr/>
              <a:t>0.63</a:t>
            </a:r>
          </a:p>
          <a:p>
            <a:pPr lvl="0" indent="0" marL="0">
              <a:buNone/>
            </a:pPr>
            <a:r>
              <a:rPr/>
              <a:t>0.61</a:t>
            </a:r>
          </a:p>
          <a:p>
            <a:pPr lvl="0" indent="0" marL="0">
              <a:buNone/>
            </a:pPr>
            <a:r>
              <a:rPr/>
              <a:t>0.23</a:t>
            </a:r>
          </a:p>
          <a:p>
            <a:pPr lvl="0" indent="0" marL="0">
              <a:buNone/>
            </a:pPr>
            <a:r>
              <a:rPr/>
              <a:t>東京・大阪・神奈川・愛知</a:t>
            </a:r>
          </a:p>
          <a:p>
            <a:pPr lvl="0" indent="0" marL="0">
              <a:buNone/>
            </a:pPr>
            <a:r>
              <a:rPr/>
              <a:t>0.28</a:t>
            </a:r>
          </a:p>
          <a:p>
            <a:pPr lvl="0" indent="0" marL="0">
              <a:buNone/>
            </a:pPr>
            <a:r>
              <a:rPr/>
              <a:t>0.29</a:t>
            </a:r>
          </a:p>
          <a:p>
            <a:pPr lvl="0" indent="0" marL="0">
              <a:buNone/>
            </a:pPr>
            <a:r>
              <a:rPr/>
              <a:t>0.29</a:t>
            </a:r>
          </a:p>
          <a:p>
            <a:pPr lvl="0" indent="0" marL="0">
              <a:buNone/>
            </a:pPr>
            <a:r>
              <a:rPr/>
              <a:t>0.28</a:t>
            </a:r>
          </a:p>
          <a:p>
            <a:pPr lvl="0" indent="0" marL="0">
              <a:buNone/>
            </a:pPr>
            <a:r>
              <a:rPr/>
              <a:t>0.57</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推定方法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一部の共変量、および割り当ての週と月が実験群間でバランスしていないことを考慮して、 単純な二群比較ではなく、線形確率モデルで推定する。</a:t>
                </a:r>
              </a:p>
              <a:p>
                <a:pPr lvl="0" indent="0" marL="0">
                  <a:buNone/>
                </a:pPr>
                <a14:m>
                  <m:oMathPara xmlns:m="http://schemas.openxmlformats.org/officeDocument/2006/math">
                    <m:oMathParaPr>
                      <m:jc m:val="center"/>
                    </m:oMathParaPr>
                    <m:oMath>
                      <m:sSub>
                        <m:e>
                          <m:r>
                            <m:t>Y</m:t>
                          </m:r>
                        </m:e>
                        <m:sub>
                          <m:r>
                            <m:t>i</m:t>
                          </m:r>
                          <m:r>
                            <m:t>m</m:t>
                          </m:r>
                          <m:r>
                            <m:t>w</m:t>
                          </m:r>
                        </m:sub>
                      </m:sSub>
                      <m:r>
                        <m:rPr>
                          <m:sty m:val="p"/>
                        </m:rPr>
                        <m:t>=</m:t>
                      </m:r>
                      <m:sSub>
                        <m:e>
                          <m:r>
                            <m:t>β</m:t>
                          </m:r>
                        </m:e>
                        <m:sub>
                          <m:r>
                            <m:t>1</m:t>
                          </m:r>
                        </m:sub>
                      </m:sSub>
                      <m:r>
                        <m:rPr>
                          <m:sty m:val="p"/>
                        </m:rPr>
                        <m:t>⋅</m:t>
                      </m:r>
                      <m:sSub>
                        <m:e>
                          <m:r>
                            <m:rPr>
                              <m:nor/>
                              <m:sty m:val="p"/>
                            </m:rPr>
                            <m:t>B</m:t>
                          </m:r>
                        </m:e>
                        <m:sub>
                          <m:r>
                            <m:t>m</m:t>
                          </m:r>
                          <m:r>
                            <m:t>w</m:t>
                          </m:r>
                        </m:sub>
                      </m:sSub>
                      <m:r>
                        <m:rPr>
                          <m:sty m:val="p"/>
                        </m:rPr>
                        <m:t>+</m:t>
                      </m:r>
                      <m:sSub>
                        <m:e>
                          <m:r>
                            <m:t>β</m:t>
                          </m:r>
                        </m:e>
                        <m:sub>
                          <m:r>
                            <m:t>2</m:t>
                          </m:r>
                        </m:sub>
                      </m:sSub>
                      <m:r>
                        <m:rPr>
                          <m:sty m:val="p"/>
                        </m:rPr>
                        <m:t>⋅</m:t>
                      </m:r>
                      <m:sSub>
                        <m:e>
                          <m:r>
                            <m:rPr>
                              <m:nor/>
                              <m:sty m:val="p"/>
                            </m:rPr>
                            <m:t>C</m:t>
                          </m:r>
                        </m:e>
                        <m:sub>
                          <m:r>
                            <m:t>m</m:t>
                          </m:r>
                          <m:r>
                            <m:t>w</m:t>
                          </m:r>
                        </m:sub>
                      </m:sSub>
                      <m:r>
                        <m:rPr>
                          <m:sty m:val="p"/>
                        </m:rPr>
                        <m:t>+</m:t>
                      </m:r>
                      <m:sSub>
                        <m:e>
                          <m:r>
                            <m:t>β</m:t>
                          </m:r>
                        </m:e>
                        <m:sub>
                          <m:r>
                            <m:t>3</m:t>
                          </m:r>
                        </m:sub>
                      </m:sSub>
                      <m:r>
                        <m:rPr>
                          <m:sty m:val="p"/>
                        </m:rPr>
                        <m:t>⋅</m:t>
                      </m:r>
                      <m:sSub>
                        <m:e>
                          <m:r>
                            <m:rPr>
                              <m:nor/>
                              <m:sty m:val="p"/>
                            </m:rPr>
                            <m:t>D</m:t>
                          </m:r>
                        </m:e>
                        <m:sub>
                          <m:r>
                            <m:t>m</m:t>
                          </m:r>
                          <m:r>
                            <m:t>w</m:t>
                          </m:r>
                        </m:sub>
                      </m:sSub>
                      <m:r>
                        <m:rPr>
                          <m:sty m:val="p"/>
                        </m:rPr>
                        <m:t>+</m:t>
                      </m:r>
                      <m:r>
                        <m:t>X</m:t>
                      </m:r>
                      <m:sSub>
                        <m:e>
                          <m:r>
                            <m:rPr>
                              <m:sty m:val="p"/>
                            </m:rPr>
                            <m:t>′</m:t>
                          </m:r>
                        </m:e>
                        <m:sub>
                          <m:r>
                            <m:t>i</m:t>
                          </m:r>
                        </m:sub>
                      </m:sSub>
                      <m:r>
                        <m:t>γ</m:t>
                      </m:r>
                      <m:r>
                        <m:rPr>
                          <m:sty m:val="p"/>
                        </m:rPr>
                        <m:t>+</m:t>
                      </m:r>
                      <m:sSub>
                        <m:e>
                          <m:r>
                            <m:t>λ</m:t>
                          </m:r>
                        </m:e>
                        <m:sub>
                          <m:r>
                            <m:t>m</m:t>
                          </m:r>
                        </m:sub>
                      </m:sSub>
                      <m:r>
                        <m:rPr>
                          <m:sty m:val="p"/>
                        </m:rPr>
                        <m:t>+</m:t>
                      </m:r>
                      <m:sSub>
                        <m:e>
                          <m:r>
                            <m:t>θ</m:t>
                          </m:r>
                        </m:e>
                        <m:sub>
                          <m:r>
                            <m:t>w</m:t>
                          </m:r>
                        </m:sub>
                      </m:sSub>
                      <m:r>
                        <m:rPr>
                          <m:sty m:val="p"/>
                        </m:rPr>
                        <m:t>+</m:t>
                      </m:r>
                      <m:sSub>
                        <m:e>
                          <m:r>
                            <m:t>u</m:t>
                          </m:r>
                        </m:e>
                        <m:sub>
                          <m:r>
                            <m:t>i</m:t>
                          </m:r>
                          <m:r>
                            <m:t>m</m:t>
                          </m:r>
                          <m:r>
                            <m:t>w</m:t>
                          </m:r>
                        </m:sub>
                      </m:sSub>
                    </m:oMath>
                  </m:oMathPara>
                </a14:m>
              </a:p>
              <a:p>
                <a:pPr lvl="0"/>
                <a14:m>
                  <m:oMath xmlns:m="http://schemas.openxmlformats.org/officeDocument/2006/math">
                    <m:sSub>
                      <m:e>
                        <m:r>
                          <m:t>X</m:t>
                        </m:r>
                      </m:e>
                      <m:sub>
                        <m:r>
                          <m:t>i</m:t>
                        </m:r>
                      </m:sub>
                    </m:sSub>
                  </m:oMath>
                </a14:m>
                <a:r>
                  <a:rPr/>
                  <a:t>は性別、年齢、東京・大阪・神奈川・愛知ダミー(TOKA)、コーディネーション回数</a:t>
                </a:r>
              </a:p>
              <a:p>
                <a:pPr lvl="0"/>
                <a14:m>
                  <m:oMath xmlns:m="http://schemas.openxmlformats.org/officeDocument/2006/math">
                    <m:sSub>
                      <m:e>
                        <m:r>
                          <m:t>λ</m:t>
                        </m:r>
                      </m:e>
                      <m:sub>
                        <m:r>
                          <m:t>m</m:t>
                        </m:r>
                      </m:sub>
                    </m:sSub>
                  </m:oMath>
                </a14:m>
                <a:r>
                  <a:rPr/>
                  <a:t>と</a:t>
                </a:r>
                <a14:m>
                  <m:oMath xmlns:m="http://schemas.openxmlformats.org/officeDocument/2006/math">
                    <m:sSub>
                      <m:e>
                        <m:r>
                          <m:t>θ</m:t>
                        </m:r>
                      </m:e>
                      <m:sub>
                        <m:r>
                          <m:t>w</m:t>
                        </m:r>
                      </m:sub>
                    </m:sSub>
                  </m:oMath>
                </a14:m>
                <a:r>
                  <a:rPr/>
                  <a:t>は週・月の固定効果</a:t>
                </a:r>
              </a:p>
              <a:p>
                <a:pPr lvl="0"/>
                <a14:m>
                  <m:oMath xmlns:m="http://schemas.openxmlformats.org/officeDocument/2006/math">
                    <m:sSub>
                      <m:e>
                        <m:r>
                          <m:t>β</m:t>
                        </m:r>
                      </m:e>
                      <m:sub>
                        <m:r>
                          <m:t>1</m:t>
                        </m:r>
                      </m:sub>
                    </m:sSub>
                    <m:r>
                      <m:rPr>
                        <m:sty m:val="p"/>
                      </m:rPr>
                      <m:t>=</m:t>
                    </m:r>
                    <m:sSub>
                      <m:e>
                        <m:r>
                          <m:t>β</m:t>
                        </m:r>
                      </m:e>
                      <m:sub>
                        <m:r>
                          <m:t>2</m:t>
                        </m:r>
                      </m:sub>
                    </m:sSub>
                  </m:oMath>
                </a14:m>
                <a:r>
                  <a:rPr/>
                  <a:t>、</a:t>
                </a:r>
                <a14:m>
                  <m:oMath xmlns:m="http://schemas.openxmlformats.org/officeDocument/2006/math">
                    <m:sSub>
                      <m:e>
                        <m:r>
                          <m:t>β</m:t>
                        </m:r>
                      </m:e>
                      <m:sub>
                        <m:r>
                          <m:t>1</m:t>
                        </m:r>
                      </m:sub>
                    </m:sSub>
                    <m:r>
                      <m:rPr>
                        <m:sty m:val="p"/>
                      </m:rPr>
                      <m:t>=</m:t>
                    </m:r>
                    <m:sSub>
                      <m:e>
                        <m:r>
                          <m:t>β</m:t>
                        </m:r>
                      </m:e>
                      <m:sub>
                        <m:r>
                          <m:t>3</m:t>
                        </m:r>
                      </m:sub>
                    </m:sSub>
                  </m:oMath>
                </a14:m>
                <a:r>
                  <a:rPr/>
                  <a:t>、</a:t>
                </a:r>
                <a14:m>
                  <m:oMath xmlns:m="http://schemas.openxmlformats.org/officeDocument/2006/math">
                    <m:sSub>
                      <m:e>
                        <m:r>
                          <m:t>β</m:t>
                        </m:r>
                      </m:e>
                      <m:sub>
                        <m:r>
                          <m:t>2</m:t>
                        </m:r>
                      </m:sub>
                    </m:sSub>
                    <m:r>
                      <m:rPr>
                        <m:sty m:val="p"/>
                      </m:rPr>
                      <m:t>=</m:t>
                    </m:r>
                    <m:sSub>
                      <m:e>
                        <m:r>
                          <m:t>β</m:t>
                        </m:r>
                      </m:e>
                      <m:sub>
                        <m:r>
                          <m:t>3</m:t>
                        </m:r>
                      </m:sub>
                    </m:sSub>
                  </m:oMath>
                </a14:m>
                <a:r>
                  <a:rPr/>
                  <a:t>の帰無仮説に対する F検定を実施</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Effect on Reply and Intention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アウトカム変数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最も個人の意向が現れる</a:t>
                </a:r>
                <a:r>
                  <a:rPr b="1"/>
                  <a:t>適合通知への返信</a:t>
                </a:r>
                <a:r>
                  <a:rPr/>
                  <a:t>と</a:t>
                </a:r>
                <a:r>
                  <a:rPr b="1"/>
                  <a:t>移植の意向</a:t>
                </a:r>
                <a:r>
                  <a:rPr/>
                  <a:t>をアウトカム変数とする</a:t>
                </a:r>
              </a:p>
              <a:p>
                <a:pPr lvl="1"/>
                <a:r>
                  <a:rPr/>
                  <a:t>外生的な要因である患者側の都合でこの工程の段階でコーディネーションが中止した人は除外して分析をする</a:t>
                </a:r>
              </a:p>
              <a:p>
                <a:pPr lvl="0"/>
                <a:r>
                  <a:rPr/>
                  <a:t>アウトカム変数は適合通知に返信したらならば1を取るダミー変数</a:t>
                </a:r>
              </a:p>
              <a:p>
                <a:pPr lvl="1"/>
                <a:r>
                  <a:rPr/>
                  <a:t>全体平均は88%</a:t>
                </a:r>
              </a:p>
              <a:p>
                <a:pPr lvl="0"/>
                <a:r>
                  <a:rPr/>
                  <a:t>返信スピードに対する効果を検証するために、 </a:t>
                </a:r>
                <a14:m>
                  <m:oMath xmlns:m="http://schemas.openxmlformats.org/officeDocument/2006/math">
                    <m:r>
                      <m:t>X</m:t>
                    </m:r>
                  </m:oMath>
                </a14:m>
                <a:r>
                  <a:rPr/>
                  <a:t>日以内に返信したならば1を取るダミー変数もアウトカムとする</a:t>
                </a:r>
              </a:p>
              <a:p>
                <a:pPr lvl="1"/>
                <a14:m>
                  <m:oMath xmlns:m="http://schemas.openxmlformats.org/officeDocument/2006/math">
                    <m:r>
                      <m:t>X</m:t>
                    </m:r>
                    <m:r>
                      <m:rPr>
                        <m:sty m:val="p"/>
                      </m:rPr>
                      <m:t>=</m:t>
                    </m:r>
                    <m:r>
                      <m:rPr>
                        <m:sty m:val="p"/>
                      </m:rPr>
                      <m:t>{</m:t>
                    </m:r>
                    <m:r>
                      <m:t>5</m:t>
                    </m:r>
                    <m:r>
                      <m:rPr>
                        <m:sty m:val="p"/>
                      </m:rPr>
                      <m:t>,</m:t>
                    </m:r>
                    <m:r>
                      <m:t>10</m:t>
                    </m:r>
                    <m:r>
                      <m:rPr>
                        <m:sty m:val="p"/>
                      </m:rPr>
                      <m:t>,</m:t>
                    </m:r>
                    <m:r>
                      <m:t>20</m:t>
                    </m:r>
                    <m:r>
                      <m:rPr>
                        <m:sty m:val="p"/>
                      </m:rPr>
                      <m:t>,</m:t>
                    </m:r>
                    <m:r>
                      <m:t>30</m:t>
                    </m:r>
                    <m:r>
                      <m:rPr>
                        <m:sty m:val="p"/>
                      </m:rPr>
                      <m:t>}</m:t>
                    </m:r>
                  </m:oMath>
                </a14:m>
              </a:p>
              <a:p>
                <a:pPr lvl="1"/>
                <a:r>
                  <a:rPr/>
                  <a:t>返信した人の平均返信日数は全体で約10日（中央値は9日）</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回帰分析の結果</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Reply within specific day</a:t>
            </a:r>
          </a:p>
          <a:p>
            <a:pPr lvl="0" indent="0" marL="0">
              <a:buNone/>
            </a:pPr>
            <a:r>
              <a:rPr/>
              <a:t>Reply</a:t>
            </a:r>
          </a:p>
          <a:p>
            <a:pPr lvl="0" indent="0" marL="0">
              <a:buNone/>
            </a:pPr>
            <a:r>
              <a:rPr/>
              <a:t>5 days</a:t>
            </a:r>
          </a:p>
          <a:p>
            <a:pPr lvl="0" indent="0" marL="0">
              <a:buNone/>
            </a:pPr>
            <a:r>
              <a:rPr/>
              <a:t>10 days</a:t>
            </a:r>
          </a:p>
          <a:p>
            <a:pPr lvl="0" indent="0" marL="0">
              <a:buNone/>
            </a:pPr>
            <a:r>
              <a:rPr/>
              <a:t>20 days</a:t>
            </a:r>
          </a:p>
          <a:p>
            <a:pPr lvl="0" indent="0" marL="0">
              <a:buNone/>
            </a:pPr>
            <a:r>
              <a:rPr/>
              <a:t>30 days</a:t>
            </a:r>
          </a:p>
          <a:p>
            <a:pPr lvl="5" indent="0" marL="2286000">
              <a:buNone/>
            </a:pPr>
            <a:r>
              <a:rPr/>
              <a:t>B</a:t>
            </a:r>
          </a:p>
          <a:p>
            <a:pPr lvl="5" indent="0" marL="2286000">
              <a:buNone/>
            </a:pPr>
            <a:r>
              <a:rPr/>
              <a:t>0.014**</a:t>
            </a:r>
          </a:p>
          <a:p>
            <a:pPr lvl="5" indent="0" marL="2286000">
              <a:buNone/>
            </a:pPr>
            <a:r>
              <a:rPr/>
              <a:t>0.005</a:t>
            </a:r>
          </a:p>
          <a:p>
            <a:pPr lvl="5" indent="0" marL="2286000">
              <a:buNone/>
            </a:pPr>
            <a:r>
              <a:rPr/>
              <a:t>－0.048***</a:t>
            </a:r>
          </a:p>
          <a:p>
            <a:pPr lvl="5" indent="0" marL="2286000">
              <a:buNone/>
            </a:pPr>
            <a:r>
              <a:rPr/>
              <a:t>0.013</a:t>
            </a:r>
          </a:p>
          <a:p>
            <a:pPr lvl="5" indent="0" marL="2286000">
              <a:buNone/>
            </a:pPr>
            <a:r>
              <a:rPr/>
              <a:t>0.016**</a:t>
            </a:r>
          </a:p>
          <a:p>
            <a:pPr lvl="5" indent="0" marL="2286000">
              <a:buNone/>
            </a:pPr>
            <a:r>
              <a:rPr/>
              <a:t>(0.006)</a:t>
            </a:r>
          </a:p>
          <a:p>
            <a:pPr lvl="5" indent="0" marL="2286000">
              <a:buNone/>
            </a:pPr>
            <a:r>
              <a:rPr/>
              <a:t>(0.008)</a:t>
            </a:r>
          </a:p>
          <a:p>
            <a:pPr lvl="5" indent="0" marL="2286000">
              <a:buNone/>
            </a:pPr>
            <a:r>
              <a:rPr/>
              <a:t>(0.014)</a:t>
            </a:r>
          </a:p>
          <a:p>
            <a:pPr lvl="5" indent="0" marL="2286000">
              <a:buNone/>
            </a:pPr>
            <a:r>
              <a:rPr/>
              <a:t>(0.009)</a:t>
            </a:r>
          </a:p>
          <a:p>
            <a:pPr lvl="5" indent="0" marL="2286000">
              <a:buNone/>
            </a:pPr>
            <a:r>
              <a:rPr/>
              <a:t>(0.006)</a:t>
            </a:r>
          </a:p>
          <a:p>
            <a:pPr lvl="5" indent="0" marL="2286000">
              <a:buNone/>
            </a:pPr>
            <a:r>
              <a:rPr/>
              <a:t>C</a:t>
            </a:r>
          </a:p>
          <a:p>
            <a:pPr lvl="5" indent="0" marL="2286000">
              <a:buNone/>
            </a:pPr>
            <a:r>
              <a:rPr/>
              <a:t>0.003</a:t>
            </a:r>
          </a:p>
          <a:p>
            <a:pPr lvl="5" indent="0" marL="2286000">
              <a:buNone/>
            </a:pPr>
            <a:r>
              <a:rPr/>
              <a:t>0.002</a:t>
            </a:r>
          </a:p>
          <a:p>
            <a:pPr lvl="5" indent="0" marL="2286000">
              <a:buNone/>
            </a:pPr>
            <a:r>
              <a:rPr/>
              <a:t>0.002</a:t>
            </a:r>
          </a:p>
          <a:p>
            <a:pPr lvl="5" indent="0" marL="2286000">
              <a:buNone/>
            </a:pPr>
            <a:r>
              <a:rPr/>
              <a:t>0.008</a:t>
            </a:r>
          </a:p>
          <a:p>
            <a:pPr lvl="5" indent="0" marL="2286000">
              <a:buNone/>
            </a:pPr>
            <a:r>
              <a:rPr/>
              <a:t>0.005</a:t>
            </a:r>
          </a:p>
          <a:p>
            <a:pPr lvl="5" indent="0" marL="2286000">
              <a:buNone/>
            </a:pPr>
            <a:r>
              <a:rPr/>
              <a:t>(0.005)</a:t>
            </a:r>
          </a:p>
          <a:p>
            <a:pPr lvl="5" indent="0" marL="2286000">
              <a:buNone/>
            </a:pPr>
            <a:r>
              <a:rPr/>
              <a:t>(0.007)</a:t>
            </a:r>
          </a:p>
          <a:p>
            <a:pPr lvl="5" indent="0" marL="2286000">
              <a:buNone/>
            </a:pPr>
            <a:r>
              <a:rPr/>
              <a:t>(0.016)</a:t>
            </a:r>
          </a:p>
          <a:p>
            <a:pPr lvl="5" indent="0" marL="2286000">
              <a:buNone/>
            </a:pPr>
            <a:r>
              <a:rPr/>
              <a:t>(0.006)</a:t>
            </a:r>
          </a:p>
          <a:p>
            <a:pPr lvl="5" indent="0" marL="2286000">
              <a:buNone/>
            </a:pPr>
            <a:r>
              <a:rPr/>
              <a:t>(0.005)</a:t>
            </a:r>
          </a:p>
          <a:p>
            <a:pPr lvl="5" indent="0" marL="2286000">
              <a:buNone/>
            </a:pPr>
            <a:r>
              <a:rPr/>
              <a:t>D</a:t>
            </a:r>
          </a:p>
          <a:p>
            <a:pPr lvl="5" indent="0" marL="2286000">
              <a:buNone/>
            </a:pPr>
            <a:r>
              <a:rPr/>
              <a:t>0.006</a:t>
            </a:r>
          </a:p>
          <a:p>
            <a:pPr lvl="5" indent="0" marL="2286000">
              <a:buNone/>
            </a:pPr>
            <a:r>
              <a:rPr/>
              <a:t>0.013</a:t>
            </a:r>
          </a:p>
          <a:p>
            <a:pPr lvl="5" indent="0" marL="2286000">
              <a:buNone/>
            </a:pPr>
            <a:r>
              <a:rPr/>
              <a:t>－0.030**</a:t>
            </a:r>
          </a:p>
          <a:p>
            <a:pPr lvl="5" indent="0" marL="2286000">
              <a:buNone/>
            </a:pPr>
            <a:r>
              <a:rPr/>
              <a:t>0.016**</a:t>
            </a:r>
          </a:p>
          <a:p>
            <a:pPr lvl="5" indent="0" marL="2286000">
              <a:buNone/>
            </a:pPr>
            <a:r>
              <a:rPr/>
              <a:t>0.006</a:t>
            </a:r>
          </a:p>
          <a:p>
            <a:pPr lvl="5" indent="0" marL="2286000">
              <a:buNone/>
            </a:pPr>
            <a:r>
              <a:rPr/>
              <a:t>(0.005)</a:t>
            </a:r>
          </a:p>
          <a:p>
            <a:pPr lvl="5" indent="0" marL="2286000">
              <a:buNone/>
            </a:pPr>
            <a:r>
              <a:rPr/>
              <a:t>(0.009)</a:t>
            </a:r>
          </a:p>
          <a:p>
            <a:pPr lvl="5" indent="0" marL="2286000">
              <a:buNone/>
            </a:pPr>
            <a:r>
              <a:rPr/>
              <a:t>(0.014)</a:t>
            </a:r>
          </a:p>
          <a:p>
            <a:pPr lvl="5" indent="0" marL="2286000">
              <a:buNone/>
            </a:pPr>
            <a:r>
              <a:rPr/>
              <a:t>(0.007)</a:t>
            </a:r>
          </a:p>
          <a:p>
            <a:pPr lvl="5" indent="0" marL="2286000">
              <a:buNone/>
            </a:pPr>
            <a:r>
              <a:rPr/>
              <a:t>(0.005)</a:t>
            </a:r>
          </a:p>
          <a:p>
            <a:pPr lvl="5" indent="0" marL="2286000">
              <a:buNone/>
            </a:pPr>
            <a:r>
              <a:rPr/>
              <a:t>Num.Obs.</a:t>
            </a:r>
          </a:p>
          <a:p>
            <a:pPr lvl="5" indent="0" marL="2286000">
              <a:buNone/>
            </a:pPr>
            <a:r>
              <a:rPr/>
              <a:t>10985</a:t>
            </a:r>
          </a:p>
          <a:p>
            <a:pPr lvl="5" indent="0" marL="2286000">
              <a:buNone/>
            </a:pPr>
            <a:r>
              <a:rPr/>
              <a:t>10985</a:t>
            </a:r>
          </a:p>
          <a:p>
            <a:pPr lvl="5" indent="0" marL="2286000">
              <a:buNone/>
            </a:pPr>
            <a:r>
              <a:rPr/>
              <a:t>10985</a:t>
            </a:r>
          </a:p>
          <a:p>
            <a:pPr lvl="5" indent="0" marL="2286000">
              <a:buNone/>
            </a:pPr>
            <a:r>
              <a:rPr/>
              <a:t>10985</a:t>
            </a:r>
          </a:p>
          <a:p>
            <a:pPr lvl="5" indent="0" marL="2286000">
              <a:buNone/>
            </a:pPr>
            <a:r>
              <a:rPr/>
              <a:t>10985</a:t>
            </a:r>
          </a:p>
          <a:p>
            <a:pPr lvl="5" indent="0" marL="2286000">
              <a:buNone/>
            </a:pPr>
            <a:r>
              <a:rPr/>
              <a:t>Control Avg.</a:t>
            </a:r>
          </a:p>
          <a:p>
            <a:pPr lvl="5" indent="0" marL="2286000">
              <a:buNone/>
            </a:pPr>
            <a:r>
              <a:rPr/>
              <a:t>0.884</a:t>
            </a:r>
          </a:p>
          <a:p>
            <a:pPr lvl="5" indent="0" marL="2286000">
              <a:buNone/>
            </a:pPr>
            <a:r>
              <a:rPr/>
              <a:t>0.101</a:t>
            </a:r>
          </a:p>
          <a:p>
            <a:pPr lvl="5" indent="0" marL="2286000">
              <a:buNone/>
            </a:pPr>
            <a:r>
              <a:rPr/>
              <a:t>0.551</a:t>
            </a:r>
          </a:p>
          <a:p>
            <a:pPr lvl="5" indent="0" marL="2286000">
              <a:buNone/>
            </a:pPr>
            <a:r>
              <a:rPr/>
              <a:t>0.830</a:t>
            </a:r>
          </a:p>
          <a:p>
            <a:pPr lvl="5" indent="0" marL="2286000">
              <a:buNone/>
            </a:pPr>
            <a:r>
              <a:rPr/>
              <a:t>0.875</a:t>
            </a:r>
          </a:p>
          <a:p>
            <a:pPr lvl="5" indent="0" marL="2286000">
              <a:buNone/>
            </a:pPr>
            <a:r>
              <a:rPr/>
              <a:t>F-tests, p-value:</a:t>
            </a:r>
          </a:p>
          <a:p>
            <a:pPr lvl="5" indent="0" marL="2286000">
              <a:buNone/>
            </a:pPr>
            <a:r>
              <a:rPr/>
              <a:t>B = C</a:t>
            </a:r>
          </a:p>
          <a:p>
            <a:pPr lvl="5" indent="0" marL="2286000">
              <a:buNone/>
            </a:pPr>
            <a:r>
              <a:rPr/>
              <a:t>0.015</a:t>
            </a:r>
          </a:p>
          <a:p>
            <a:pPr lvl="5" indent="0" marL="2286000">
              <a:buNone/>
            </a:pPr>
            <a:r>
              <a:rPr/>
              <a:t>0.680</a:t>
            </a:r>
          </a:p>
          <a:p>
            <a:pPr lvl="5" indent="0" marL="2286000">
              <a:buNone/>
            </a:pPr>
            <a:r>
              <a:rPr/>
              <a:t>0.002</a:t>
            </a:r>
          </a:p>
          <a:p>
            <a:pPr lvl="5" indent="0" marL="2286000">
              <a:buNone/>
            </a:pPr>
            <a:r>
              <a:rPr/>
              <a:t>0.381</a:t>
            </a:r>
          </a:p>
          <a:p>
            <a:pPr lvl="5" indent="0" marL="2286000">
              <a:buNone/>
            </a:pPr>
            <a:r>
              <a:rPr/>
              <a:t>0.031</a:t>
            </a:r>
          </a:p>
          <a:p>
            <a:pPr lvl="5" indent="0" marL="2286000">
              <a:buNone/>
            </a:pPr>
            <a:r>
              <a:rPr/>
              <a:t>B = D</a:t>
            </a:r>
          </a:p>
          <a:p>
            <a:pPr lvl="5" indent="0" marL="2286000">
              <a:buNone/>
            </a:pPr>
            <a:r>
              <a:rPr/>
              <a:t>0.141</a:t>
            </a:r>
          </a:p>
          <a:p>
            <a:pPr lvl="5" indent="0" marL="2286000">
              <a:buNone/>
            </a:pPr>
            <a:r>
              <a:rPr/>
              <a:t>0.377</a:t>
            </a:r>
          </a:p>
          <a:p>
            <a:pPr lvl="5" indent="0" marL="2286000">
              <a:buNone/>
            </a:pPr>
            <a:r>
              <a:rPr/>
              <a:t>0.193</a:t>
            </a:r>
          </a:p>
          <a:p>
            <a:pPr lvl="5" indent="0" marL="2286000">
              <a:buNone/>
            </a:pPr>
            <a:r>
              <a:rPr/>
              <a:t>0.630</a:t>
            </a:r>
          </a:p>
          <a:p>
            <a:pPr lvl="5" indent="0" marL="2286000">
              <a:buNone/>
            </a:pPr>
            <a:r>
              <a:rPr/>
              <a:t>0.072</a:t>
            </a:r>
          </a:p>
          <a:p>
            <a:pPr lvl="5" indent="0" marL="2286000">
              <a:buNone/>
            </a:pPr>
            <a:r>
              <a:rPr/>
              <a:t>C = D</a:t>
            </a:r>
          </a:p>
          <a:p>
            <a:pPr lvl="5" indent="0" marL="2286000">
              <a:buNone/>
            </a:pPr>
            <a:r>
              <a:rPr/>
              <a:t>0.572</a:t>
            </a:r>
          </a:p>
          <a:p>
            <a:pPr lvl="5" indent="0" marL="2286000">
              <a:buNone/>
            </a:pPr>
            <a:r>
              <a:rPr/>
              <a:t>0.148</a:t>
            </a:r>
          </a:p>
          <a:p>
            <a:pPr lvl="5" indent="0" marL="2286000">
              <a:buNone/>
            </a:pPr>
            <a:r>
              <a:rPr/>
              <a:t>0.037</a:t>
            </a:r>
          </a:p>
          <a:p>
            <a:pPr lvl="5" indent="0" marL="2286000">
              <a:buNone/>
            </a:pPr>
            <a:r>
              <a:rPr/>
              <a:t>0.096</a:t>
            </a:r>
          </a:p>
          <a:p>
            <a:pPr lvl="5" indent="0" marL="2286000">
              <a:buNone/>
            </a:pPr>
            <a:r>
              <a:rPr/>
              <a:t>0.887</a:t>
            </a:r>
          </a:p>
          <a:p>
            <a:pPr lvl="5" indent="0" marL="2286000">
              <a:buNone/>
            </a:pPr>
            <a:r>
              <a:rPr/>
              <a:t> * p &lt; 0.1, ** p &lt; 0.05, *** p &lt; 0.01</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移植の意向による効果の分解</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返信率に対する効果は2つの効果に分解できる</a:t>
                </a:r>
              </a:p>
              <a:p>
                <a:pPr lvl="1" indent="-457200" marL="914400">
                  <a:buAutoNum type="arabicPeriod"/>
                </a:pPr>
                <a:r>
                  <a:rPr b="1"/>
                  <a:t>Positive intention</a:t>
                </a:r>
                <a:r>
                  <a:rPr/>
                  <a:t>：提供を希望して返信したかどうか</a:t>
                </a:r>
              </a:p>
              <a:p>
                <a:pPr lvl="1" indent="-457200" marL="914400">
                  <a:buAutoNum type="arabicPeriod"/>
                </a:pPr>
                <a:r>
                  <a:rPr b="1"/>
                  <a:t>Negative intention</a:t>
                </a:r>
                <a:r>
                  <a:rPr/>
                  <a:t>：提供を希望しないで返信したかどうか</a:t>
                </a:r>
              </a:p>
              <a:p>
                <a:pPr lvl="0"/>
                <a:r>
                  <a:rPr/>
                  <a:t>意向に関する二つのアウトカム変数に対する効果を推定する</a:t>
                </a:r>
              </a:p>
              <a:p>
                <a:pPr lvl="0"/>
                <a:r>
                  <a:rPr/>
                  <a:t>また、返信スピードを考慮して、 </a:t>
                </a:r>
                <a14:m>
                  <m:oMath xmlns:m="http://schemas.openxmlformats.org/officeDocument/2006/math">
                    <m:r>
                      <m:t>X</m:t>
                    </m:r>
                  </m:oMath>
                </a14:m>
                <a:r>
                  <a:rPr/>
                  <a:t>日以内に提供を希望して（しないで）返信したかどうかもアウトカム (Reply within specific day with psotive/negative intention)としたモデルも推定する</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同種幹細胞移植について</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比較的再発率の低い、血液病（e.g.白血病）に対する治療法</a:t>
            </a:r>
          </a:p>
          <a:p>
            <a:pPr lvl="1"/>
            <a:r>
              <a:rPr/>
              <a:t>抗がん剤もしくは放射線治療によって正常な細胞と病巣を破壊し、他者の正常な細胞を移植する</a:t>
            </a:r>
          </a:p>
          <a:p>
            <a:pPr lvl="0"/>
            <a:r>
              <a:rPr/>
              <a:t>白血球の型（HLA）が一致していることが条件</a:t>
            </a:r>
          </a:p>
          <a:p>
            <a:pPr lvl="1"/>
            <a:r>
              <a:rPr/>
              <a:t>ランダムにピックアップした二人のHLAの一致確率は1%未満</a:t>
            </a:r>
          </a:p>
          <a:p>
            <a:pPr lvl="1"/>
            <a:r>
              <a:rPr/>
              <a:t>兄弟姉妹の二人のHLAの一致確率は30%（親子の一致確率はかなり小さい）</a:t>
            </a:r>
          </a:p>
          <a:p>
            <a:pPr lvl="0"/>
            <a:r>
              <a:rPr/>
              <a:t>日本では、親族に最適なドナーがいない場合、 日本骨髄バンク（JMDP）を通して非親族の造血幹細胞ドナーを探す</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Positive intentionに対する効果</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Reply within specific day with positive intention</a:t>
            </a:r>
          </a:p>
          <a:p>
            <a:pPr lvl="0" indent="0" marL="0">
              <a:buNone/>
            </a:pPr>
            <a:r>
              <a:rPr/>
              <a:t>Positive intention</a:t>
            </a:r>
          </a:p>
          <a:p>
            <a:pPr lvl="0" indent="0" marL="0">
              <a:buNone/>
            </a:pPr>
            <a:r>
              <a:rPr/>
              <a:t>5 days</a:t>
            </a:r>
          </a:p>
          <a:p>
            <a:pPr lvl="0" indent="0" marL="0">
              <a:buNone/>
            </a:pPr>
            <a:r>
              <a:rPr/>
              <a:t>10 days</a:t>
            </a:r>
          </a:p>
          <a:p>
            <a:pPr lvl="0" indent="0" marL="0">
              <a:buNone/>
            </a:pPr>
            <a:r>
              <a:rPr/>
              <a:t>20 days</a:t>
            </a:r>
          </a:p>
          <a:p>
            <a:pPr lvl="0" indent="0" marL="0">
              <a:buNone/>
            </a:pPr>
            <a:r>
              <a:rPr/>
              <a:t>30 days</a:t>
            </a:r>
          </a:p>
          <a:p>
            <a:pPr lvl="5" indent="0" marL="2286000">
              <a:buNone/>
            </a:pPr>
            <a:r>
              <a:rPr/>
              <a:t>B</a:t>
            </a:r>
          </a:p>
          <a:p>
            <a:pPr lvl="5" indent="0" marL="2286000">
              <a:buNone/>
            </a:pPr>
            <a:r>
              <a:rPr/>
              <a:t>0.020</a:t>
            </a:r>
          </a:p>
          <a:p>
            <a:pPr lvl="5" indent="0" marL="2286000">
              <a:buNone/>
            </a:pPr>
            <a:r>
              <a:rPr/>
              <a:t>0.013</a:t>
            </a:r>
          </a:p>
          <a:p>
            <a:pPr lvl="5" indent="0" marL="2286000">
              <a:buNone/>
            </a:pPr>
            <a:r>
              <a:rPr/>
              <a:t>－0.020*</a:t>
            </a:r>
          </a:p>
          <a:p>
            <a:pPr lvl="5" indent="0" marL="2286000">
              <a:buNone/>
            </a:pPr>
            <a:r>
              <a:rPr/>
              <a:t>0.021</a:t>
            </a:r>
          </a:p>
          <a:p>
            <a:pPr lvl="5" indent="0" marL="2286000">
              <a:buNone/>
            </a:pPr>
            <a:r>
              <a:rPr/>
              <a:t>0.021</a:t>
            </a:r>
          </a:p>
          <a:p>
            <a:pPr lvl="5" indent="0" marL="2286000">
              <a:buNone/>
            </a:pPr>
            <a:r>
              <a:rPr/>
              <a:t>(0.012)</a:t>
            </a:r>
          </a:p>
          <a:p>
            <a:pPr lvl="5" indent="0" marL="2286000">
              <a:buNone/>
            </a:pPr>
            <a:r>
              <a:rPr/>
              <a:t>(0.009)</a:t>
            </a:r>
          </a:p>
          <a:p>
            <a:pPr lvl="5" indent="0" marL="2286000">
              <a:buNone/>
            </a:pPr>
            <a:r>
              <a:rPr/>
              <a:t>(0.010)</a:t>
            </a:r>
          </a:p>
          <a:p>
            <a:pPr lvl="5" indent="0" marL="2286000">
              <a:buNone/>
            </a:pPr>
            <a:r>
              <a:rPr/>
              <a:t>(0.013)</a:t>
            </a:r>
          </a:p>
          <a:p>
            <a:pPr lvl="5" indent="0" marL="2286000">
              <a:buNone/>
            </a:pPr>
            <a:r>
              <a:rPr/>
              <a:t>(0.012)</a:t>
            </a:r>
          </a:p>
          <a:p>
            <a:pPr lvl="5" indent="0" marL="2286000">
              <a:buNone/>
            </a:pPr>
            <a:r>
              <a:rPr/>
              <a:t>C</a:t>
            </a:r>
          </a:p>
          <a:p>
            <a:pPr lvl="5" indent="0" marL="2286000">
              <a:buNone/>
            </a:pPr>
            <a:r>
              <a:rPr/>
              <a:t>－0.003</a:t>
            </a:r>
          </a:p>
          <a:p>
            <a:pPr lvl="5" indent="0" marL="2286000">
              <a:buNone/>
            </a:pPr>
            <a:r>
              <a:rPr/>
              <a:t>0.004</a:t>
            </a:r>
          </a:p>
          <a:p>
            <a:pPr lvl="5" indent="0" marL="2286000">
              <a:buNone/>
            </a:pPr>
            <a:r>
              <a:rPr/>
              <a:t>0.004</a:t>
            </a:r>
          </a:p>
          <a:p>
            <a:pPr lvl="5" indent="0" marL="2286000">
              <a:buNone/>
            </a:pPr>
            <a:r>
              <a:rPr/>
              <a:t>－0.003</a:t>
            </a:r>
          </a:p>
          <a:p>
            <a:pPr lvl="5" indent="0" marL="2286000">
              <a:buNone/>
            </a:pPr>
            <a:r>
              <a:rPr/>
              <a:t>－0.003</a:t>
            </a:r>
          </a:p>
          <a:p>
            <a:pPr lvl="5" indent="0" marL="2286000">
              <a:buNone/>
            </a:pPr>
            <a:r>
              <a:rPr/>
              <a:t>(0.011)</a:t>
            </a:r>
          </a:p>
          <a:p>
            <a:pPr lvl="5" indent="0" marL="2286000">
              <a:buNone/>
            </a:pPr>
            <a:r>
              <a:rPr/>
              <a:t>(0.009)</a:t>
            </a:r>
          </a:p>
          <a:p>
            <a:pPr lvl="5" indent="0" marL="2286000">
              <a:buNone/>
            </a:pPr>
            <a:r>
              <a:rPr/>
              <a:t>(0.015)</a:t>
            </a:r>
          </a:p>
          <a:p>
            <a:pPr lvl="5" indent="0" marL="2286000">
              <a:buNone/>
            </a:pPr>
            <a:r>
              <a:rPr/>
              <a:t>(0.011)</a:t>
            </a:r>
          </a:p>
          <a:p>
            <a:pPr lvl="5" indent="0" marL="2286000">
              <a:buNone/>
            </a:pPr>
            <a:r>
              <a:rPr/>
              <a:t>(0.011)</a:t>
            </a:r>
          </a:p>
          <a:p>
            <a:pPr lvl="5" indent="0" marL="2286000">
              <a:buNone/>
            </a:pPr>
            <a:r>
              <a:rPr/>
              <a:t>D</a:t>
            </a:r>
          </a:p>
          <a:p>
            <a:pPr lvl="5" indent="0" marL="2286000">
              <a:buNone/>
            </a:pPr>
            <a:r>
              <a:rPr/>
              <a:t>0.006</a:t>
            </a:r>
          </a:p>
          <a:p>
            <a:pPr lvl="5" indent="0" marL="2286000">
              <a:buNone/>
            </a:pPr>
            <a:r>
              <a:rPr/>
              <a:t>0.016</a:t>
            </a:r>
          </a:p>
          <a:p>
            <a:pPr lvl="5" indent="0" marL="2286000">
              <a:buNone/>
            </a:pPr>
            <a:r>
              <a:rPr/>
              <a:t>－0.017</a:t>
            </a:r>
          </a:p>
          <a:p>
            <a:pPr lvl="5" indent="0" marL="2286000">
              <a:buNone/>
            </a:pPr>
            <a:r>
              <a:rPr/>
              <a:t>0.013</a:t>
            </a:r>
          </a:p>
          <a:p>
            <a:pPr lvl="5" indent="0" marL="2286000">
              <a:buNone/>
            </a:pPr>
            <a:r>
              <a:rPr/>
              <a:t>0.007</a:t>
            </a:r>
          </a:p>
          <a:p>
            <a:pPr lvl="5" indent="0" marL="2286000">
              <a:buNone/>
            </a:pPr>
            <a:r>
              <a:rPr/>
              <a:t>(0.010)</a:t>
            </a:r>
          </a:p>
          <a:p>
            <a:pPr lvl="5" indent="0" marL="2286000">
              <a:buNone/>
            </a:pPr>
            <a:r>
              <a:rPr/>
              <a:t>(0.010)</a:t>
            </a:r>
          </a:p>
          <a:p>
            <a:pPr lvl="5" indent="0" marL="2286000">
              <a:buNone/>
            </a:pPr>
            <a:r>
              <a:rPr/>
              <a:t>(0.011)</a:t>
            </a:r>
          </a:p>
          <a:p>
            <a:pPr lvl="5" indent="0" marL="2286000">
              <a:buNone/>
            </a:pPr>
            <a:r>
              <a:rPr/>
              <a:t>(0.011)</a:t>
            </a:r>
          </a:p>
          <a:p>
            <a:pPr lvl="5" indent="0" marL="2286000">
              <a:buNone/>
            </a:pPr>
            <a:r>
              <a:rPr/>
              <a:t>(0.010)</a:t>
            </a:r>
          </a:p>
          <a:p>
            <a:pPr lvl="5" indent="0" marL="2286000">
              <a:buNone/>
            </a:pPr>
            <a:r>
              <a:rPr/>
              <a:t>Num.Obs.</a:t>
            </a:r>
          </a:p>
          <a:p>
            <a:pPr lvl="5" indent="0" marL="2286000">
              <a:buNone/>
            </a:pPr>
            <a:r>
              <a:rPr/>
              <a:t>10985</a:t>
            </a:r>
          </a:p>
          <a:p>
            <a:pPr lvl="5" indent="0" marL="2286000">
              <a:buNone/>
            </a:pPr>
            <a:r>
              <a:rPr/>
              <a:t>10985</a:t>
            </a:r>
          </a:p>
          <a:p>
            <a:pPr lvl="5" indent="0" marL="2286000">
              <a:buNone/>
            </a:pPr>
            <a:r>
              <a:rPr/>
              <a:t>10985</a:t>
            </a:r>
          </a:p>
          <a:p>
            <a:pPr lvl="5" indent="0" marL="2286000">
              <a:buNone/>
            </a:pPr>
            <a:r>
              <a:rPr/>
              <a:t>10985</a:t>
            </a:r>
          </a:p>
          <a:p>
            <a:pPr lvl="5" indent="0" marL="2286000">
              <a:buNone/>
            </a:pPr>
            <a:r>
              <a:rPr/>
              <a:t>10985</a:t>
            </a:r>
          </a:p>
          <a:p>
            <a:pPr lvl="5" indent="0" marL="2286000">
              <a:buNone/>
            </a:pPr>
            <a:r>
              <a:rPr/>
              <a:t>Control Avg.</a:t>
            </a:r>
          </a:p>
          <a:p>
            <a:pPr lvl="5" indent="0" marL="2286000">
              <a:buNone/>
            </a:pPr>
            <a:r>
              <a:rPr/>
              <a:t>0.553</a:t>
            </a:r>
          </a:p>
          <a:p>
            <a:pPr lvl="5" indent="0" marL="2286000">
              <a:buNone/>
            </a:pPr>
            <a:r>
              <a:rPr/>
              <a:t>0.060</a:t>
            </a:r>
          </a:p>
          <a:p>
            <a:pPr lvl="5" indent="0" marL="2286000">
              <a:buNone/>
            </a:pPr>
            <a:r>
              <a:rPr/>
              <a:t>0.384</a:t>
            </a:r>
          </a:p>
          <a:p>
            <a:pPr lvl="5" indent="0" marL="2286000">
              <a:buNone/>
            </a:pPr>
            <a:r>
              <a:rPr/>
              <a:t>0.532</a:t>
            </a:r>
          </a:p>
          <a:p>
            <a:pPr lvl="5" indent="0" marL="2286000">
              <a:buNone/>
            </a:pPr>
            <a:r>
              <a:rPr/>
              <a:t>0.550</a:t>
            </a:r>
          </a:p>
          <a:p>
            <a:pPr lvl="5" indent="0" marL="2286000">
              <a:buNone/>
            </a:pPr>
            <a:r>
              <a:rPr/>
              <a:t>F-tests, p-value</a:t>
            </a:r>
          </a:p>
          <a:p>
            <a:pPr lvl="5" indent="0" marL="2286000">
              <a:buNone/>
            </a:pPr>
            <a:r>
              <a:rPr/>
              <a:t>B = C</a:t>
            </a:r>
          </a:p>
          <a:p>
            <a:pPr lvl="5" indent="0" marL="2286000">
              <a:buNone/>
            </a:pPr>
            <a:r>
              <a:rPr/>
              <a:t>0.011</a:t>
            </a:r>
          </a:p>
          <a:p>
            <a:pPr lvl="5" indent="0" marL="2286000">
              <a:buNone/>
            </a:pPr>
            <a:r>
              <a:rPr/>
              <a:t>0.229</a:t>
            </a:r>
          </a:p>
          <a:p>
            <a:pPr lvl="5" indent="0" marL="2286000">
              <a:buNone/>
            </a:pPr>
            <a:r>
              <a:rPr/>
              <a:t>0.088</a:t>
            </a:r>
          </a:p>
          <a:p>
            <a:pPr lvl="5" indent="0" marL="2286000">
              <a:buNone/>
            </a:pPr>
            <a:r>
              <a:rPr/>
              <a:t>0.014</a:t>
            </a:r>
          </a:p>
          <a:p>
            <a:pPr lvl="5" indent="0" marL="2286000">
              <a:buNone/>
            </a:pPr>
            <a:r>
              <a:rPr/>
              <a:t>0.007</a:t>
            </a:r>
          </a:p>
          <a:p>
            <a:pPr lvl="5" indent="0" marL="2286000">
              <a:buNone/>
            </a:pPr>
            <a:r>
              <a:rPr/>
              <a:t>B = D</a:t>
            </a:r>
          </a:p>
          <a:p>
            <a:pPr lvl="5" indent="0" marL="2286000">
              <a:buNone/>
            </a:pPr>
            <a:r>
              <a:rPr/>
              <a:t>0.068</a:t>
            </a:r>
          </a:p>
          <a:p>
            <a:pPr lvl="5" indent="0" marL="2286000">
              <a:buNone/>
            </a:pPr>
            <a:r>
              <a:rPr/>
              <a:t>0.775</a:t>
            </a:r>
          </a:p>
          <a:p>
            <a:pPr lvl="5" indent="0" marL="2286000">
              <a:buNone/>
            </a:pPr>
            <a:r>
              <a:rPr/>
              <a:t>0.698</a:t>
            </a:r>
          </a:p>
          <a:p>
            <a:pPr lvl="5" indent="0" marL="2286000">
              <a:buNone/>
            </a:pPr>
            <a:r>
              <a:rPr/>
              <a:t>0.388</a:t>
            </a:r>
          </a:p>
          <a:p>
            <a:pPr lvl="5" indent="0" marL="2286000">
              <a:buNone/>
            </a:pPr>
            <a:r>
              <a:rPr/>
              <a:t>0.075</a:t>
            </a:r>
          </a:p>
          <a:p>
            <a:pPr lvl="5" indent="0" marL="2286000">
              <a:buNone/>
            </a:pPr>
            <a:r>
              <a:rPr/>
              <a:t>C = D</a:t>
            </a:r>
          </a:p>
          <a:p>
            <a:pPr lvl="5" indent="0" marL="2286000">
              <a:buNone/>
            </a:pPr>
            <a:r>
              <a:rPr/>
              <a:t>0.267</a:t>
            </a:r>
          </a:p>
          <a:p>
            <a:pPr lvl="5" indent="0" marL="2286000">
              <a:buNone/>
            </a:pPr>
            <a:r>
              <a:rPr/>
              <a:t>0.146</a:t>
            </a:r>
          </a:p>
          <a:p>
            <a:pPr lvl="5" indent="0" marL="2286000">
              <a:buNone/>
            </a:pPr>
            <a:r>
              <a:rPr/>
              <a:t>0.121</a:t>
            </a:r>
          </a:p>
          <a:p>
            <a:pPr lvl="5" indent="0" marL="2286000">
              <a:buNone/>
            </a:pPr>
            <a:r>
              <a:rPr/>
              <a:t>0.039</a:t>
            </a:r>
          </a:p>
          <a:p>
            <a:pPr lvl="5" indent="0" marL="2286000">
              <a:buNone/>
            </a:pPr>
            <a:r>
              <a:rPr/>
              <a:t>0.156</a:t>
            </a:r>
          </a:p>
          <a:p>
            <a:pPr lvl="5" indent="0" marL="2286000">
              <a:buNone/>
            </a:pPr>
            <a:r>
              <a:rPr/>
              <a:t> * p &lt; 0.1, ** p &lt; 0.05, *** p &lt; 0.01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Negative intentionに対する効果</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Reply within specific day with negative intention</a:t>
            </a:r>
          </a:p>
          <a:p>
            <a:pPr lvl="0" indent="0" marL="0">
              <a:buNone/>
            </a:pPr>
            <a:r>
              <a:rPr/>
              <a:t>Negative intention</a:t>
            </a:r>
          </a:p>
          <a:p>
            <a:pPr lvl="0" indent="0" marL="0">
              <a:buNone/>
            </a:pPr>
            <a:r>
              <a:rPr/>
              <a:t>5 days</a:t>
            </a:r>
          </a:p>
          <a:p>
            <a:pPr lvl="0" indent="0" marL="0">
              <a:buNone/>
            </a:pPr>
            <a:r>
              <a:rPr/>
              <a:t>10 days</a:t>
            </a:r>
          </a:p>
          <a:p>
            <a:pPr lvl="0" indent="0" marL="0">
              <a:buNone/>
            </a:pPr>
            <a:r>
              <a:rPr/>
              <a:t>20 days</a:t>
            </a:r>
          </a:p>
          <a:p>
            <a:pPr lvl="0" indent="0" marL="0">
              <a:buNone/>
            </a:pPr>
            <a:r>
              <a:rPr/>
              <a:t>30 days</a:t>
            </a:r>
          </a:p>
          <a:p>
            <a:pPr lvl="5" indent="0" marL="2286000">
              <a:buNone/>
            </a:pPr>
            <a:r>
              <a:rPr/>
              <a:t>B</a:t>
            </a:r>
          </a:p>
          <a:p>
            <a:pPr lvl="5" indent="0" marL="2286000">
              <a:buNone/>
            </a:pPr>
            <a:r>
              <a:rPr/>
              <a:t>－0.006</a:t>
            </a:r>
          </a:p>
          <a:p>
            <a:pPr lvl="5" indent="0" marL="2286000">
              <a:buNone/>
            </a:pPr>
            <a:r>
              <a:rPr/>
              <a:t>－0.008*</a:t>
            </a:r>
          </a:p>
          <a:p>
            <a:pPr lvl="5" indent="0" marL="2286000">
              <a:buNone/>
            </a:pPr>
            <a:r>
              <a:rPr/>
              <a:t>－0.028***</a:t>
            </a:r>
          </a:p>
          <a:p>
            <a:pPr lvl="5" indent="0" marL="2286000">
              <a:buNone/>
            </a:pPr>
            <a:r>
              <a:rPr/>
              <a:t>－0.008</a:t>
            </a:r>
          </a:p>
          <a:p>
            <a:pPr lvl="5" indent="0" marL="2286000">
              <a:buNone/>
            </a:pPr>
            <a:r>
              <a:rPr/>
              <a:t>－0.005</a:t>
            </a:r>
          </a:p>
          <a:p>
            <a:pPr lvl="5" indent="0" marL="2286000">
              <a:buNone/>
            </a:pPr>
            <a:r>
              <a:rPr/>
              <a:t>(0.008)</a:t>
            </a:r>
          </a:p>
          <a:p>
            <a:pPr lvl="5" indent="0" marL="2286000">
              <a:buNone/>
            </a:pPr>
            <a:r>
              <a:rPr/>
              <a:t>(0.005)</a:t>
            </a:r>
          </a:p>
          <a:p>
            <a:pPr lvl="5" indent="0" marL="2286000">
              <a:buNone/>
            </a:pPr>
            <a:r>
              <a:rPr/>
              <a:t>(0.008)</a:t>
            </a:r>
          </a:p>
          <a:p>
            <a:pPr lvl="5" indent="0" marL="2286000">
              <a:buNone/>
            </a:pPr>
            <a:r>
              <a:rPr/>
              <a:t>(0.007)</a:t>
            </a:r>
          </a:p>
          <a:p>
            <a:pPr lvl="5" indent="0" marL="2286000">
              <a:buNone/>
            </a:pPr>
            <a:r>
              <a:rPr/>
              <a:t>(0.007)</a:t>
            </a:r>
          </a:p>
          <a:p>
            <a:pPr lvl="5" indent="0" marL="2286000">
              <a:buNone/>
            </a:pPr>
            <a:r>
              <a:rPr/>
              <a:t>C</a:t>
            </a:r>
          </a:p>
          <a:p>
            <a:pPr lvl="5" indent="0" marL="2286000">
              <a:buNone/>
            </a:pPr>
            <a:r>
              <a:rPr/>
              <a:t>0.006</a:t>
            </a:r>
          </a:p>
          <a:p>
            <a:pPr lvl="5" indent="0" marL="2286000">
              <a:buNone/>
            </a:pPr>
            <a:r>
              <a:rPr/>
              <a:t>－0.002</a:t>
            </a:r>
          </a:p>
          <a:p>
            <a:pPr lvl="5" indent="0" marL="2286000">
              <a:buNone/>
            </a:pPr>
            <a:r>
              <a:rPr/>
              <a:t>－0.002</a:t>
            </a:r>
          </a:p>
          <a:p>
            <a:pPr lvl="5" indent="0" marL="2286000">
              <a:buNone/>
            </a:pPr>
            <a:r>
              <a:rPr/>
              <a:t>0.010</a:t>
            </a:r>
          </a:p>
          <a:p>
            <a:pPr lvl="5" indent="0" marL="2286000">
              <a:buNone/>
            </a:pPr>
            <a:r>
              <a:rPr/>
              <a:t>0.009</a:t>
            </a:r>
          </a:p>
          <a:p>
            <a:pPr lvl="5" indent="0" marL="2286000">
              <a:buNone/>
            </a:pPr>
            <a:r>
              <a:rPr/>
              <a:t>(0.010)</a:t>
            </a:r>
          </a:p>
          <a:p>
            <a:pPr lvl="5" indent="0" marL="2286000">
              <a:buNone/>
            </a:pPr>
            <a:r>
              <a:rPr/>
              <a:t>(0.005)</a:t>
            </a:r>
          </a:p>
          <a:p>
            <a:pPr lvl="5" indent="0" marL="2286000">
              <a:buNone/>
            </a:pPr>
            <a:r>
              <a:rPr/>
              <a:t>(0.009)</a:t>
            </a:r>
          </a:p>
          <a:p>
            <a:pPr lvl="5" indent="0" marL="2286000">
              <a:buNone/>
            </a:pPr>
            <a:r>
              <a:rPr/>
              <a:t>(0.007)</a:t>
            </a:r>
          </a:p>
          <a:p>
            <a:pPr lvl="5" indent="0" marL="2286000">
              <a:buNone/>
            </a:pPr>
            <a:r>
              <a:rPr/>
              <a:t>(0.009)</a:t>
            </a:r>
          </a:p>
          <a:p>
            <a:pPr lvl="5" indent="0" marL="2286000">
              <a:buNone/>
            </a:pPr>
            <a:r>
              <a:rPr/>
              <a:t>D</a:t>
            </a:r>
          </a:p>
          <a:p>
            <a:pPr lvl="5" indent="0" marL="2286000">
              <a:buNone/>
            </a:pPr>
            <a:r>
              <a:rPr/>
              <a:t>0.000</a:t>
            </a:r>
          </a:p>
          <a:p>
            <a:pPr lvl="5" indent="0" marL="2286000">
              <a:buNone/>
            </a:pPr>
            <a:r>
              <a:rPr/>
              <a:t>－0.003</a:t>
            </a:r>
          </a:p>
          <a:p>
            <a:pPr lvl="5" indent="0" marL="2286000">
              <a:buNone/>
            </a:pPr>
            <a:r>
              <a:rPr/>
              <a:t>－0.013*</a:t>
            </a:r>
          </a:p>
          <a:p>
            <a:pPr lvl="5" indent="0" marL="2286000">
              <a:buNone/>
            </a:pPr>
            <a:r>
              <a:rPr/>
              <a:t>0.003</a:t>
            </a:r>
          </a:p>
          <a:p>
            <a:pPr lvl="5" indent="0" marL="2286000">
              <a:buNone/>
            </a:pPr>
            <a:r>
              <a:rPr/>
              <a:t>－0.001</a:t>
            </a:r>
          </a:p>
          <a:p>
            <a:pPr lvl="5" indent="0" marL="2286000">
              <a:buNone/>
            </a:pPr>
            <a:r>
              <a:rPr/>
              <a:t>(0.007)</a:t>
            </a:r>
          </a:p>
          <a:p>
            <a:pPr lvl="5" indent="0" marL="2286000">
              <a:buNone/>
            </a:pPr>
            <a:r>
              <a:rPr/>
              <a:t>(0.005)</a:t>
            </a:r>
          </a:p>
          <a:p>
            <a:pPr lvl="5" indent="0" marL="2286000">
              <a:buNone/>
            </a:pPr>
            <a:r>
              <a:rPr/>
              <a:t>(0.007)</a:t>
            </a:r>
          </a:p>
          <a:p>
            <a:pPr lvl="5" indent="0" marL="2286000">
              <a:buNone/>
            </a:pPr>
            <a:r>
              <a:rPr/>
              <a:t>(0.007)</a:t>
            </a:r>
          </a:p>
          <a:p>
            <a:pPr lvl="5" indent="0" marL="2286000">
              <a:buNone/>
            </a:pPr>
            <a:r>
              <a:rPr/>
              <a:t>(0.007)</a:t>
            </a:r>
          </a:p>
          <a:p>
            <a:pPr lvl="5" indent="0" marL="2286000">
              <a:buNone/>
            </a:pPr>
            <a:r>
              <a:rPr/>
              <a:t>Num.Obs.</a:t>
            </a:r>
          </a:p>
          <a:p>
            <a:pPr lvl="5" indent="0" marL="2286000">
              <a:buNone/>
            </a:pPr>
            <a:r>
              <a:rPr/>
              <a:t>10985</a:t>
            </a:r>
          </a:p>
          <a:p>
            <a:pPr lvl="5" indent="0" marL="2286000">
              <a:buNone/>
            </a:pPr>
            <a:r>
              <a:rPr/>
              <a:t>10985</a:t>
            </a:r>
          </a:p>
          <a:p>
            <a:pPr lvl="5" indent="0" marL="2286000">
              <a:buNone/>
            </a:pPr>
            <a:r>
              <a:rPr/>
              <a:t>10985</a:t>
            </a:r>
          </a:p>
          <a:p>
            <a:pPr lvl="5" indent="0" marL="2286000">
              <a:buNone/>
            </a:pPr>
            <a:r>
              <a:rPr/>
              <a:t>10985</a:t>
            </a:r>
          </a:p>
          <a:p>
            <a:pPr lvl="5" indent="0" marL="2286000">
              <a:buNone/>
            </a:pPr>
            <a:r>
              <a:rPr/>
              <a:t>10985</a:t>
            </a:r>
          </a:p>
          <a:p>
            <a:pPr lvl="5" indent="0" marL="2286000">
              <a:buNone/>
            </a:pPr>
            <a:r>
              <a:rPr/>
              <a:t>Control Avg.</a:t>
            </a:r>
          </a:p>
          <a:p>
            <a:pPr lvl="5" indent="0" marL="2286000">
              <a:buNone/>
            </a:pPr>
            <a:r>
              <a:rPr/>
              <a:t>0.330</a:t>
            </a:r>
          </a:p>
          <a:p>
            <a:pPr lvl="5" indent="0" marL="2286000">
              <a:buNone/>
            </a:pPr>
            <a:r>
              <a:rPr/>
              <a:t>0.041</a:t>
            </a:r>
          </a:p>
          <a:p>
            <a:pPr lvl="5" indent="0" marL="2286000">
              <a:buNone/>
            </a:pPr>
            <a:r>
              <a:rPr/>
              <a:t>0.168</a:t>
            </a:r>
          </a:p>
          <a:p>
            <a:pPr lvl="5" indent="0" marL="2286000">
              <a:buNone/>
            </a:pPr>
            <a:r>
              <a:rPr/>
              <a:t>0.298</a:t>
            </a:r>
          </a:p>
          <a:p>
            <a:pPr lvl="5" indent="0" marL="2286000">
              <a:buNone/>
            </a:pPr>
            <a:r>
              <a:rPr/>
              <a:t>0.325</a:t>
            </a:r>
          </a:p>
          <a:p>
            <a:pPr lvl="5" indent="0" marL="2286000">
              <a:buNone/>
            </a:pPr>
            <a:r>
              <a:rPr/>
              <a:t>F-tests, p-value</a:t>
            </a:r>
          </a:p>
          <a:p>
            <a:pPr lvl="5" indent="0" marL="2286000">
              <a:buNone/>
            </a:pPr>
            <a:r>
              <a:rPr/>
              <a:t>B = C</a:t>
            </a:r>
          </a:p>
          <a:p>
            <a:pPr lvl="5" indent="0" marL="2286000">
              <a:buNone/>
            </a:pPr>
            <a:r>
              <a:rPr/>
              <a:t>0.158</a:t>
            </a:r>
          </a:p>
          <a:p>
            <a:pPr lvl="5" indent="0" marL="2286000">
              <a:buNone/>
            </a:pPr>
            <a:r>
              <a:rPr/>
              <a:t>0.114</a:t>
            </a:r>
          </a:p>
          <a:p>
            <a:pPr lvl="5" indent="0" marL="2286000">
              <a:buNone/>
            </a:pPr>
            <a:r>
              <a:rPr/>
              <a:t>0.014</a:t>
            </a:r>
          </a:p>
          <a:p>
            <a:pPr lvl="5" indent="0" marL="2286000">
              <a:buNone/>
            </a:pPr>
            <a:r>
              <a:rPr/>
              <a:t>0.007</a:t>
            </a:r>
          </a:p>
          <a:p>
            <a:pPr lvl="5" indent="0" marL="2286000">
              <a:buNone/>
            </a:pPr>
            <a:r>
              <a:rPr/>
              <a:t>0.078</a:t>
            </a:r>
          </a:p>
          <a:p>
            <a:pPr lvl="5" indent="0" marL="2286000">
              <a:buNone/>
            </a:pPr>
            <a:r>
              <a:rPr/>
              <a:t>B = D</a:t>
            </a:r>
          </a:p>
          <a:p>
            <a:pPr lvl="5" indent="0" marL="2286000">
              <a:buNone/>
            </a:pPr>
            <a:r>
              <a:rPr/>
              <a:t>0.195</a:t>
            </a:r>
          </a:p>
          <a:p>
            <a:pPr lvl="5" indent="0" marL="2286000">
              <a:buNone/>
            </a:pPr>
            <a:r>
              <a:rPr/>
              <a:t>0.138</a:t>
            </a:r>
          </a:p>
          <a:p>
            <a:pPr lvl="5" indent="0" marL="2286000">
              <a:buNone/>
            </a:pPr>
            <a:r>
              <a:rPr/>
              <a:t>0.117</a:t>
            </a:r>
          </a:p>
          <a:p>
            <a:pPr lvl="5" indent="0" marL="2286000">
              <a:buNone/>
            </a:pPr>
            <a:r>
              <a:rPr/>
              <a:t>0.061</a:t>
            </a:r>
          </a:p>
          <a:p>
            <a:pPr lvl="5" indent="0" marL="2286000">
              <a:buNone/>
            </a:pPr>
            <a:r>
              <a:rPr/>
              <a:t>0.388</a:t>
            </a:r>
          </a:p>
          <a:p>
            <a:pPr lvl="5" indent="0" marL="2286000">
              <a:buNone/>
            </a:pPr>
            <a:r>
              <a:rPr/>
              <a:t>C = D</a:t>
            </a:r>
          </a:p>
          <a:p>
            <a:pPr lvl="5" indent="0" marL="2286000">
              <a:buNone/>
            </a:pPr>
            <a:r>
              <a:rPr/>
              <a:t>0.448</a:t>
            </a:r>
          </a:p>
          <a:p>
            <a:pPr lvl="5" indent="0" marL="2286000">
              <a:buNone/>
            </a:pPr>
            <a:r>
              <a:rPr/>
              <a:t>0.820</a:t>
            </a:r>
          </a:p>
          <a:p>
            <a:pPr lvl="5" indent="0" marL="2286000">
              <a:buNone/>
            </a:pPr>
            <a:r>
              <a:rPr/>
              <a:t>0.255</a:t>
            </a:r>
          </a:p>
          <a:p>
            <a:pPr lvl="5" indent="0" marL="2286000">
              <a:buNone/>
            </a:pPr>
            <a:r>
              <a:rPr/>
              <a:t>0.297</a:t>
            </a:r>
          </a:p>
          <a:p>
            <a:pPr lvl="5" indent="0" marL="2286000">
              <a:buNone/>
            </a:pPr>
            <a:r>
              <a:rPr/>
              <a:t>0.191</a:t>
            </a:r>
          </a:p>
          <a:p>
            <a:pPr lvl="5" indent="0" marL="2286000">
              <a:buNone/>
            </a:pPr>
            <a:r>
              <a:rPr/>
              <a:t> * p &lt; 0.1, ** p &lt; 0.05, *** p &lt; 0.01</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性別・年齢の影響</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女性の方が男性よりも返信率が高いが、返信に占めるネガティブな意向の比率も高くなる</a:t>
            </a:r>
          </a:p>
          <a:p>
            <a:pPr lvl="0"/>
            <a:r>
              <a:rPr/>
              <a:t>高齢であるほど、ネガティブな意向を示して返信しなくなる一方で、 ポジティブな意向を示して返信しやすくなる。全体的に、高齢であるほど、返信率が高くなる</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初回コーディネーション・地域の影響</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初めてコーディネートを経験する人はそうでない人よりもネガティブな意向を示して返信しやすいが、 ポジティブな意向を示して返信しなくなる。全体的に、初回コーディネートの方が返信率は高い。</a:t>
            </a:r>
          </a:p>
          <a:p>
            <a:pPr lvl="0"/>
            <a:r>
              <a:rPr/>
              <a:t>東京・大阪・神奈川・愛知に在住している人はそうでない人よりもネガティブな意向を示して返信しなくなる一方で、 ポジティブな意向を示して返信しやすくなる。全体的に、返信率が高くなる</a:t>
            </a:r>
          </a:p>
          <a:p>
            <a:pPr lvl="1"/>
            <a:r>
              <a:rPr/>
              <a:t>東京・大阪・神奈川・愛知：10平方キロメートル当たりの面談施設が0.5カ所以上の地域</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性別×年齢による効果の異質性</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移植実績の良いとされる若年層の男性はそうでない人よりも適合通知に返信していない</a:t>
            </a:r>
          </a:p>
          <a:p>
            <a:pPr lvl="0"/>
            <a:r>
              <a:rPr/>
              <a:t>メッセージB～Dは若年男性の行動変容を促しているのか？</a:t>
            </a:r>
          </a:p>
          <a:p>
            <a:pPr lvl="0"/>
            <a:r>
              <a:rPr/>
              <a:t>性別と年齢（30歳以下どうか）でサンプルを分割して、返信と意向の効果を推定する</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返信率と意向比率に対する効果の異質性</a:t>
            </a:r>
          </a:p>
        </p:txBody>
      </p:sp>
      <p:pic>
        <p:nvPicPr>
          <p:cNvPr descr="C:/Users/vge00/Desktop/JMDP/RCT-Nudge/docs/slide/221014骨髄バンク介入実験分析_files/figure-pptx/plot-hetero-reply-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X日以内の返信に対するメッセージBの効果の異質性</a:t>
            </a:r>
          </a:p>
        </p:txBody>
      </p:sp>
      <p:pic>
        <p:nvPicPr>
          <p:cNvPr descr="C:/Users/vge00/Desktop/JMDP/RCT-Nudge/docs/slide/221014骨髄バンク介入実験分析_files/figure-pptx/plotB-hetero-reply-within-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X日以内の返信に対するメッセージCの効果の異質性</a:t>
            </a:r>
          </a:p>
        </p:txBody>
      </p:sp>
      <p:pic>
        <p:nvPicPr>
          <p:cNvPr descr="C:/Users/vge00/Desktop/JMDP/RCT-Nudge/docs/slide/221014骨髄バンク介入実験分析_files/figure-pptx/plotC-hetero-reply-within-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X日以内の返信に対するメッセージDの効果の異質性</a:t>
            </a:r>
          </a:p>
        </p:txBody>
      </p:sp>
      <p:pic>
        <p:nvPicPr>
          <p:cNvPr descr="C:/Users/vge00/Desktop/JMDP/RCT-Nudge/docs/slide/221014骨髄バンク介入実験分析_files/figure-pptx/plotD-hetero-reply-within-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地域による異質性の検討</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メッセージBは面談施設が多い都道府県（東京・大阪・愛知・神奈川）に在住している人に対しても有効</a:t>
            </a:r>
          </a:p>
          <a:p>
            <a:pPr lvl="0"/>
            <a:r>
              <a:rPr/>
              <a:t>性別×地域による異質性を分析すると、メッセージBは面談施設が多い地域に住む女性に対して有効ではないが、 面談施設が多い地域に住む男性に対して有効である。</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JMDPの問題点</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移植のコーディネート期間が長く、患者の死亡率が高い(Hirakawa et al, 2018)</a:t>
            </a:r>
          </a:p>
          <a:p>
            <a:pPr lvl="1"/>
            <a:r>
              <a:rPr/>
              <a:t>50%の登録患者は146日以内に移植を受けられるが、死亡した登録患者の58%は200日以内に死亡していた</a:t>
            </a:r>
          </a:p>
          <a:p>
            <a:pPr lvl="1"/>
            <a:r>
              <a:rPr/>
              <a:t>登録患者の約40%が移植を受けられず、死亡した</a:t>
            </a:r>
          </a:p>
          <a:p>
            <a:pPr lvl="0"/>
            <a:r>
              <a:rPr/>
              <a:t>患者の生存率を向上するためには、移植のコーディネート期間を短くする必要がある。 そのための政策は2つある。</a:t>
            </a:r>
          </a:p>
          <a:p>
            <a:pPr lvl="1"/>
            <a:r>
              <a:rPr b="1"/>
              <a:t>ドナープールの規模を拡大する</a:t>
            </a:r>
            <a:r>
              <a:rPr/>
              <a:t>。2000年から2015年にかけて骨髄バンクの登録者は2倍になっているが、 HLAの一致確率は5%程度しか増えていない(Takanashi, 2016)。この政策の限界便益は小さい</a:t>
            </a:r>
          </a:p>
          <a:p>
            <a:pPr lvl="1"/>
            <a:r>
              <a:rPr b="1"/>
              <a:t>ドナープールの質を高める</a:t>
            </a:r>
            <a:r>
              <a:rPr/>
              <a:t>。73%のコーディネーションは確認検査前にドナー側の理由で中断している (Hirakawa et al., 2018)。ここに改善の余地がある。</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Effect on Coordination Process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アウトカム変数</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返信以降の4工程をそれぞれアウトカム変数とする</a:t>
            </a:r>
          </a:p>
          <a:p>
            <a:pPr lvl="0" indent="-457200" marL="457200">
              <a:buAutoNum type="arabicPeriod"/>
            </a:pPr>
            <a:r>
              <a:rPr b="1"/>
              <a:t>CT</a:t>
            </a:r>
            <a:r>
              <a:rPr/>
              <a:t>: 確認検査を実施したならば1を取る二値変数</a:t>
            </a:r>
          </a:p>
          <a:p>
            <a:pPr lvl="0" indent="-457200" marL="457200">
              <a:buAutoNum type="arabicPeriod"/>
            </a:pPr>
            <a:r>
              <a:rPr b="1"/>
              <a:t>Candidate</a:t>
            </a:r>
            <a:r>
              <a:rPr/>
              <a:t>: 第一候補者に選定されたならば1を取る二値変数</a:t>
            </a:r>
          </a:p>
          <a:p>
            <a:pPr lvl="0" indent="-457200" marL="457200">
              <a:buAutoNum type="arabicPeriod"/>
            </a:pPr>
            <a:r>
              <a:rPr b="1"/>
              <a:t>Consent</a:t>
            </a:r>
            <a:r>
              <a:rPr/>
              <a:t>: 最終同意をしたならば1を取る二値変数</a:t>
            </a:r>
          </a:p>
          <a:p>
            <a:pPr lvl="0" indent="-457200" marL="457200">
              <a:buAutoNum type="arabicPeriod"/>
            </a:pPr>
            <a:r>
              <a:rPr b="1"/>
              <a:t>Donation</a:t>
            </a:r>
            <a:r>
              <a:rPr/>
              <a:t>: 採取をしたならば1を取る二値変数</a:t>
            </a:r>
          </a:p>
          <a:p>
            <a:pPr lvl="0" indent="0" marL="0">
              <a:buNone/>
            </a:pPr>
            <a:r>
              <a:rPr/>
              <a:t>各アウトカム変数に対するサンプルの除外条件は以下の通り</a:t>
            </a:r>
          </a:p>
          <a:p>
            <a:pPr lvl="0"/>
            <a:r>
              <a:rPr/>
              <a:t>CT: 患者側の都合で確認検査を実施しなかった人</a:t>
            </a:r>
          </a:p>
          <a:p>
            <a:pPr lvl="0"/>
            <a:r>
              <a:rPr/>
              <a:t>Candidate～Donation: 患者側の都合で確認検査を実施しなかった人 もしくは、患者側の都合や健康上の理由で候補者選定以降にコーディネーションが中止した人</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回帰分析の結果</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CT</a:t>
            </a:r>
          </a:p>
          <a:p>
            <a:pPr lvl="0" indent="0" marL="0">
              <a:buNone/>
            </a:pPr>
            <a:r>
              <a:rPr/>
              <a:t>Candidate</a:t>
            </a:r>
          </a:p>
          <a:p>
            <a:pPr lvl="0" indent="0" marL="0">
              <a:buNone/>
            </a:pPr>
            <a:r>
              <a:rPr/>
              <a:t>Consent</a:t>
            </a:r>
          </a:p>
          <a:p>
            <a:pPr lvl="0" indent="0" marL="0">
              <a:buNone/>
            </a:pPr>
            <a:r>
              <a:rPr/>
              <a:t>Donation</a:t>
            </a:r>
          </a:p>
          <a:p>
            <a:pPr lvl="4" indent="0" marL="1828800">
              <a:buNone/>
            </a:pPr>
            <a:r>
              <a:rPr/>
              <a:t>B</a:t>
            </a:r>
          </a:p>
          <a:p>
            <a:pPr lvl="4" indent="0" marL="1828800">
              <a:buNone/>
            </a:pPr>
            <a:r>
              <a:rPr/>
              <a:t>0.032***</a:t>
            </a:r>
          </a:p>
          <a:p>
            <a:pPr lvl="4" indent="0" marL="1828800">
              <a:buNone/>
            </a:pPr>
            <a:r>
              <a:rPr/>
              <a:t>0.003</a:t>
            </a:r>
          </a:p>
          <a:p>
            <a:pPr lvl="4" indent="0" marL="1828800">
              <a:buNone/>
            </a:pPr>
            <a:r>
              <a:rPr/>
              <a:t>0.004</a:t>
            </a:r>
          </a:p>
          <a:p>
            <a:pPr lvl="4" indent="0" marL="1828800">
              <a:buNone/>
            </a:pPr>
            <a:r>
              <a:rPr/>
              <a:t>0.002</a:t>
            </a:r>
          </a:p>
          <a:p>
            <a:pPr lvl="4" indent="0" marL="1828800">
              <a:buNone/>
            </a:pPr>
            <a:r>
              <a:rPr/>
              <a:t>(0.008)</a:t>
            </a:r>
          </a:p>
          <a:p>
            <a:pPr lvl="4" indent="0" marL="1828800">
              <a:buNone/>
            </a:pPr>
            <a:r>
              <a:rPr/>
              <a:t>(0.005)</a:t>
            </a:r>
          </a:p>
          <a:p>
            <a:pPr lvl="4" indent="0" marL="1828800">
              <a:buNone/>
            </a:pPr>
            <a:r>
              <a:rPr/>
              <a:t>(0.004)</a:t>
            </a:r>
          </a:p>
          <a:p>
            <a:pPr lvl="4" indent="0" marL="1828800">
              <a:buNone/>
            </a:pPr>
            <a:r>
              <a:rPr/>
              <a:t>(0.004)</a:t>
            </a:r>
          </a:p>
          <a:p>
            <a:pPr lvl="4" indent="0" marL="1828800">
              <a:buNone/>
            </a:pPr>
            <a:r>
              <a:rPr/>
              <a:t>C</a:t>
            </a:r>
          </a:p>
          <a:p>
            <a:pPr lvl="4" indent="0" marL="1828800">
              <a:buNone/>
            </a:pPr>
            <a:r>
              <a:rPr/>
              <a:t>0.013</a:t>
            </a:r>
          </a:p>
          <a:p>
            <a:pPr lvl="4" indent="0" marL="1828800">
              <a:buNone/>
            </a:pPr>
            <a:r>
              <a:rPr/>
              <a:t>－0.002</a:t>
            </a:r>
          </a:p>
          <a:p>
            <a:pPr lvl="4" indent="0" marL="1828800">
              <a:buNone/>
            </a:pPr>
            <a:r>
              <a:rPr/>
              <a:t>－0.001</a:t>
            </a:r>
          </a:p>
          <a:p>
            <a:pPr lvl="4" indent="0" marL="1828800">
              <a:buNone/>
            </a:pPr>
            <a:r>
              <a:rPr/>
              <a:t>－0.001</a:t>
            </a:r>
          </a:p>
          <a:p>
            <a:pPr lvl="4" indent="0" marL="1828800">
              <a:buNone/>
            </a:pPr>
            <a:r>
              <a:rPr/>
              <a:t>(0.009)</a:t>
            </a:r>
          </a:p>
          <a:p>
            <a:pPr lvl="4" indent="0" marL="1828800">
              <a:buNone/>
            </a:pPr>
            <a:r>
              <a:rPr/>
              <a:t>(0.006)</a:t>
            </a:r>
          </a:p>
          <a:p>
            <a:pPr lvl="4" indent="0" marL="1828800">
              <a:buNone/>
            </a:pPr>
            <a:r>
              <a:rPr/>
              <a:t>(0.005)</a:t>
            </a:r>
          </a:p>
          <a:p>
            <a:pPr lvl="4" indent="0" marL="1828800">
              <a:buNone/>
            </a:pPr>
            <a:r>
              <a:rPr/>
              <a:t>(0.005)</a:t>
            </a:r>
          </a:p>
          <a:p>
            <a:pPr lvl="4" indent="0" marL="1828800">
              <a:buNone/>
            </a:pPr>
            <a:r>
              <a:rPr/>
              <a:t>D</a:t>
            </a:r>
          </a:p>
          <a:p>
            <a:pPr lvl="4" indent="0" marL="1828800">
              <a:buNone/>
            </a:pPr>
            <a:r>
              <a:rPr/>
              <a:t>0.030***</a:t>
            </a:r>
          </a:p>
          <a:p>
            <a:pPr lvl="4" indent="0" marL="1828800">
              <a:buNone/>
            </a:pPr>
            <a:r>
              <a:rPr/>
              <a:t>0.009*</a:t>
            </a:r>
          </a:p>
          <a:p>
            <a:pPr lvl="4" indent="0" marL="1828800">
              <a:buNone/>
            </a:pPr>
            <a:r>
              <a:rPr/>
              <a:t>0.010**</a:t>
            </a:r>
          </a:p>
          <a:p>
            <a:pPr lvl="4" indent="0" marL="1828800">
              <a:buNone/>
            </a:pPr>
            <a:r>
              <a:rPr/>
              <a:t>0.003</a:t>
            </a:r>
          </a:p>
          <a:p>
            <a:pPr lvl="4" indent="0" marL="1828800">
              <a:buNone/>
            </a:pPr>
            <a:r>
              <a:rPr/>
              <a:t>(0.008)</a:t>
            </a:r>
          </a:p>
          <a:p>
            <a:pPr lvl="4" indent="0" marL="1828800">
              <a:buNone/>
            </a:pPr>
            <a:r>
              <a:rPr/>
              <a:t>(0.005)</a:t>
            </a:r>
          </a:p>
          <a:p>
            <a:pPr lvl="4" indent="0" marL="1828800">
              <a:buNone/>
            </a:pPr>
            <a:r>
              <a:rPr/>
              <a:t>(0.005)</a:t>
            </a:r>
          </a:p>
          <a:p>
            <a:pPr lvl="4" indent="0" marL="1828800">
              <a:buNone/>
            </a:pPr>
            <a:r>
              <a:rPr/>
              <a:t>(0.005)</a:t>
            </a:r>
          </a:p>
          <a:p>
            <a:pPr lvl="4" indent="0" marL="1828800">
              <a:buNone/>
            </a:pPr>
            <a:r>
              <a:rPr/>
              <a:t>Num.Obs.</a:t>
            </a:r>
          </a:p>
          <a:p>
            <a:pPr lvl="4" indent="0" marL="1828800">
              <a:buNone/>
            </a:pPr>
            <a:r>
              <a:rPr/>
              <a:t>10435</a:t>
            </a:r>
          </a:p>
          <a:p>
            <a:pPr lvl="4" indent="0" marL="1828800">
              <a:buNone/>
            </a:pPr>
            <a:r>
              <a:rPr/>
              <a:t>8587</a:t>
            </a:r>
          </a:p>
          <a:p>
            <a:pPr lvl="4" indent="0" marL="1828800">
              <a:buNone/>
            </a:pPr>
            <a:r>
              <a:rPr/>
              <a:t>8558</a:t>
            </a:r>
          </a:p>
          <a:p>
            <a:pPr lvl="4" indent="0" marL="1828800">
              <a:buNone/>
            </a:pPr>
            <a:r>
              <a:rPr/>
              <a:t>8441</a:t>
            </a:r>
          </a:p>
          <a:p>
            <a:pPr lvl="4" indent="0" marL="1828800">
              <a:buNone/>
            </a:pPr>
            <a:r>
              <a:rPr/>
              <a:t>Control Avg.</a:t>
            </a:r>
          </a:p>
          <a:p>
            <a:pPr lvl="4" indent="0" marL="1828800">
              <a:buNone/>
            </a:pPr>
            <a:r>
              <a:rPr/>
              <a:t>0.235</a:t>
            </a:r>
          </a:p>
          <a:p>
            <a:pPr lvl="4" indent="0" marL="1828800">
              <a:buNone/>
            </a:pPr>
            <a:r>
              <a:rPr/>
              <a:t>0.078</a:t>
            </a:r>
          </a:p>
          <a:p>
            <a:pPr lvl="4" indent="0" marL="1828800">
              <a:buNone/>
            </a:pPr>
            <a:r>
              <a:rPr/>
              <a:t>0.069</a:t>
            </a:r>
          </a:p>
          <a:p>
            <a:pPr lvl="4" indent="0" marL="1828800">
              <a:buNone/>
            </a:pPr>
            <a:r>
              <a:rPr/>
              <a:t>0.057</a:t>
            </a:r>
          </a:p>
          <a:p>
            <a:pPr lvl="4" indent="0" marL="1828800">
              <a:buNone/>
            </a:pPr>
            <a:r>
              <a:rPr/>
              <a:t>F-tests, p-value</a:t>
            </a:r>
          </a:p>
          <a:p>
            <a:pPr lvl="4" indent="0" marL="1828800">
              <a:buNone/>
            </a:pPr>
            <a:r>
              <a:rPr/>
              <a:t>B = C</a:t>
            </a:r>
          </a:p>
          <a:p>
            <a:pPr lvl="4" indent="0" marL="1828800">
              <a:buNone/>
            </a:pPr>
            <a:r>
              <a:rPr/>
              <a:t>0.082</a:t>
            </a:r>
          </a:p>
          <a:p>
            <a:pPr lvl="4" indent="0" marL="1828800">
              <a:buNone/>
            </a:pPr>
            <a:r>
              <a:rPr/>
              <a:t>0.439</a:t>
            </a:r>
          </a:p>
          <a:p>
            <a:pPr lvl="4" indent="0" marL="1828800">
              <a:buNone/>
            </a:pPr>
            <a:r>
              <a:rPr/>
              <a:t>0.419</a:t>
            </a:r>
          </a:p>
          <a:p>
            <a:pPr lvl="4" indent="0" marL="1828800">
              <a:buNone/>
            </a:pPr>
            <a:r>
              <a:rPr/>
              <a:t>0.475</a:t>
            </a:r>
          </a:p>
          <a:p>
            <a:pPr lvl="4" indent="0" marL="1828800">
              <a:buNone/>
            </a:pPr>
            <a:r>
              <a:rPr/>
              <a:t>B = D</a:t>
            </a:r>
          </a:p>
          <a:p>
            <a:pPr lvl="4" indent="0" marL="1828800">
              <a:buNone/>
            </a:pPr>
            <a:r>
              <a:rPr/>
              <a:t>0.821</a:t>
            </a:r>
          </a:p>
          <a:p>
            <a:pPr lvl="4" indent="0" marL="1828800">
              <a:buNone/>
            </a:pPr>
            <a:r>
              <a:rPr/>
              <a:t>0.234</a:t>
            </a:r>
          </a:p>
          <a:p>
            <a:pPr lvl="4" indent="0" marL="1828800">
              <a:buNone/>
            </a:pPr>
            <a:r>
              <a:rPr/>
              <a:t>0.219</a:t>
            </a:r>
          </a:p>
          <a:p>
            <a:pPr lvl="4" indent="0" marL="1828800">
              <a:buNone/>
            </a:pPr>
            <a:r>
              <a:rPr/>
              <a:t>0.823</a:t>
            </a:r>
          </a:p>
          <a:p>
            <a:pPr lvl="4" indent="0" marL="1828800">
              <a:buNone/>
            </a:pPr>
            <a:r>
              <a:rPr/>
              <a:t>C = D</a:t>
            </a:r>
          </a:p>
          <a:p>
            <a:pPr lvl="4" indent="0" marL="1828800">
              <a:buNone/>
            </a:pPr>
            <a:r>
              <a:rPr/>
              <a:t>0.130</a:t>
            </a:r>
          </a:p>
          <a:p>
            <a:pPr lvl="4" indent="0" marL="1828800">
              <a:buNone/>
            </a:pPr>
            <a:r>
              <a:rPr/>
              <a:t>0.054</a:t>
            </a:r>
          </a:p>
          <a:p>
            <a:pPr lvl="4" indent="0" marL="1828800">
              <a:buNone/>
            </a:pPr>
            <a:r>
              <a:rPr/>
              <a:t>0.041</a:t>
            </a:r>
          </a:p>
          <a:p>
            <a:pPr lvl="4" indent="0" marL="1828800">
              <a:buNone/>
            </a:pPr>
            <a:r>
              <a:rPr/>
              <a:t>0.386</a:t>
            </a:r>
          </a:p>
          <a:p>
            <a:pPr lvl="4" indent="0" marL="1828800">
              <a:buNone/>
            </a:pPr>
            <a:r>
              <a:rPr/>
              <a:t> * p &lt; 0.1, ** p &lt; 0.05, *** p &lt; 0.01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共変量に関する結果</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男性は女性よりも各工程にたどり着きやすい</a:t>
            </a:r>
          </a:p>
          <a:p>
            <a:pPr lvl="1"/>
            <a:r>
              <a:rPr/>
              <a:t>その差は候補者選定・最終同意時点で最大となる（男性の方が選ばれやすい？）</a:t>
            </a:r>
          </a:p>
          <a:p>
            <a:pPr lvl="0"/>
            <a:r>
              <a:rPr/>
              <a:t>若い人ほど、各工程にたどり着きやすい</a:t>
            </a:r>
          </a:p>
          <a:p>
            <a:pPr lvl="0"/>
            <a:r>
              <a:rPr/>
              <a:t>初めてコーディネーションを経験する人はそうでない人よりも各工程にたどり着きづらい</a:t>
            </a:r>
          </a:p>
          <a:p>
            <a:pPr lvl="1"/>
            <a:r>
              <a:rPr/>
              <a:t>その差は確認検査時点で大きくなり、候補者選定以降は小さくなる （初めてコーディネーションを経験する人の方が選ばれやすい？）</a:t>
            </a:r>
          </a:p>
          <a:p>
            <a:pPr lvl="0"/>
            <a:r>
              <a:rPr/>
              <a:t>面談施設が多い地域に住む人はそうでない人よりも各工程にたどり着きやすい</a:t>
            </a:r>
          </a:p>
          <a:p>
            <a:pPr lvl="1"/>
            <a:r>
              <a:rPr/>
              <a:t>その差は確認検査時点で最大となる</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性別×年齢による効果の異質性</a:t>
            </a:r>
          </a:p>
        </p:txBody>
      </p:sp>
      <p:pic>
        <p:nvPicPr>
          <p:cNvPr descr="C:/Users/vge00/Desktop/JMDP/RCT-Nudge/docs/slide/221014骨髄バンク介入実験分析_files/figure-pptx/plot-hetero-process-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Appendix A. Heterogeneity by Region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返信・意向</a:t>
            </a:r>
          </a:p>
        </p:txBody>
      </p:sp>
      <p:pic>
        <p:nvPicPr>
          <p:cNvPr descr="C:/Users/vge00/Desktop/JMDP/RCT-Nudge/docs/slide/221014骨髄バンク介入実験分析_files/figure-pptx/plot-hetero-reply-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X日以内返信(メッセージB)</a:t>
            </a:r>
          </a:p>
        </p:txBody>
      </p:sp>
      <p:pic>
        <p:nvPicPr>
          <p:cNvPr descr="C:/Users/vge00/Desktop/JMDP/RCT-Nudge/docs/slide/221014骨髄バンク介入実験分析_files/figure-pptx/plotB-hetero-reply-within-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X日以内返信(メッセージC)</a:t>
            </a:r>
          </a:p>
        </p:txBody>
      </p:sp>
      <p:pic>
        <p:nvPicPr>
          <p:cNvPr descr="C:/Users/vge00/Desktop/JMDP/RCT-Nudge/docs/slide/221014骨髄バンク介入実験分析_files/figure-pptx/plotC-hetero-reply-within-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X日以内返信(メッセージD)</a:t>
            </a:r>
          </a:p>
        </p:txBody>
      </p:sp>
      <p:pic>
        <p:nvPicPr>
          <p:cNvPr descr="C:/Users/vge00/Desktop/JMDP/RCT-Nudge/docs/slide/221014骨髄バンク介入実験分析_files/figure-pptx/plotD-hetero-reply-within-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公共財としての同種幹細胞移植</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JMDPを介した移植は1人の患者に対して複数のドナーが同時にコーディネーションを進める</a:t>
            </a:r>
          </a:p>
          <a:p>
            <a:pPr lvl="0"/>
            <a:r>
              <a:rPr/>
              <a:t>患者を助けることに効用を得る人は、他者が移植しても効用を得られるので、ただ乗り行動を取る可能性がある</a:t>
            </a:r>
          </a:p>
          <a:p>
            <a:pPr lvl="0"/>
            <a:r>
              <a:rPr b="1"/>
              <a:t>ドナー候補者が複数いると期待している人は、他者が移植してくれることを期待して、自身が移植することを断る。</a:t>
            </a:r>
          </a:p>
          <a:p>
            <a:pPr lvl="1"/>
            <a:r>
              <a:rPr/>
              <a:t>結果として、医者が選択できるドナー候補者が少なくなり、移植に到達しない。</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返信・意向(性別×地域)</a:t>
            </a:r>
          </a:p>
        </p:txBody>
      </p:sp>
      <p:pic>
        <p:nvPicPr>
          <p:cNvPr descr="C:/Users/vge00/Desktop/JMDP/RCT-Nudge/docs/slide/221014骨髄バンク介入実験分析_files/figure-pptx/plot-hetero-reply-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X日以内返信(メッセージB・性別×地域)</a:t>
            </a:r>
          </a:p>
        </p:txBody>
      </p:sp>
      <p:pic>
        <p:nvPicPr>
          <p:cNvPr descr="C:/Users/vge00/Desktop/JMDP/RCT-Nudge/docs/slide/221014骨髄バンク介入実験分析_files/figure-pptx/plotB-hetero-reply-within-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X日以内返信(メッセージC・性別×地域)</a:t>
            </a:r>
          </a:p>
        </p:txBody>
      </p:sp>
      <p:pic>
        <p:nvPicPr>
          <p:cNvPr descr="C:/Users/vge00/Desktop/JMDP/RCT-Nudge/docs/slide/221014骨髄バンク介入実験分析_files/figure-pptx/plotC-hetero-reply-within-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X日以内返信(メッセージD・性別×地域)</a:t>
            </a:r>
          </a:p>
        </p:txBody>
      </p:sp>
      <p:pic>
        <p:nvPicPr>
          <p:cNvPr descr="C:/Users/vge00/Desktop/JMDP/RCT-Nudge/docs/slide/221014骨髄バンク介入実験分析_files/figure-pptx/plotD-hetero-reply-within-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コーディネーション過程における異質性</a:t>
            </a:r>
          </a:p>
        </p:txBody>
      </p:sp>
      <p:pic>
        <p:nvPicPr>
          <p:cNvPr descr="C:/Users/vge00/Desktop/JMDP/RCT-Nudge/docs/slide/221014骨髄バンク介入実験分析_files/figure-pptx/plot-hetero-process-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コーディネーション過程における異質性(性別×地域)</a:t>
            </a:r>
          </a:p>
        </p:txBody>
      </p:sp>
      <p:pic>
        <p:nvPicPr>
          <p:cNvPr descr="C:/Users/vge00/Desktop/JMDP/RCT-Nudge/docs/slide/221014骨髄バンク介入実験分析_files/figure-pptx/plot-hetero-process-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本研究の概要</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ドナー候補者に選定されたことを伝える適合通知に、 ただ乗り行動を防ぐようなテキストメッセージを加えて、 その効果をフィールド実験にて検証する。</a:t>
            </a:r>
          </a:p>
          <a:p>
            <a:pPr lvl="1"/>
            <a:r>
              <a:rPr/>
              <a:t>関連研究：Shang and Croson (2009, EJ)</a:t>
            </a:r>
          </a:p>
          <a:p>
            <a:pPr lvl="0"/>
            <a:r>
              <a:rPr/>
              <a:t>主な発見</a:t>
            </a:r>
          </a:p>
          <a:p>
            <a:pPr lvl="1" indent="-457200" marL="914400">
              <a:buAutoNum type="arabicPeriod"/>
            </a:pPr>
            <a:r>
              <a:rPr b="1"/>
              <a:t>ただ乗りを防ぐために、移植に適したドナー登録者が少ないことを強調したメッセージは適合通知の返信率を増やす</a:t>
            </a:r>
          </a:p>
          <a:p>
            <a:pPr lvl="1" indent="-457200" marL="914400">
              <a:buAutoNum type="arabicPeriod"/>
            </a:pPr>
            <a:r>
              <a:rPr b="1"/>
              <a:t>特にこのメッセージは移植実績が良いとされる若年男性に対して有効である</a:t>
            </a:r>
          </a:p>
          <a:p>
            <a:pPr lvl="1" indent="-457200" marL="914400">
              <a:buAutoNum type="arabicPeriod"/>
            </a:pPr>
            <a:r>
              <a:rPr b="1"/>
              <a:t>返信スピードを促すメッセージは女性（特に若年女性）に対して有効である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Field Experiment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介入対象とタイミング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対象：骨髄バンクドナー確定後に「適合通知」を受け取るドナー候補者（</a:t>
                </a:r>
                <a14:m>
                  <m:oMath xmlns:m="http://schemas.openxmlformats.org/officeDocument/2006/math">
                    <m:r>
                      <m:t>N</m:t>
                    </m:r>
                    <m:r>
                      <m:rPr>
                        <m:sty m:val="p"/>
                      </m:rPr>
                      <m:t>=</m:t>
                    </m:r>
                    <m:r>
                      <m:t>11</m:t>
                    </m:r>
                    <m:r>
                      <m:rPr>
                        <m:sty m:val="p"/>
                      </m:rPr>
                      <m:t>,</m:t>
                    </m:r>
                    <m:r>
                      <m:t>154</m:t>
                    </m:r>
                  </m:oMath>
                </a14:m>
                <a:r>
                  <a:rPr/>
                  <a:t>）</a:t>
                </a:r>
              </a:p>
              <a:p>
                <a:pPr lvl="0"/>
                <a:r>
                  <a:rPr/>
                  <a:t>ドナー候補者確定後、骨髄バンクは対象者に幹細胞提供を依頼する「適合通知」および それを郵送した旨を伝えるSNSメーセージを送付</a:t>
                </a:r>
              </a:p>
              <a:p>
                <a:pPr lvl="0"/>
                <a:r>
                  <a:rPr/>
                  <a:t>行動科学の知見に基づいたメッセージを適合通知に加える介入を実施</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通常の適合通知の内容</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この度、あなたと骨髄バンクの登録患者さんのHLA型（白血球の型）が一致し、 ドナー候補者のおひとりに選ばれました。 今後、ご提供に向け詳しい検査や面談を希望されるかをお伺いしたく連絡させていただきました。 同封の資料をよくお読みいただき、コーディネートが可能かどうか検討の上、 この案内が届いてから７日以内に返信用紙ほかをご返送ください。 返送後、コーディネートを進めさせていただく場合は、 担当者よりご相談のお電話を差し上げますのでよろしくお願い申し上げます。</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介入①：確率メッセージ</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「1人の登録患者さんとHLA型が一致するドナー登録者は</a:t>
            </a:r>
            <a:r>
              <a:rPr b="1"/>
              <a:t>数百〜数万人に1人</a:t>
            </a:r>
            <a:r>
              <a:rPr/>
              <a:t>です。 ドナー候補者が複数みつかる場合もありますが、多くはないこともご理解頂ければ幸いです。」</a:t>
            </a:r>
          </a:p>
          <a:p>
            <a:pPr lvl="0"/>
            <a:r>
              <a:rPr/>
              <a:t>他のドナー候補者が多くいるという過大推定による クラウディング・アウト効果を解消することを目的としたもの</a:t>
            </a:r>
          </a:p>
        </p:txBody>
      </p:sp>
    </p:spTree>
  </p:cSld>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游ゴシックMedium">
      <a:majorFont>
        <a:latin typeface="游ゴシック"/>
        <a:ea typeface="游ゴシック"/>
        <a:cs typeface=""/>
      </a:majorFont>
      <a:minorFont>
        <a:latin typeface="游ゴシック Medium"/>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Blue-Simple.potx" id="{6CE250AC-069E-4FAB-9B1F-5F4F9034B8C2}" vid="{52CB43CA-33CC-448D-85A0-05D84B492A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54</Words>
  <Application>Microsoft Office PowerPoint</Application>
  <PresentationFormat>ワイド画面</PresentationFormat>
  <Paragraphs>11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(日本語用のフォントを使用)</vt:lpstr>
      <vt:lpstr>游ゴシック</vt:lpstr>
      <vt:lpstr>游ゴシック Medium</vt:lpstr>
      <vt:lpstr>Arial</vt:lpstr>
      <vt:lpstr>Office テーマ</vt:lpstr>
      <vt:lpstr>PowerPoint Template</vt:lpstr>
      <vt:lpstr>PowerPointの世界</vt:lpstr>
      <vt:lpstr>Hello, PowerPoint (English)</vt:lpstr>
      <vt:lpstr>こんにちは、PowerPoint (日本語)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Only You: A Field Experiment of Text Message to Prevent Free-riding in Japan Marrow Donor Program</dc:title>
  <dc:creator>Hiroki Kato; Fumio Ohtake; Saiko Kurosawa; Kazuhiro Yoshiuchi; Takahiro Fukuda</dc:creator>
  <cp:keywords/>
  <dcterms:created xsi:type="dcterms:W3CDTF">2022-10-14T01:18:59Z</dcterms:created>
  <dcterms:modified xsi:type="dcterms:W3CDTF">2022-10-14T01:18:59Z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output">
    <vt:lpwstr/>
  </property>
</Properties>
</file>