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骨髄バンクにおけるナッジ・メッセージの効果検証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Hiroki Kato</a:t>
            </a:r>
            <a:br/>
            <a:r>
              <a:rPr/>
              <a:t>Fumio Ohtake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2022/07/01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結果：第一候補～採取（男性）</a:t>
            </a:r>
          </a:p>
        </p:txBody>
      </p:sp>
      <p:pic>
        <p:nvPicPr>
          <p:cNvPr descr="fig:  C:/Users/vge00/Desktop/JMDP-behavioral-economics/RCT-Nudge/docs/pptx/report_files/figure-pptx/ttest-4-6step-male-firs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6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Average of Outcomes after Donor Candidate Selection among Males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結果：返信～確認検査（女性）</a:t>
            </a:r>
          </a:p>
        </p:txBody>
      </p:sp>
      <p:pic>
        <p:nvPicPr>
          <p:cNvPr descr="fig:  C:/Users/vge00/Desktop/JMDP-behavioral-economics/RCT-Nudge/docs/pptx/report_files/figure-pptx/ttest-1-3step-female-firs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6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Average of Outcomes before Donor Candidate Selection among Females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結果：第一候補～採取（女性）</a:t>
            </a:r>
          </a:p>
        </p:txBody>
      </p:sp>
      <p:pic>
        <p:nvPicPr>
          <p:cNvPr descr="fig:  C:/Users/vge00/Desktop/JMDP-behavioral-economics/RCT-Nudge/docs/pptx/report_files/figure-pptx/ttest-4-6step-female-firs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6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Average of Outcomes after Donor Candidate Selection among Females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結果の要約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男性：移植希望患者とマッチする確率が低いことを強調したメッセージが返信・意向・確認検査の実施に正の影響を与えた</a:t>
            </a:r>
          </a:p>
          <a:p>
            <a:pPr lvl="1"/>
            <a:r>
              <a:rPr/>
              <a:t>この結果は年齢・都道府県・月の固定効果・週の固定効果をコントロールした回帰分析でも同じ結果となった</a:t>
            </a:r>
          </a:p>
          <a:p>
            <a:pPr lvl="0"/>
            <a:r>
              <a:rPr/>
              <a:t>女性：回帰分析では、t検定で統計的に有意な群間の差が統計的に非有意となるので、頑健なメッセージの効果を得られなかった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今後の課題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地域や年齢の視点からメッセージ効果の異質性を詳細に検討する。</a:t>
            </a:r>
          </a:p>
          <a:p>
            <a:pPr lvl="0"/>
            <a:r>
              <a:rPr/>
              <a:t>Random causal forest (Wager and Athey, 2015)を用いた分析も検討する。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フィールド実験の介入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対象：骨髄バンクドナー確定後に「適合通知」を受け取るドナー候補者（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154</m:t>
                    </m:r>
                  </m:oMath>
                </a14:m>
                <a:r>
                  <a:rPr/>
                  <a:t>）</a:t>
                </a:r>
              </a:p>
              <a:p>
                <a:pPr lvl="0"/>
                <a:r>
                  <a:rPr/>
                  <a:t>介入：ドナー候補者確定後に送付する「適合通知」の内容に以下のメッセージを加える</a:t>
                </a:r>
              </a:p>
              <a:p>
                <a:pPr lvl="1"/>
                <a:r>
                  <a:rPr/>
                  <a:t>確率メッセージ：「１人の登録患者さんとHLA型が一致するドナー登録者は数百〜数万人に1人です。 ドナー候補者が複数みつかる場合もありますが、多くはないこともご理解頂ければ幸いです。」</a:t>
                </a:r>
              </a:p>
              <a:p>
                <a:pPr lvl="1"/>
                <a:r>
                  <a:rPr/>
                  <a:t>移植患者情報：「骨髄バンクを介して移植ができる患者さんは現在約6割にとどまっています。 骨髄等を提供するドナーが早く見つかれば、その比率を高めることができます。」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実験群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A群（コントロール）：通常の適合通知</a:t>
            </a:r>
          </a:p>
          <a:p>
            <a:pPr lvl="0"/>
            <a:r>
              <a:rPr/>
              <a:t>B群（トリートメント1）：通常の適合通知＋確率メッセージ</a:t>
            </a:r>
          </a:p>
          <a:p>
            <a:pPr lvl="0"/>
            <a:r>
              <a:rPr/>
              <a:t>C群（トリートメント2）：通常の適合通知＋移植患者情報</a:t>
            </a:r>
          </a:p>
          <a:p>
            <a:pPr lvl="0"/>
            <a:r>
              <a:rPr/>
              <a:t>D群（トリートメント3）：通常の適合通知＋確率メッセージ＋移植患者情報</a:t>
            </a:r>
          </a:p>
          <a:p>
            <a:pPr lvl="0" indent="0" marL="0">
              <a:buNone/>
            </a:pPr>
            <a:r>
              <a:rPr/>
              <a:t>実験は2021/9～2022/2で実施し、週単位で実験群を割り当てた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割り当てスケジュール</a:t>
            </a:r>
          </a:p>
        </p:txBody>
      </p:sp>
      <p:pic>
        <p:nvPicPr>
          <p:cNvPr descr="C:\Users\vge00\AppData\Local\Temp\Rtmp06NnH0\file3a4444515ee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1193800"/>
            <a:ext cx="5588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フィールド実験概要</a:t>
            </a:r>
          </a:p>
        </p:txBody>
      </p:sp>
      <p:pic>
        <p:nvPicPr>
          <p:cNvPr descr="C:\Users\vge00\AppData\Local\Temp\Rtmp06NnH0\file3a4418232c6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92400" y="1193800"/>
            <a:ext cx="3746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アウトカム変数(1)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返信：適合通知に返信したならば1を取る二値変数</a:t>
            </a:r>
          </a:p>
          <a:p>
            <a:pPr lvl="0" indent="-342900" marL="342900">
              <a:buAutoNum type="arabicPeriod"/>
            </a:pPr>
            <a:r>
              <a:rPr/>
              <a:t>意向あり：提供の意向を示して適合通知に返信したならば1を取る二値変数</a:t>
            </a:r>
          </a:p>
          <a:p>
            <a:pPr lvl="0" indent="-342900" marL="342900">
              <a:buAutoNum type="arabicPeriod"/>
            </a:pPr>
            <a:r>
              <a:rPr/>
              <a:t>確認検査：確認検査を実施したならば1を取る二値変数 （確認検査が省略されたケースは実施したとみなす）</a:t>
            </a:r>
          </a:p>
          <a:p>
            <a:pPr lvl="0" indent="0" marL="0">
              <a:buNone/>
            </a:pPr>
            <a:r>
              <a:rPr/>
              <a:t>ドナーの意向と無関係な理由（患者理由）によって、 返信や確認検査をできなかった人を分析対象から除外する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アウトカム変数(2)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startAt="4" type="arabicPeriod"/>
            </a:pPr>
            <a:r>
              <a:rPr/>
              <a:t>第一候補：第一候補に選ばれたならば1を取る二値変数</a:t>
            </a:r>
          </a:p>
          <a:p>
            <a:pPr lvl="0" indent="-342900" marL="342900">
              <a:buAutoNum startAt="4" type="arabicPeriod"/>
            </a:pPr>
            <a:r>
              <a:rPr/>
              <a:t>最終同意：最終同意まで至ったら1を取る二値変数</a:t>
            </a:r>
          </a:p>
          <a:p>
            <a:pPr lvl="0" indent="-342900" marL="342900">
              <a:buAutoNum startAt="4" type="arabicPeriod"/>
            </a:pPr>
            <a:r>
              <a:rPr/>
              <a:t>採取：採取まで至ったら1を取る二値変数</a:t>
            </a:r>
          </a:p>
          <a:p>
            <a:pPr lvl="0" indent="0" marL="0">
              <a:buNone/>
            </a:pPr>
            <a:r>
              <a:rPr/>
              <a:t>ドナーの意向と無関係な理由（患者理由・ドナー健康理由）によって、 第一候補や採取まで至らなかった人を分析対象から除外する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Difference-in-mean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二群の平均値の差がゼロであるという帰無仮説をt検定で検定した</a:t>
            </a:r>
          </a:p>
          <a:p>
            <a:pPr lvl="0"/>
            <a:r>
              <a:rPr/>
              <a:t>初めてコーディネートを経験する人に限定した</a:t>
            </a:r>
          </a:p>
          <a:p>
            <a:pPr lvl="0"/>
            <a:r>
              <a:rPr/>
              <a:t>男性と女性にサンプルを分けて、分析した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結果：返信～確認検査（男性）</a:t>
            </a:r>
          </a:p>
        </p:txBody>
      </p:sp>
      <p:pic>
        <p:nvPicPr>
          <p:cNvPr descr="fig:  C:/Users/vge00/Desktop/JMDP-behavioral-economics/RCT-Nudge/docs/pptx/report_files/figure-pptx/ttest-1-3step-male-firs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1193800"/>
            <a:ext cx="576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Average of Outcomes before Donor Candidate Selection among Males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骨髄バンクにおけるナッジ・メッセージの効果検証</dc:title>
  <dc:creator>Hiroki Kato; Fumio Ohtake</dc:creator>
  <cp:keywords/>
  <dcterms:created xsi:type="dcterms:W3CDTF">2022-07-01T05:57:28Z</dcterms:created>
  <dcterms:modified xsi:type="dcterms:W3CDTF">2022-07-01T05:57:28Z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2022/07/01</vt:lpwstr>
  </property>
  <property fmtid="{D5CDD505-2E9C-101B-9397-08002B2CF9AE}" pid="3" name="output">
    <vt:lpwstr/>
  </property>
</Properties>
</file>