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2"/>
  </p:sldMasterIdLst>
  <p:notesMasterIdLst>
    <p:notesMasterId r:id="rId24"/>
  </p:notesMasterIdLst>
  <p:sldIdLst>
    <p:sldId id="281" r:id="rId3"/>
    <p:sldId id="288" r:id="rId4"/>
    <p:sldId id="277" r:id="rId5"/>
    <p:sldId id="284" r:id="rId6"/>
    <p:sldId id="278" r:id="rId7"/>
    <p:sldId id="280" r:id="rId8"/>
    <p:sldId id="279" r:id="rId9"/>
    <p:sldId id="282" r:id="rId10"/>
    <p:sldId id="285" r:id="rId11"/>
    <p:sldId id="291" r:id="rId12"/>
    <p:sldId id="283" r:id="rId13"/>
    <p:sldId id="297" r:id="rId14"/>
    <p:sldId id="286" r:id="rId15"/>
    <p:sldId id="292" r:id="rId16"/>
    <p:sldId id="290" r:id="rId17"/>
    <p:sldId id="287" r:id="rId18"/>
    <p:sldId id="294" r:id="rId19"/>
    <p:sldId id="293" r:id="rId20"/>
    <p:sldId id="295" r:id="rId21"/>
    <p:sldId id="296"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B73161-1B2B-4520-B032-DE11EBDAA365}">
          <p14:sldIdLst>
            <p14:sldId id="281"/>
            <p14:sldId id="288"/>
            <p14:sldId id="277"/>
            <p14:sldId id="284"/>
            <p14:sldId id="278"/>
            <p14:sldId id="280"/>
            <p14:sldId id="279"/>
            <p14:sldId id="282"/>
            <p14:sldId id="285"/>
            <p14:sldId id="291"/>
            <p14:sldId id="283"/>
            <p14:sldId id="297"/>
            <p14:sldId id="286"/>
            <p14:sldId id="292"/>
            <p14:sldId id="290"/>
            <p14:sldId id="287"/>
            <p14:sldId id="294"/>
          </p14:sldIdLst>
        </p14:section>
        <p14:section name="Untitled Section" id="{BFB679B5-CCEC-4146-8390-2B7F9360FA90}">
          <p14:sldIdLst>
            <p14:sldId id="293"/>
            <p14:sldId id="295"/>
            <p14:sldId id="296"/>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CD16D3-0567-C7B5-835F-0BB8D2D2ADC8}" name="Ebenezer Yanful Acquah" initials="EYA" userId="Ebenezer Yanful Acquah"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ilbert Akuetteh" initials="G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E909"/>
    <a:srgbClr val="25F109"/>
    <a:srgbClr val="205B7C"/>
    <a:srgbClr val="03EF03"/>
    <a:srgbClr val="26F60A"/>
    <a:srgbClr val="00FF00"/>
    <a:srgbClr val="05507E"/>
    <a:srgbClr val="797979"/>
    <a:srgbClr val="6FB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93082" autoAdjust="0"/>
  </p:normalViewPr>
  <p:slideViewPr>
    <p:cSldViewPr snapToGrid="0" showGuides="1">
      <p:cViewPr varScale="1">
        <p:scale>
          <a:sx n="59" d="100"/>
          <a:sy n="59" d="100"/>
        </p:scale>
        <p:origin x="126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104859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F3017-A728-4BF3-AA95-7ED9D509D53A}" type="datetimeFigureOut">
              <a:rPr lang="en-GB" smtClean="0"/>
              <a:t>18/03/2023</a:t>
            </a:fld>
            <a:endParaRPr lang="en-GB"/>
          </a:p>
        </p:txBody>
      </p:sp>
      <p:sp>
        <p:nvSpPr>
          <p:cNvPr id="104859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04859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9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04859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A09A0-D181-4A5F-9F2F-EE7A4C7569DF}"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010924-9354-4C94-B856-EF3EE62E8F2F}" type="datetime1">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366105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F08CC-E483-4100-9EEF-03E94B5E63CF}" type="datetime1">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66103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9BE90E-96FA-460A-9C80-C01158B98266}" type="datetime1">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527173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4F7874-7497-45DB-8AD2-A8CE0A17AA18}" type="datetime1">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5115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C23006-8337-4A30-A118-5A363CB8E8F0}" type="datetime1">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3401886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B36E79-D625-410A-A044-5C952CA6B91C}" type="datetime1">
              <a:rPr lang="en-US" smtClean="0"/>
              <a:t>3/18/2023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3698572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B6093C-A873-4D33-B5B9-95ADE60E24A1}" type="datetime1">
              <a:rPr lang="en-US" smtClean="0"/>
              <a:t>3/18/2023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417196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6B6F41-D969-424B-B81E-CF8B94DC3DAA}" type="datetime1">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4282648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400400-BD72-45A5-B4B2-65A2F5E497FE}" type="datetime1">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562717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Title slide 1" userDrawn="1">
  <p:cSld name="BIG Title slide 1">
    <p:spTree>
      <p:nvGrpSpPr>
        <p:cNvPr id="1" name="Shape 28"/>
        <p:cNvGrpSpPr/>
        <p:nvPr/>
      </p:nvGrpSpPr>
      <p:grpSpPr>
        <a:xfrm>
          <a:off x="0" y="0"/>
          <a:ext cx="0" cy="0"/>
          <a:chOff x="0" y="0"/>
          <a:chExt cx="0" cy="0"/>
        </a:xfrm>
      </p:grpSpPr>
      <p:graphicFrame>
        <p:nvGraphicFramePr>
          <p:cNvPr id="4194305" name="Object 1" hidden="1"/>
          <p:cNvGraphicFramePr>
            <a:graphicFrameLocks noChangeAspect="1"/>
          </p:cNvGraphicFramePr>
          <p:nvPr userDrawn="1">
            <p:custDataLst>
              <p:tags r:id="rId1"/>
            </p:custDataLst>
          </p:nvPr>
        </p:nvGraphicFramePr>
        <p:xfrm>
          <a:off x="1591"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7" progId="TCLayout.ActiveDocument.1">
                  <p:embed/>
                </p:oleObj>
              </mc:Choice>
              <mc:Fallback>
                <p:oleObj name="think-cell Slide" r:id="rId3" imgW="378" imgH="377" progId="TCLayout.ActiveDocument.1">
                  <p:embed/>
                  <p:pic>
                    <p:nvPicPr>
                      <p:cNvPr id="4194305" name="Object 1" hidden="1"/>
                      <p:cNvPicPr>
                        <a:picLocks/>
                      </p:cNvPicPr>
                      <p:nvPr/>
                    </p:nvPicPr>
                    <p:blipFill>
                      <a:blip r:embed="rId4"/>
                      <a:stretch>
                        <a:fillRect/>
                      </a:stretch>
                    </p:blipFill>
                    <p:spPr>
                      <a:xfrm>
                        <a:off x="1591" y="1588"/>
                        <a:ext cx="1588" cy="1588"/>
                      </a:xfrm>
                      <a:prstGeom prst="rect">
                        <a:avLst/>
                      </a:prstGeom>
                    </p:spPr>
                  </p:pic>
                </p:oleObj>
              </mc:Fallback>
            </mc:AlternateContent>
          </a:graphicData>
        </a:graphic>
      </p:graphicFrame>
      <p:sp>
        <p:nvSpPr>
          <p:cNvPr id="1048579" name="Google Shape;29;p25"/>
          <p:cNvSpPr txBox="1">
            <a:spLocks noGrp="1"/>
          </p:cNvSpPr>
          <p:nvPr>
            <p:ph type="ctrTitle"/>
          </p:nvPr>
        </p:nvSpPr>
        <p:spPr>
          <a:xfrm>
            <a:off x="3048200" y="2475033"/>
            <a:ext cx="5833600" cy="190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4EFEA"/>
              </a:buClr>
              <a:buSzPts val="2400"/>
              <a:buNone/>
              <a:defRPr b="1">
                <a:solidFill>
                  <a:srgbClr val="F4EFEA"/>
                </a:solidFill>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a:endParaRPr/>
          </a:p>
        </p:txBody>
      </p:sp>
      <p:sp>
        <p:nvSpPr>
          <p:cNvPr id="1048580" name="Google Shape;32;p25"/>
          <p:cNvSpPr txBox="1">
            <a:spLocks noGrp="1"/>
          </p:cNvSpPr>
          <p:nvPr>
            <p:ph type="subTitle" idx="1"/>
          </p:nvPr>
        </p:nvSpPr>
        <p:spPr>
          <a:xfrm>
            <a:off x="3044867" y="4628200"/>
            <a:ext cx="4459600" cy="59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300"/>
              <a:buNone/>
              <a:defRPr sz="1867">
                <a:solidFill>
                  <a:schemeClr val="accent1"/>
                </a:solidFill>
                <a:latin typeface="Oswald"/>
                <a:ea typeface="Oswald"/>
                <a:cs typeface="Oswald"/>
                <a:sym typeface="Oswald"/>
              </a:defRPr>
            </a:lvl1pPr>
            <a:lvl2pPr lvl="1" algn="l">
              <a:lnSpc>
                <a:spcPct val="100000"/>
              </a:lnSpc>
              <a:spcBef>
                <a:spcPts val="0"/>
              </a:spcBef>
              <a:spcAft>
                <a:spcPts val="0"/>
              </a:spcAft>
              <a:buSzPts val="1300"/>
              <a:buNone/>
            </a:lvl2pPr>
            <a:lvl3pPr lvl="2" algn="l">
              <a:lnSpc>
                <a:spcPct val="100000"/>
              </a:lnSpc>
              <a:spcBef>
                <a:spcPts val="0"/>
              </a:spcBef>
              <a:spcAft>
                <a:spcPts val="0"/>
              </a:spcAft>
              <a:buSzPts val="1200"/>
              <a:buNone/>
            </a:lvl3pPr>
            <a:lvl4pPr lvl="3" algn="l">
              <a:lnSpc>
                <a:spcPct val="100000"/>
              </a:lnSpc>
              <a:spcBef>
                <a:spcPts val="0"/>
              </a:spcBef>
              <a:spcAft>
                <a:spcPts val="0"/>
              </a:spcAft>
              <a:buSzPts val="12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000"/>
              <a:buNone/>
            </a:lvl7pPr>
            <a:lvl8pPr lvl="7" algn="l">
              <a:lnSpc>
                <a:spcPct val="100000"/>
              </a:lnSpc>
              <a:spcBef>
                <a:spcPts val="0"/>
              </a:spcBef>
              <a:spcAft>
                <a:spcPts val="0"/>
              </a:spcAft>
              <a:buSzPts val="1000"/>
              <a:buNone/>
            </a:lvl8pPr>
            <a:lvl9pPr lvl="8" algn="l">
              <a:lnSpc>
                <a:spcPct val="100000"/>
              </a:lnSpc>
              <a:spcBef>
                <a:spcPts val="0"/>
              </a:spcBef>
              <a:spcAft>
                <a:spcPts val="0"/>
              </a:spcAft>
              <a:buSzPts val="900"/>
              <a:buNone/>
            </a:lvl9pPr>
          </a:lstStyle>
          <a:p>
            <a:endParaRPr/>
          </a:p>
        </p:txBody>
      </p:sp>
      <p:sp>
        <p:nvSpPr>
          <p:cNvPr id="1048581" name="Google Shape;84;p26"/>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rgbClr val="FFFFFF"/>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nl-NL" smtClean="0"/>
              <a:t>‹#›</a:t>
            </a:fld>
            <a:endParaRPr lang="nl-NL" dirty="0"/>
          </a:p>
        </p:txBody>
      </p:sp>
    </p:spTree>
    <p:extLst>
      <p:ext uri="{BB962C8B-B14F-4D97-AF65-F5344CB8AC3E}">
        <p14:creationId xmlns:p14="http://schemas.microsoft.com/office/powerpoint/2010/main" val="2298189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B3D673C-21DC-4120-BDD4-628BBE27650A}" type="datetime1">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39095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22423-C798-4559-89AC-060A65751411}" type="datetime1">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283828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C8BCFD-1161-4A09-A018-1AD06497389F}" type="datetime1">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122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59063-A7E5-4201-99D7-24E05733FA5D}" type="datetime1">
              <a:rPr lang="en-US" smtClean="0"/>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281854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AE07B3-2126-458A-9F3F-09061FBF8EF5}" type="datetime1">
              <a:rPr lang="en-US" smtClean="0"/>
              <a:t>3/18/2023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0638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277944-B174-4BB7-BDE5-E99B04E6171A}" type="datetime1">
              <a:rPr lang="en-US" smtClean="0"/>
              <a:t>3/18/2023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302404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D301268-3612-4F2D-97A2-EBC2D3849ECB}" type="datetime1">
              <a:rPr lang="en-US" smtClean="0"/>
              <a:t>3/18/2023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08179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ADE54-8D18-41B2-B62C-C4A454559D01}" type="datetime1">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77247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6.emf"/><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EDDF4A-FE56-47A7-B0BC-43A2FC2C5715}" type="datetime1">
              <a:rPr lang="en-US" smtClean="0"/>
              <a:t>3/18/2023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0000000-1234-1234-1234-123412341234}" type="slidenum">
              <a:rPr lang="nl-NL" smtClean="0"/>
              <a:t>‹#›</a:t>
            </a:fld>
            <a:endParaRPr lang="nl-NL" dirty="0"/>
          </a:p>
        </p:txBody>
      </p:sp>
      <p:graphicFrame>
        <p:nvGraphicFramePr>
          <p:cNvPr id="11" name="Object 1" hidden="1">
            <a:extLst>
              <a:ext uri="{FF2B5EF4-FFF2-40B4-BE49-F238E27FC236}">
                <a16:creationId xmlns:a16="http://schemas.microsoft.com/office/drawing/2014/main" id="{322B0F54-F0C3-5539-8630-B9FC318EC2C8}"/>
              </a:ext>
            </a:extLst>
          </p:cNvPr>
          <p:cNvGraphicFramePr>
            <a:graphicFrameLocks noChangeAspect="1"/>
          </p:cNvGraphicFramePr>
          <p:nvPr userDrawn="1">
            <p:custDataLst>
              <p:tags r:id="rId20"/>
            </p:custDataLst>
          </p:nvPr>
        </p:nvGraphicFramePr>
        <p:xfrm>
          <a:off x="2120" y="2128"/>
          <a:ext cx="2117" cy="2117"/>
        </p:xfrm>
        <a:graphic>
          <a:graphicData uri="http://schemas.openxmlformats.org/presentationml/2006/ole">
            <mc:AlternateContent xmlns:mc="http://schemas.openxmlformats.org/markup-compatibility/2006">
              <mc:Choice xmlns:v="urn:schemas-microsoft-com:vml" Requires="v">
                <p:oleObj name="think-cell Slide" r:id="rId25" imgW="378" imgH="377" progId="TCLayout.ActiveDocument.1">
                  <p:embed/>
                </p:oleObj>
              </mc:Choice>
              <mc:Fallback>
                <p:oleObj name="think-cell Slide" r:id="rId25" imgW="378" imgH="377" progId="TCLayout.ActiveDocument.1">
                  <p:embed/>
                  <p:pic>
                    <p:nvPicPr>
                      <p:cNvPr id="9" name="Object 1" hidden="1">
                        <a:extLst>
                          <a:ext uri="{FF2B5EF4-FFF2-40B4-BE49-F238E27FC236}">
                            <a16:creationId xmlns:a16="http://schemas.microsoft.com/office/drawing/2014/main" id="{C5FCDE23-BBE7-1032-63F9-6A10AE4E5E6D}"/>
                          </a:ext>
                        </a:extLst>
                      </p:cNvPr>
                      <p:cNvPicPr>
                        <a:picLocks/>
                      </p:cNvPicPr>
                      <p:nvPr/>
                    </p:nvPicPr>
                    <p:blipFill>
                      <a:blip r:embed="rId26"/>
                      <a:stretch>
                        <a:fillRect/>
                      </a:stretch>
                    </p:blipFill>
                    <p:spPr>
                      <a:xfrm>
                        <a:off x="2120" y="2128"/>
                        <a:ext cx="2117" cy="2117"/>
                      </a:xfrm>
                      <a:prstGeom prst="rect">
                        <a:avLst/>
                      </a:prstGeom>
                    </p:spPr>
                  </p:pic>
                </p:oleObj>
              </mc:Fallback>
            </mc:AlternateContent>
          </a:graphicData>
        </a:graphic>
      </p:graphicFrame>
    </p:spTree>
    <p:extLst>
      <p:ext uri="{BB962C8B-B14F-4D97-AF65-F5344CB8AC3E}">
        <p14:creationId xmlns:p14="http://schemas.microsoft.com/office/powerpoint/2010/main" val="2180563579"/>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D73D14-9A69-6B5B-2E27-74389F148C51}"/>
              </a:ext>
            </a:extLst>
          </p:cNvPr>
          <p:cNvSpPr>
            <a:spLocks noGrp="1"/>
          </p:cNvSpPr>
          <p:nvPr>
            <p:ph type="title"/>
          </p:nvPr>
        </p:nvSpPr>
        <p:spPr>
          <a:xfrm>
            <a:off x="266700" y="3559629"/>
            <a:ext cx="11658600" cy="2041071"/>
          </a:xfrm>
        </p:spPr>
        <p:txBody>
          <a:bodyPr/>
          <a:lstStyle/>
          <a:p>
            <a:pPr algn="ctr"/>
            <a:r>
              <a:rPr lang="en-US" sz="4400" b="1" dirty="0">
                <a:solidFill>
                  <a:srgbClr val="FF0000"/>
                </a:solidFill>
                <a:latin typeface="Calibri" panose="020F0502020204030204" pitchFamily="34" charset="0"/>
                <a:cs typeface="Calibri" panose="020F0502020204030204" pitchFamily="34" charset="0"/>
              </a:rPr>
              <a:t>GROUP K 5 EDA PROJECT PRESENTATION</a:t>
            </a:r>
            <a:br>
              <a:rPr lang="en-US" sz="4400" b="1" dirty="0">
                <a:solidFill>
                  <a:srgbClr val="FF0000"/>
                </a:solidFill>
                <a:latin typeface="Calibri" panose="020F0502020204030204" pitchFamily="34" charset="0"/>
                <a:cs typeface="Calibri" panose="020F0502020204030204" pitchFamily="34" charset="0"/>
              </a:rPr>
            </a:br>
            <a:br>
              <a:rPr lang="en-US" sz="4400" b="1" dirty="0">
                <a:solidFill>
                  <a:srgbClr val="FF0000"/>
                </a:solidFill>
                <a:latin typeface="Calibri" panose="020F0502020204030204" pitchFamily="34" charset="0"/>
                <a:cs typeface="Calibri" panose="020F0502020204030204" pitchFamily="34" charset="0"/>
              </a:rPr>
            </a:br>
            <a:r>
              <a:rPr lang="en-US" sz="3200" b="1" dirty="0">
                <a:solidFill>
                  <a:srgbClr val="FF0000"/>
                </a:solidFill>
                <a:latin typeface="Calibri" panose="020F0502020204030204" pitchFamily="34" charset="0"/>
                <a:cs typeface="Calibri" panose="020F0502020204030204" pitchFamily="34" charset="0"/>
              </a:rPr>
              <a:t>FACILITATOR: Ms. AKUA GHAMBAH MORGAN ACQUAH</a:t>
            </a:r>
            <a:br>
              <a:rPr lang="en-US" sz="4400" b="1" dirty="0">
                <a:solidFill>
                  <a:srgbClr val="FF0000"/>
                </a:solidFill>
                <a:latin typeface="Calibri" panose="020F0502020204030204" pitchFamily="34" charset="0"/>
                <a:cs typeface="Calibri" panose="020F0502020204030204" pitchFamily="34" charset="0"/>
              </a:rPr>
            </a:br>
            <a:endParaRPr lang="en-US" sz="4400" dirty="0">
              <a:latin typeface="Calibri" panose="020F0502020204030204" pitchFamily="34" charset="0"/>
              <a:cs typeface="Calibri" panose="020F0502020204030204" pitchFamily="34" charset="0"/>
            </a:endParaRPr>
          </a:p>
        </p:txBody>
      </p:sp>
      <p:pic>
        <p:nvPicPr>
          <p:cNvPr id="4" name="Picture 10">
            <a:extLst>
              <a:ext uri="{FF2B5EF4-FFF2-40B4-BE49-F238E27FC236}">
                <a16:creationId xmlns:a16="http://schemas.microsoft.com/office/drawing/2014/main" id="{4F4E2946-4F24-3887-477F-F58E6F8D2179}"/>
              </a:ext>
            </a:extLst>
          </p:cNvPr>
          <p:cNvPicPr>
            <a:picLocks/>
          </p:cNvPicPr>
          <p:nvPr/>
        </p:nvPicPr>
        <p:blipFill>
          <a:blip r:embed="rId2" cstate="hqprint"/>
          <a:stretch>
            <a:fillRect/>
          </a:stretch>
        </p:blipFill>
        <p:spPr>
          <a:xfrm>
            <a:off x="5670127" y="0"/>
            <a:ext cx="2873876" cy="1498903"/>
          </a:xfrm>
          <a:prstGeom prst="rect">
            <a:avLst/>
          </a:prstGeom>
        </p:spPr>
      </p:pic>
      <p:pic>
        <p:nvPicPr>
          <p:cNvPr id="5" name="Picture 2">
            <a:extLst>
              <a:ext uri="{FF2B5EF4-FFF2-40B4-BE49-F238E27FC236}">
                <a16:creationId xmlns:a16="http://schemas.microsoft.com/office/drawing/2014/main" id="{92CE9FB5-CFB7-FC15-3306-91B82BBABCA1}"/>
              </a:ext>
            </a:extLst>
          </p:cNvPr>
          <p:cNvPicPr>
            <a:picLocks noChangeAspect="1"/>
          </p:cNvPicPr>
          <p:nvPr/>
        </p:nvPicPr>
        <p:blipFill>
          <a:blip r:embed="rId3" cstate="hqprint"/>
          <a:stretch>
            <a:fillRect/>
          </a:stretch>
        </p:blipFill>
        <p:spPr>
          <a:xfrm>
            <a:off x="4330028" y="0"/>
            <a:ext cx="1340099" cy="1498903"/>
          </a:xfrm>
          <a:prstGeom prst="rect">
            <a:avLst/>
          </a:prstGeom>
        </p:spPr>
      </p:pic>
      <p:sp>
        <p:nvSpPr>
          <p:cNvPr id="3" name="Slide Number Placeholder 2">
            <a:extLst>
              <a:ext uri="{FF2B5EF4-FFF2-40B4-BE49-F238E27FC236}">
                <a16:creationId xmlns:a16="http://schemas.microsoft.com/office/drawing/2014/main" id="{9DC6AA06-D36E-704D-E399-088C7E395D92}"/>
              </a:ext>
            </a:extLst>
          </p:cNvPr>
          <p:cNvSpPr>
            <a:spLocks noGrp="1"/>
          </p:cNvSpPr>
          <p:nvPr>
            <p:ph type="sldNum" sz="quarter" idx="12"/>
          </p:nvPr>
        </p:nvSpPr>
        <p:spPr/>
        <p:txBody>
          <a:bodyPr/>
          <a:lstStyle/>
          <a:p>
            <a:fld id="{00000000-1234-1234-1234-123412341234}" type="slidenum">
              <a:rPr lang="nl-NL" smtClean="0"/>
              <a:t>1</a:t>
            </a:fld>
            <a:endParaRPr lang="nl-NL" dirty="0"/>
          </a:p>
        </p:txBody>
      </p:sp>
    </p:spTree>
    <p:extLst>
      <p:ext uri="{BB962C8B-B14F-4D97-AF65-F5344CB8AC3E}">
        <p14:creationId xmlns:p14="http://schemas.microsoft.com/office/powerpoint/2010/main" val="3904823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6813-187B-FF82-2DE6-2BB765F4240F}"/>
              </a:ext>
            </a:extLst>
          </p:cNvPr>
          <p:cNvSpPr>
            <a:spLocks noGrp="1"/>
          </p:cNvSpPr>
          <p:nvPr>
            <p:ph type="title"/>
          </p:nvPr>
        </p:nvSpPr>
        <p:spPr>
          <a:xfrm>
            <a:off x="2359176" y="32657"/>
            <a:ext cx="7420204" cy="767687"/>
          </a:xfrm>
        </p:spPr>
        <p:txBody>
          <a:bodyPr/>
          <a:lstStyle/>
          <a:p>
            <a:pPr algn="ctr"/>
            <a:r>
              <a:rPr lang="en-US" sz="4400" b="1" dirty="0">
                <a:solidFill>
                  <a:srgbClr val="FF0000"/>
                </a:solidFill>
                <a:latin typeface="Calibri" panose="020F0502020204030204" pitchFamily="34" charset="0"/>
                <a:cs typeface="Calibri" panose="020F0502020204030204" pitchFamily="34" charset="0"/>
              </a:rPr>
              <a:t>Number of games published by each genre</a:t>
            </a:r>
          </a:p>
        </p:txBody>
      </p:sp>
      <p:pic>
        <p:nvPicPr>
          <p:cNvPr id="5" name="Picture 4">
            <a:extLst>
              <a:ext uri="{FF2B5EF4-FFF2-40B4-BE49-F238E27FC236}">
                <a16:creationId xmlns:a16="http://schemas.microsoft.com/office/drawing/2014/main" id="{C7B1CFC9-F32B-5345-B9A8-04A290F2B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43" y="1420585"/>
            <a:ext cx="10080396" cy="5404757"/>
          </a:xfrm>
          <a:prstGeom prst="rect">
            <a:avLst/>
          </a:prstGeom>
        </p:spPr>
      </p:pic>
      <p:sp>
        <p:nvSpPr>
          <p:cNvPr id="4" name="Slide Number Placeholder 3">
            <a:extLst>
              <a:ext uri="{FF2B5EF4-FFF2-40B4-BE49-F238E27FC236}">
                <a16:creationId xmlns:a16="http://schemas.microsoft.com/office/drawing/2014/main" id="{609C7ED8-4D95-05C5-329A-C034B9F6530E}"/>
              </a:ext>
            </a:extLst>
          </p:cNvPr>
          <p:cNvSpPr>
            <a:spLocks noGrp="1"/>
          </p:cNvSpPr>
          <p:nvPr>
            <p:ph type="sldNum" sz="quarter" idx="12"/>
          </p:nvPr>
        </p:nvSpPr>
        <p:spPr/>
        <p:txBody>
          <a:bodyPr/>
          <a:lstStyle/>
          <a:p>
            <a:fld id="{00000000-1234-1234-1234-123412341234}" type="slidenum">
              <a:rPr lang="nl-NL" smtClean="0"/>
              <a:t>10</a:t>
            </a:fld>
            <a:endParaRPr lang="nl-NL" dirty="0"/>
          </a:p>
        </p:txBody>
      </p:sp>
    </p:spTree>
    <p:extLst>
      <p:ext uri="{BB962C8B-B14F-4D97-AF65-F5344CB8AC3E}">
        <p14:creationId xmlns:p14="http://schemas.microsoft.com/office/powerpoint/2010/main" val="416728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E113-CCDA-3457-1682-B1E6486224E7}"/>
              </a:ext>
            </a:extLst>
          </p:cNvPr>
          <p:cNvSpPr>
            <a:spLocks noGrp="1"/>
          </p:cNvSpPr>
          <p:nvPr>
            <p:ph type="title"/>
          </p:nvPr>
        </p:nvSpPr>
        <p:spPr>
          <a:xfrm>
            <a:off x="1683170" y="0"/>
            <a:ext cx="8825659" cy="767687"/>
          </a:xfrm>
        </p:spPr>
        <p:txBody>
          <a:bodyPr/>
          <a:lstStyle/>
          <a:p>
            <a:r>
              <a:rPr lang="en-US" b="1" dirty="0">
                <a:solidFill>
                  <a:srgbClr val="FF0000"/>
                </a:solidFill>
                <a:latin typeface="Calibri" panose="020F0502020204030204" pitchFamily="34" charset="0"/>
                <a:cs typeface="Calibri" panose="020F0502020204030204" pitchFamily="34" charset="0"/>
              </a:rPr>
              <a:t>Sales generated by each Genre</a:t>
            </a:r>
          </a:p>
        </p:txBody>
      </p:sp>
      <p:sp>
        <p:nvSpPr>
          <p:cNvPr id="3" name="Text Placeholder 2">
            <a:extLst>
              <a:ext uri="{FF2B5EF4-FFF2-40B4-BE49-F238E27FC236}">
                <a16:creationId xmlns:a16="http://schemas.microsoft.com/office/drawing/2014/main" id="{09CC8D2B-D2A3-53E9-73B2-91D71B7CD63F}"/>
              </a:ext>
            </a:extLst>
          </p:cNvPr>
          <p:cNvSpPr>
            <a:spLocks noGrp="1"/>
          </p:cNvSpPr>
          <p:nvPr>
            <p:ph type="body" sz="half" idx="2"/>
          </p:nvPr>
        </p:nvSpPr>
        <p:spPr>
          <a:xfrm>
            <a:off x="179615" y="1139728"/>
            <a:ext cx="2563586" cy="4330343"/>
          </a:xfrm>
        </p:spPr>
        <p:txBody>
          <a:bodyPr>
            <a:normAutofit/>
          </a:bodyPr>
          <a:lstStyle/>
          <a:p>
            <a:r>
              <a:rPr lang="en-US" sz="2800" b="1" dirty="0">
                <a:latin typeface="Calibri Light" panose="020F0302020204030204" pitchFamily="34" charset="0"/>
                <a:cs typeface="Calibri Light" panose="020F0302020204030204" pitchFamily="34" charset="0"/>
              </a:rPr>
              <a:t>From the chart , it can be inferred that among all the genres, action genre generate the highest sales across all market centers.</a:t>
            </a:r>
          </a:p>
        </p:txBody>
      </p:sp>
      <p:pic>
        <p:nvPicPr>
          <p:cNvPr id="5" name="Picture 4">
            <a:extLst>
              <a:ext uri="{FF2B5EF4-FFF2-40B4-BE49-F238E27FC236}">
                <a16:creationId xmlns:a16="http://schemas.microsoft.com/office/drawing/2014/main" id="{4136B39A-F433-2059-7C43-9D26E2A52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1" y="1359145"/>
            <a:ext cx="9220200" cy="5498855"/>
          </a:xfrm>
          <a:prstGeom prst="rect">
            <a:avLst/>
          </a:prstGeom>
        </p:spPr>
      </p:pic>
      <p:sp>
        <p:nvSpPr>
          <p:cNvPr id="6" name="Slide Number Placeholder 5">
            <a:extLst>
              <a:ext uri="{FF2B5EF4-FFF2-40B4-BE49-F238E27FC236}">
                <a16:creationId xmlns:a16="http://schemas.microsoft.com/office/drawing/2014/main" id="{47FB966C-DBED-C178-8BDB-5481AB0DCF5B}"/>
              </a:ext>
            </a:extLst>
          </p:cNvPr>
          <p:cNvSpPr>
            <a:spLocks noGrp="1"/>
          </p:cNvSpPr>
          <p:nvPr>
            <p:ph type="sldNum" sz="quarter" idx="12"/>
          </p:nvPr>
        </p:nvSpPr>
        <p:spPr/>
        <p:txBody>
          <a:bodyPr/>
          <a:lstStyle/>
          <a:p>
            <a:fld id="{00000000-1234-1234-1234-123412341234}" type="slidenum">
              <a:rPr lang="nl-NL" smtClean="0"/>
              <a:t>11</a:t>
            </a:fld>
            <a:endParaRPr lang="nl-NL" dirty="0"/>
          </a:p>
        </p:txBody>
      </p:sp>
    </p:spTree>
    <p:extLst>
      <p:ext uri="{BB962C8B-B14F-4D97-AF65-F5344CB8AC3E}">
        <p14:creationId xmlns:p14="http://schemas.microsoft.com/office/powerpoint/2010/main" val="387700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3CD81-76BE-2E3B-F5EA-BB48E33098E9}"/>
              </a:ext>
            </a:extLst>
          </p:cNvPr>
          <p:cNvSpPr>
            <a:spLocks noGrp="1"/>
          </p:cNvSpPr>
          <p:nvPr>
            <p:ph type="title"/>
          </p:nvPr>
        </p:nvSpPr>
        <p:spPr>
          <a:xfrm>
            <a:off x="452826" y="86440"/>
            <a:ext cx="8825659" cy="976976"/>
          </a:xfrm>
        </p:spPr>
        <p:txBody>
          <a:bodyPr/>
          <a:lstStyle/>
          <a:p>
            <a:pPr algn="ctr"/>
            <a:r>
              <a:rPr lang="en-US" sz="4400" dirty="0">
                <a:solidFill>
                  <a:srgbClr val="FF0000"/>
                </a:solidFill>
                <a:latin typeface="Calibri" panose="020F0502020204030204" pitchFamily="34" charset="0"/>
                <a:cs typeface="Calibri" panose="020F0502020204030204" pitchFamily="34" charset="0"/>
              </a:rPr>
              <a:t>Correlation output</a:t>
            </a:r>
          </a:p>
        </p:txBody>
      </p:sp>
      <p:sp>
        <p:nvSpPr>
          <p:cNvPr id="3" name="Text Placeholder 2">
            <a:extLst>
              <a:ext uri="{FF2B5EF4-FFF2-40B4-BE49-F238E27FC236}">
                <a16:creationId xmlns:a16="http://schemas.microsoft.com/office/drawing/2014/main" id="{F6D505EA-E731-0D3D-815E-3839DB299318}"/>
              </a:ext>
            </a:extLst>
          </p:cNvPr>
          <p:cNvSpPr>
            <a:spLocks noGrp="1"/>
          </p:cNvSpPr>
          <p:nvPr>
            <p:ph type="body" sz="half" idx="2"/>
          </p:nvPr>
        </p:nvSpPr>
        <p:spPr/>
        <p:txBody>
          <a:bodyPr/>
          <a:lstStyle/>
          <a:p>
            <a:endParaRPr lang="en-US" dirty="0"/>
          </a:p>
        </p:txBody>
      </p:sp>
      <p:sp>
        <p:nvSpPr>
          <p:cNvPr id="4" name="Slide Number Placeholder 3">
            <a:extLst>
              <a:ext uri="{FF2B5EF4-FFF2-40B4-BE49-F238E27FC236}">
                <a16:creationId xmlns:a16="http://schemas.microsoft.com/office/drawing/2014/main" id="{FF4B96EE-FEDF-BBA0-8C2D-0D0A5D2DB512}"/>
              </a:ext>
            </a:extLst>
          </p:cNvPr>
          <p:cNvSpPr>
            <a:spLocks noGrp="1"/>
          </p:cNvSpPr>
          <p:nvPr>
            <p:ph type="sldNum" sz="quarter" idx="12"/>
          </p:nvPr>
        </p:nvSpPr>
        <p:spPr/>
        <p:txBody>
          <a:bodyPr/>
          <a:lstStyle/>
          <a:p>
            <a:fld id="{00000000-1234-1234-1234-123412341234}" type="slidenum">
              <a:rPr lang="nl-NL" smtClean="0"/>
              <a:t>12</a:t>
            </a:fld>
            <a:endParaRPr lang="nl-NL" dirty="0"/>
          </a:p>
        </p:txBody>
      </p:sp>
      <p:graphicFrame>
        <p:nvGraphicFramePr>
          <p:cNvPr id="5" name="Table 4">
            <a:extLst>
              <a:ext uri="{FF2B5EF4-FFF2-40B4-BE49-F238E27FC236}">
                <a16:creationId xmlns:a16="http://schemas.microsoft.com/office/drawing/2014/main" id="{1B295C00-A121-C124-DAD6-465F393A28A8}"/>
              </a:ext>
            </a:extLst>
          </p:cNvPr>
          <p:cNvGraphicFramePr>
            <a:graphicFrameLocks noGrp="1"/>
          </p:cNvGraphicFramePr>
          <p:nvPr>
            <p:extLst>
              <p:ext uri="{D42A27DB-BD31-4B8C-83A1-F6EECF244321}">
                <p14:modId xmlns:p14="http://schemas.microsoft.com/office/powerpoint/2010/main" val="1909072617"/>
              </p:ext>
            </p:extLst>
          </p:nvPr>
        </p:nvGraphicFramePr>
        <p:xfrm>
          <a:off x="1033464" y="1371599"/>
          <a:ext cx="10003581" cy="5061858"/>
        </p:xfrm>
        <a:graphic>
          <a:graphicData uri="http://schemas.openxmlformats.org/drawingml/2006/table">
            <a:tbl>
              <a:tblPr>
                <a:tableStyleId>{35758FB7-9AC5-4552-8A53-C91805E547FA}</a:tableStyleId>
              </a:tblPr>
              <a:tblGrid>
                <a:gridCol w="1429083">
                  <a:extLst>
                    <a:ext uri="{9D8B030D-6E8A-4147-A177-3AD203B41FA5}">
                      <a16:colId xmlns:a16="http://schemas.microsoft.com/office/drawing/2014/main" val="3806439025"/>
                    </a:ext>
                  </a:extLst>
                </a:gridCol>
                <a:gridCol w="1429083">
                  <a:extLst>
                    <a:ext uri="{9D8B030D-6E8A-4147-A177-3AD203B41FA5}">
                      <a16:colId xmlns:a16="http://schemas.microsoft.com/office/drawing/2014/main" val="930812140"/>
                    </a:ext>
                  </a:extLst>
                </a:gridCol>
                <a:gridCol w="1429083">
                  <a:extLst>
                    <a:ext uri="{9D8B030D-6E8A-4147-A177-3AD203B41FA5}">
                      <a16:colId xmlns:a16="http://schemas.microsoft.com/office/drawing/2014/main" val="197129643"/>
                    </a:ext>
                  </a:extLst>
                </a:gridCol>
                <a:gridCol w="1429083">
                  <a:extLst>
                    <a:ext uri="{9D8B030D-6E8A-4147-A177-3AD203B41FA5}">
                      <a16:colId xmlns:a16="http://schemas.microsoft.com/office/drawing/2014/main" val="1723458435"/>
                    </a:ext>
                  </a:extLst>
                </a:gridCol>
                <a:gridCol w="1429083">
                  <a:extLst>
                    <a:ext uri="{9D8B030D-6E8A-4147-A177-3AD203B41FA5}">
                      <a16:colId xmlns:a16="http://schemas.microsoft.com/office/drawing/2014/main" val="1961097008"/>
                    </a:ext>
                  </a:extLst>
                </a:gridCol>
                <a:gridCol w="1429083">
                  <a:extLst>
                    <a:ext uri="{9D8B030D-6E8A-4147-A177-3AD203B41FA5}">
                      <a16:colId xmlns:a16="http://schemas.microsoft.com/office/drawing/2014/main" val="914119513"/>
                    </a:ext>
                  </a:extLst>
                </a:gridCol>
                <a:gridCol w="1429083">
                  <a:extLst>
                    <a:ext uri="{9D8B030D-6E8A-4147-A177-3AD203B41FA5}">
                      <a16:colId xmlns:a16="http://schemas.microsoft.com/office/drawing/2014/main" val="173567347"/>
                    </a:ext>
                  </a:extLst>
                </a:gridCol>
              </a:tblGrid>
              <a:tr h="1265464">
                <a:tc>
                  <a:txBody>
                    <a:bodyPr/>
                    <a:lstStyle/>
                    <a:p>
                      <a:pPr algn="r" fontAlgn="ctr"/>
                      <a:endParaRPr lang="en-US" b="1" dirty="0">
                        <a:effectLs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b="1" dirty="0">
                          <a:effectLst/>
                        </a:rPr>
                        <a:t>Rank</a:t>
                      </a:r>
                    </a:p>
                    <a:p>
                      <a:pPr algn="ctr" fontAlgn="ctr"/>
                      <a:endParaRPr lang="en-US" b="1" dirty="0">
                        <a:effectLs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b="1" dirty="0" err="1">
                          <a:effectLst/>
                        </a:rPr>
                        <a:t>NA_Sales</a:t>
                      </a:r>
                      <a:endParaRPr lang="en-US" b="1" dirty="0">
                        <a:effectLst/>
                      </a:endParaRPr>
                    </a:p>
                    <a:p>
                      <a:pPr algn="ctr" fontAlgn="ctr"/>
                      <a:endParaRPr lang="en-US" b="1" dirty="0">
                        <a:effectLs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b="1" dirty="0" err="1">
                          <a:effectLst/>
                        </a:rPr>
                        <a:t>EU_Sales</a:t>
                      </a:r>
                      <a:endParaRPr lang="en-US" b="1" dirty="0">
                        <a:effectLst/>
                      </a:endParaRPr>
                    </a:p>
                    <a:p>
                      <a:pPr algn="ctr" fontAlgn="ctr"/>
                      <a:endParaRPr lang="en-US" b="1" dirty="0">
                        <a:effectLs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b="1" dirty="0" err="1">
                          <a:effectLst/>
                        </a:rPr>
                        <a:t>JP_Sales</a:t>
                      </a:r>
                      <a:endParaRPr lang="en-US" b="1" dirty="0">
                        <a:effectLst/>
                      </a:endParaRPr>
                    </a:p>
                    <a:p>
                      <a:pPr algn="ctr" fontAlgn="ctr"/>
                      <a:endParaRPr lang="en-US" b="1" dirty="0">
                        <a:effectLs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b="1" dirty="0" err="1">
                          <a:effectLst/>
                        </a:rPr>
                        <a:t>Other_Sales</a:t>
                      </a:r>
                      <a:endParaRPr lang="en-US" b="1" dirty="0">
                        <a:effectLst/>
                      </a:endParaRPr>
                    </a:p>
                    <a:p>
                      <a:pPr algn="ctr" fontAlgn="ctr"/>
                      <a:endParaRPr lang="en-US" b="1" dirty="0">
                        <a:effectLst/>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err="1">
                          <a:effectLst/>
                        </a:rPr>
                        <a:t>Global_Sales</a:t>
                      </a:r>
                      <a:endParaRPr lang="en-US" b="1" dirty="0">
                        <a:effectLst/>
                      </a:endParaRPr>
                    </a:p>
                    <a:p>
                      <a:pPr algn="ctr"/>
                      <a:endParaRPr lang="en-US" dirty="0"/>
                    </a:p>
                  </a:txBody>
                  <a:tcPr/>
                </a:tc>
                <a:extLst>
                  <a:ext uri="{0D108BD9-81ED-4DB2-BD59-A6C34878D82A}">
                    <a16:rowId xmlns:a16="http://schemas.microsoft.com/office/drawing/2014/main" val="4127332187"/>
                  </a:ext>
                </a:extLst>
              </a:tr>
              <a:tr h="506186">
                <a:tc>
                  <a:txBody>
                    <a:bodyPr/>
                    <a:lstStyle/>
                    <a:p>
                      <a:pPr algn="r" fontAlgn="ctr"/>
                      <a:r>
                        <a:rPr lang="en-US" b="1">
                          <a:effectLst/>
                        </a:rPr>
                        <a:t>Rank</a:t>
                      </a:r>
                    </a:p>
                  </a:txBody>
                  <a:tcPr anchor="ctr"/>
                </a:tc>
                <a:tc>
                  <a:txBody>
                    <a:bodyPr/>
                    <a:lstStyle/>
                    <a:p>
                      <a:pPr algn="r" fontAlgn="ctr"/>
                      <a:r>
                        <a:rPr lang="en-US">
                          <a:effectLst/>
                        </a:rPr>
                        <a:t>1.000000</a:t>
                      </a:r>
                    </a:p>
                  </a:txBody>
                  <a:tcPr anchor="ctr"/>
                </a:tc>
                <a:tc>
                  <a:txBody>
                    <a:bodyPr/>
                    <a:lstStyle/>
                    <a:p>
                      <a:pPr algn="r" fontAlgn="ctr"/>
                      <a:r>
                        <a:rPr lang="en-US">
                          <a:effectLst/>
                        </a:rPr>
                        <a:t>-0.400315</a:t>
                      </a:r>
                    </a:p>
                  </a:txBody>
                  <a:tcPr anchor="ctr"/>
                </a:tc>
                <a:tc>
                  <a:txBody>
                    <a:bodyPr/>
                    <a:lstStyle/>
                    <a:p>
                      <a:pPr algn="r" fontAlgn="ctr"/>
                      <a:r>
                        <a:rPr lang="en-US">
                          <a:effectLst/>
                        </a:rPr>
                        <a:t>-0.379137</a:t>
                      </a:r>
                    </a:p>
                  </a:txBody>
                  <a:tcPr anchor="ctr"/>
                </a:tc>
                <a:tc>
                  <a:txBody>
                    <a:bodyPr/>
                    <a:lstStyle/>
                    <a:p>
                      <a:pPr algn="r" fontAlgn="ctr"/>
                      <a:r>
                        <a:rPr lang="en-US">
                          <a:effectLst/>
                        </a:rPr>
                        <a:t>-0.269323</a:t>
                      </a:r>
                    </a:p>
                  </a:txBody>
                  <a:tcPr anchor="ctr"/>
                </a:tc>
                <a:tc>
                  <a:txBody>
                    <a:bodyPr/>
                    <a:lstStyle/>
                    <a:p>
                      <a:pPr algn="r" fontAlgn="ctr"/>
                      <a:r>
                        <a:rPr lang="en-US">
                          <a:effectLst/>
                        </a:rPr>
                        <a:t>-0.332735</a:t>
                      </a:r>
                    </a:p>
                  </a:txBody>
                  <a:tcPr anchor="ctr"/>
                </a:tc>
                <a:tc>
                  <a:txBody>
                    <a:bodyPr/>
                    <a:lstStyle/>
                    <a:p>
                      <a:pPr algn="r" fontAlgn="ctr"/>
                      <a:r>
                        <a:rPr lang="en-US">
                          <a:effectLst/>
                        </a:rPr>
                        <a:t>-0.426975</a:t>
                      </a:r>
                    </a:p>
                  </a:txBody>
                  <a:tcPr anchor="ctr"/>
                </a:tc>
                <a:extLst>
                  <a:ext uri="{0D108BD9-81ED-4DB2-BD59-A6C34878D82A}">
                    <a16:rowId xmlns:a16="http://schemas.microsoft.com/office/drawing/2014/main" val="2173228495"/>
                  </a:ext>
                </a:extLst>
              </a:tr>
              <a:tr h="506186">
                <a:tc>
                  <a:txBody>
                    <a:bodyPr/>
                    <a:lstStyle/>
                    <a:p>
                      <a:pPr algn="r" fontAlgn="ctr"/>
                      <a:r>
                        <a:rPr lang="en-US" b="1">
                          <a:effectLst/>
                        </a:rPr>
                        <a:t>NA_Sales</a:t>
                      </a:r>
                    </a:p>
                  </a:txBody>
                  <a:tcPr anchor="ctr"/>
                </a:tc>
                <a:tc>
                  <a:txBody>
                    <a:bodyPr/>
                    <a:lstStyle/>
                    <a:p>
                      <a:pPr algn="r" fontAlgn="ctr"/>
                      <a:r>
                        <a:rPr lang="en-US">
                          <a:effectLst/>
                        </a:rPr>
                        <a:t>-0.400315</a:t>
                      </a:r>
                    </a:p>
                  </a:txBody>
                  <a:tcPr anchor="ctr"/>
                </a:tc>
                <a:tc>
                  <a:txBody>
                    <a:bodyPr/>
                    <a:lstStyle/>
                    <a:p>
                      <a:pPr algn="r" fontAlgn="ctr"/>
                      <a:r>
                        <a:rPr lang="en-US">
                          <a:effectLst/>
                        </a:rPr>
                        <a:t>1.000000</a:t>
                      </a:r>
                    </a:p>
                  </a:txBody>
                  <a:tcPr anchor="ctr"/>
                </a:tc>
                <a:tc>
                  <a:txBody>
                    <a:bodyPr/>
                    <a:lstStyle/>
                    <a:p>
                      <a:pPr algn="r" fontAlgn="ctr"/>
                      <a:r>
                        <a:rPr lang="en-US">
                          <a:effectLst/>
                        </a:rPr>
                        <a:t>0.768923</a:t>
                      </a:r>
                    </a:p>
                  </a:txBody>
                  <a:tcPr anchor="ctr"/>
                </a:tc>
                <a:tc>
                  <a:txBody>
                    <a:bodyPr/>
                    <a:lstStyle/>
                    <a:p>
                      <a:pPr algn="r" fontAlgn="ctr"/>
                      <a:r>
                        <a:rPr lang="en-US">
                          <a:effectLst/>
                        </a:rPr>
                        <a:t>0.451283</a:t>
                      </a:r>
                    </a:p>
                  </a:txBody>
                  <a:tcPr anchor="ctr"/>
                </a:tc>
                <a:tc>
                  <a:txBody>
                    <a:bodyPr/>
                    <a:lstStyle/>
                    <a:p>
                      <a:pPr algn="r" fontAlgn="ctr"/>
                      <a:r>
                        <a:rPr lang="en-US">
                          <a:effectLst/>
                        </a:rPr>
                        <a:t>0.634518</a:t>
                      </a:r>
                    </a:p>
                  </a:txBody>
                  <a:tcPr anchor="ctr"/>
                </a:tc>
                <a:tc>
                  <a:txBody>
                    <a:bodyPr/>
                    <a:lstStyle/>
                    <a:p>
                      <a:pPr algn="r" fontAlgn="ctr"/>
                      <a:r>
                        <a:rPr lang="en-US">
                          <a:effectLst/>
                        </a:rPr>
                        <a:t>0.941269</a:t>
                      </a:r>
                    </a:p>
                  </a:txBody>
                  <a:tcPr anchor="ctr"/>
                </a:tc>
                <a:extLst>
                  <a:ext uri="{0D108BD9-81ED-4DB2-BD59-A6C34878D82A}">
                    <a16:rowId xmlns:a16="http://schemas.microsoft.com/office/drawing/2014/main" val="4225617706"/>
                  </a:ext>
                </a:extLst>
              </a:tr>
              <a:tr h="506186">
                <a:tc>
                  <a:txBody>
                    <a:bodyPr/>
                    <a:lstStyle/>
                    <a:p>
                      <a:pPr algn="r" fontAlgn="ctr"/>
                      <a:r>
                        <a:rPr lang="en-US" b="1">
                          <a:effectLst/>
                        </a:rPr>
                        <a:t>EU_Sales</a:t>
                      </a:r>
                    </a:p>
                  </a:txBody>
                  <a:tcPr anchor="ctr"/>
                </a:tc>
                <a:tc>
                  <a:txBody>
                    <a:bodyPr/>
                    <a:lstStyle/>
                    <a:p>
                      <a:pPr algn="r" fontAlgn="ctr"/>
                      <a:r>
                        <a:rPr lang="en-US">
                          <a:effectLst/>
                        </a:rPr>
                        <a:t>-0.379137</a:t>
                      </a:r>
                    </a:p>
                  </a:txBody>
                  <a:tcPr anchor="ctr"/>
                </a:tc>
                <a:tc>
                  <a:txBody>
                    <a:bodyPr/>
                    <a:lstStyle/>
                    <a:p>
                      <a:pPr algn="r" fontAlgn="ctr"/>
                      <a:r>
                        <a:rPr lang="en-US">
                          <a:effectLst/>
                        </a:rPr>
                        <a:t>0.768923</a:t>
                      </a:r>
                    </a:p>
                  </a:txBody>
                  <a:tcPr anchor="ctr"/>
                </a:tc>
                <a:tc>
                  <a:txBody>
                    <a:bodyPr/>
                    <a:lstStyle/>
                    <a:p>
                      <a:pPr algn="r" fontAlgn="ctr"/>
                      <a:r>
                        <a:rPr lang="en-US">
                          <a:effectLst/>
                        </a:rPr>
                        <a:t>1.000000</a:t>
                      </a:r>
                    </a:p>
                  </a:txBody>
                  <a:tcPr anchor="ctr"/>
                </a:tc>
                <a:tc>
                  <a:txBody>
                    <a:bodyPr/>
                    <a:lstStyle/>
                    <a:p>
                      <a:pPr algn="r" fontAlgn="ctr"/>
                      <a:r>
                        <a:rPr lang="en-US">
                          <a:effectLst/>
                        </a:rPr>
                        <a:t>0.436379</a:t>
                      </a:r>
                    </a:p>
                  </a:txBody>
                  <a:tcPr anchor="ctr"/>
                </a:tc>
                <a:tc>
                  <a:txBody>
                    <a:bodyPr/>
                    <a:lstStyle/>
                    <a:p>
                      <a:pPr algn="r" fontAlgn="ctr"/>
                      <a:r>
                        <a:rPr lang="en-US">
                          <a:effectLst/>
                        </a:rPr>
                        <a:t>0.726256</a:t>
                      </a:r>
                    </a:p>
                  </a:txBody>
                  <a:tcPr anchor="ctr"/>
                </a:tc>
                <a:tc>
                  <a:txBody>
                    <a:bodyPr/>
                    <a:lstStyle/>
                    <a:p>
                      <a:pPr algn="r" fontAlgn="ctr"/>
                      <a:r>
                        <a:rPr lang="en-US">
                          <a:effectLst/>
                        </a:rPr>
                        <a:t>0.903264</a:t>
                      </a:r>
                    </a:p>
                  </a:txBody>
                  <a:tcPr anchor="ctr"/>
                </a:tc>
                <a:extLst>
                  <a:ext uri="{0D108BD9-81ED-4DB2-BD59-A6C34878D82A}">
                    <a16:rowId xmlns:a16="http://schemas.microsoft.com/office/drawing/2014/main" val="2796390971"/>
                  </a:ext>
                </a:extLst>
              </a:tr>
              <a:tr h="506186">
                <a:tc>
                  <a:txBody>
                    <a:bodyPr/>
                    <a:lstStyle/>
                    <a:p>
                      <a:pPr algn="r" fontAlgn="ctr"/>
                      <a:r>
                        <a:rPr lang="en-US" b="1">
                          <a:effectLst/>
                        </a:rPr>
                        <a:t>JP_Sales</a:t>
                      </a:r>
                    </a:p>
                  </a:txBody>
                  <a:tcPr anchor="ctr"/>
                </a:tc>
                <a:tc>
                  <a:txBody>
                    <a:bodyPr/>
                    <a:lstStyle/>
                    <a:p>
                      <a:pPr algn="r" fontAlgn="ctr"/>
                      <a:r>
                        <a:rPr lang="en-US">
                          <a:effectLst/>
                        </a:rPr>
                        <a:t>-0.269323</a:t>
                      </a:r>
                    </a:p>
                  </a:txBody>
                  <a:tcPr anchor="ctr"/>
                </a:tc>
                <a:tc>
                  <a:txBody>
                    <a:bodyPr/>
                    <a:lstStyle/>
                    <a:p>
                      <a:pPr algn="r" fontAlgn="ctr"/>
                      <a:r>
                        <a:rPr lang="en-US">
                          <a:effectLst/>
                        </a:rPr>
                        <a:t>0.451283</a:t>
                      </a:r>
                    </a:p>
                  </a:txBody>
                  <a:tcPr anchor="ctr"/>
                </a:tc>
                <a:tc>
                  <a:txBody>
                    <a:bodyPr/>
                    <a:lstStyle/>
                    <a:p>
                      <a:pPr algn="r" fontAlgn="ctr"/>
                      <a:r>
                        <a:rPr lang="en-US">
                          <a:effectLst/>
                        </a:rPr>
                        <a:t>0.436379</a:t>
                      </a:r>
                    </a:p>
                  </a:txBody>
                  <a:tcPr anchor="ctr"/>
                </a:tc>
                <a:tc>
                  <a:txBody>
                    <a:bodyPr/>
                    <a:lstStyle/>
                    <a:p>
                      <a:pPr algn="r" fontAlgn="ctr"/>
                      <a:r>
                        <a:rPr lang="en-US">
                          <a:effectLst/>
                        </a:rPr>
                        <a:t>1.000000</a:t>
                      </a:r>
                    </a:p>
                  </a:txBody>
                  <a:tcPr anchor="ctr"/>
                </a:tc>
                <a:tc>
                  <a:txBody>
                    <a:bodyPr/>
                    <a:lstStyle/>
                    <a:p>
                      <a:pPr algn="r" fontAlgn="ctr"/>
                      <a:r>
                        <a:rPr lang="en-US">
                          <a:effectLst/>
                        </a:rPr>
                        <a:t>0.290559</a:t>
                      </a:r>
                    </a:p>
                  </a:txBody>
                  <a:tcPr anchor="ctr"/>
                </a:tc>
                <a:tc>
                  <a:txBody>
                    <a:bodyPr/>
                    <a:lstStyle/>
                    <a:p>
                      <a:pPr algn="r" fontAlgn="ctr"/>
                      <a:r>
                        <a:rPr lang="en-US">
                          <a:effectLst/>
                        </a:rPr>
                        <a:t>0.612774</a:t>
                      </a:r>
                    </a:p>
                  </a:txBody>
                  <a:tcPr anchor="ctr"/>
                </a:tc>
                <a:extLst>
                  <a:ext uri="{0D108BD9-81ED-4DB2-BD59-A6C34878D82A}">
                    <a16:rowId xmlns:a16="http://schemas.microsoft.com/office/drawing/2014/main" val="3906743227"/>
                  </a:ext>
                </a:extLst>
              </a:tr>
              <a:tr h="885825">
                <a:tc>
                  <a:txBody>
                    <a:bodyPr/>
                    <a:lstStyle/>
                    <a:p>
                      <a:pPr algn="r" fontAlgn="ctr"/>
                      <a:r>
                        <a:rPr lang="en-US" b="1">
                          <a:effectLst/>
                        </a:rPr>
                        <a:t>Other_Sales</a:t>
                      </a:r>
                    </a:p>
                  </a:txBody>
                  <a:tcPr anchor="ctr"/>
                </a:tc>
                <a:tc>
                  <a:txBody>
                    <a:bodyPr/>
                    <a:lstStyle/>
                    <a:p>
                      <a:pPr algn="r" fontAlgn="ctr"/>
                      <a:r>
                        <a:rPr lang="en-US">
                          <a:effectLst/>
                        </a:rPr>
                        <a:t>-0.332735</a:t>
                      </a:r>
                    </a:p>
                  </a:txBody>
                  <a:tcPr anchor="ctr"/>
                </a:tc>
                <a:tc>
                  <a:txBody>
                    <a:bodyPr/>
                    <a:lstStyle/>
                    <a:p>
                      <a:pPr algn="r" fontAlgn="ctr"/>
                      <a:r>
                        <a:rPr lang="en-US">
                          <a:effectLst/>
                        </a:rPr>
                        <a:t>0.634518</a:t>
                      </a:r>
                    </a:p>
                  </a:txBody>
                  <a:tcPr anchor="ctr"/>
                </a:tc>
                <a:tc>
                  <a:txBody>
                    <a:bodyPr/>
                    <a:lstStyle/>
                    <a:p>
                      <a:pPr algn="r" fontAlgn="ctr"/>
                      <a:r>
                        <a:rPr lang="en-US">
                          <a:effectLst/>
                        </a:rPr>
                        <a:t>0.726256</a:t>
                      </a:r>
                    </a:p>
                  </a:txBody>
                  <a:tcPr anchor="ctr"/>
                </a:tc>
                <a:tc>
                  <a:txBody>
                    <a:bodyPr/>
                    <a:lstStyle/>
                    <a:p>
                      <a:pPr algn="r" fontAlgn="ctr"/>
                      <a:r>
                        <a:rPr lang="en-US">
                          <a:effectLst/>
                        </a:rPr>
                        <a:t>0.290559</a:t>
                      </a:r>
                    </a:p>
                  </a:txBody>
                  <a:tcPr anchor="ctr"/>
                </a:tc>
                <a:tc>
                  <a:txBody>
                    <a:bodyPr/>
                    <a:lstStyle/>
                    <a:p>
                      <a:pPr algn="r" fontAlgn="ctr"/>
                      <a:r>
                        <a:rPr lang="en-US">
                          <a:effectLst/>
                        </a:rPr>
                        <a:t>1.000000</a:t>
                      </a:r>
                    </a:p>
                  </a:txBody>
                  <a:tcPr anchor="ctr"/>
                </a:tc>
                <a:tc>
                  <a:txBody>
                    <a:bodyPr/>
                    <a:lstStyle/>
                    <a:p>
                      <a:pPr algn="r" fontAlgn="ctr"/>
                      <a:r>
                        <a:rPr lang="en-US">
                          <a:effectLst/>
                        </a:rPr>
                        <a:t>0.747964</a:t>
                      </a:r>
                    </a:p>
                  </a:txBody>
                  <a:tcPr anchor="ctr"/>
                </a:tc>
                <a:extLst>
                  <a:ext uri="{0D108BD9-81ED-4DB2-BD59-A6C34878D82A}">
                    <a16:rowId xmlns:a16="http://schemas.microsoft.com/office/drawing/2014/main" val="3424827125"/>
                  </a:ext>
                </a:extLst>
              </a:tr>
              <a:tr h="885825">
                <a:tc>
                  <a:txBody>
                    <a:bodyPr/>
                    <a:lstStyle/>
                    <a:p>
                      <a:pPr algn="r" fontAlgn="ctr"/>
                      <a:r>
                        <a:rPr lang="en-US" b="1">
                          <a:effectLst/>
                        </a:rPr>
                        <a:t>Global_Sales</a:t>
                      </a:r>
                    </a:p>
                  </a:txBody>
                  <a:tcPr anchor="ctr"/>
                </a:tc>
                <a:tc>
                  <a:txBody>
                    <a:bodyPr/>
                    <a:lstStyle/>
                    <a:p>
                      <a:pPr algn="r" fontAlgn="ctr"/>
                      <a:r>
                        <a:rPr lang="en-US">
                          <a:effectLst/>
                        </a:rPr>
                        <a:t>-0.426975</a:t>
                      </a:r>
                    </a:p>
                  </a:txBody>
                  <a:tcPr anchor="ctr"/>
                </a:tc>
                <a:tc>
                  <a:txBody>
                    <a:bodyPr/>
                    <a:lstStyle/>
                    <a:p>
                      <a:pPr algn="r" fontAlgn="ctr"/>
                      <a:r>
                        <a:rPr lang="en-US">
                          <a:effectLst/>
                        </a:rPr>
                        <a:t>0.941269</a:t>
                      </a:r>
                    </a:p>
                  </a:txBody>
                  <a:tcPr anchor="ctr"/>
                </a:tc>
                <a:tc>
                  <a:txBody>
                    <a:bodyPr/>
                    <a:lstStyle/>
                    <a:p>
                      <a:pPr algn="r" fontAlgn="ctr"/>
                      <a:r>
                        <a:rPr lang="en-US">
                          <a:effectLst/>
                        </a:rPr>
                        <a:t>0.903264</a:t>
                      </a:r>
                    </a:p>
                  </a:txBody>
                  <a:tcPr anchor="ctr"/>
                </a:tc>
                <a:tc>
                  <a:txBody>
                    <a:bodyPr/>
                    <a:lstStyle/>
                    <a:p>
                      <a:pPr algn="r" fontAlgn="ctr"/>
                      <a:r>
                        <a:rPr lang="en-US">
                          <a:effectLst/>
                        </a:rPr>
                        <a:t>0.612774</a:t>
                      </a:r>
                    </a:p>
                  </a:txBody>
                  <a:tcPr anchor="ctr"/>
                </a:tc>
                <a:tc>
                  <a:txBody>
                    <a:bodyPr/>
                    <a:lstStyle/>
                    <a:p>
                      <a:pPr algn="r" fontAlgn="ctr"/>
                      <a:r>
                        <a:rPr lang="en-US">
                          <a:effectLst/>
                        </a:rPr>
                        <a:t>0.747964</a:t>
                      </a:r>
                    </a:p>
                  </a:txBody>
                  <a:tcPr anchor="ctr"/>
                </a:tc>
                <a:tc>
                  <a:txBody>
                    <a:bodyPr/>
                    <a:lstStyle/>
                    <a:p>
                      <a:pPr algn="r" fontAlgn="ctr"/>
                      <a:r>
                        <a:rPr lang="en-US" dirty="0">
                          <a:effectLst/>
                        </a:rPr>
                        <a:t>1.000000</a:t>
                      </a:r>
                    </a:p>
                  </a:txBody>
                  <a:tcPr anchor="ctr"/>
                </a:tc>
                <a:extLst>
                  <a:ext uri="{0D108BD9-81ED-4DB2-BD59-A6C34878D82A}">
                    <a16:rowId xmlns:a16="http://schemas.microsoft.com/office/drawing/2014/main" val="446772235"/>
                  </a:ext>
                </a:extLst>
              </a:tr>
            </a:tbl>
          </a:graphicData>
        </a:graphic>
      </p:graphicFrame>
    </p:spTree>
    <p:extLst>
      <p:ext uri="{BB962C8B-B14F-4D97-AF65-F5344CB8AC3E}">
        <p14:creationId xmlns:p14="http://schemas.microsoft.com/office/powerpoint/2010/main" val="138623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8845-E1EB-7464-B0EF-AAD020FDF613}"/>
              </a:ext>
            </a:extLst>
          </p:cNvPr>
          <p:cNvSpPr>
            <a:spLocks noGrp="1"/>
          </p:cNvSpPr>
          <p:nvPr>
            <p:ph type="title"/>
          </p:nvPr>
        </p:nvSpPr>
        <p:spPr>
          <a:xfrm>
            <a:off x="1393638" y="32408"/>
            <a:ext cx="9404723" cy="441121"/>
          </a:xfrm>
        </p:spPr>
        <p:txBody>
          <a:bodyPr/>
          <a:lstStyle/>
          <a:p>
            <a:pPr algn="ctr"/>
            <a:r>
              <a:rPr lang="en-US" b="1" dirty="0">
                <a:solidFill>
                  <a:srgbClr val="FF0000"/>
                </a:solidFill>
                <a:latin typeface="Calibri" panose="020F0502020204030204" pitchFamily="34" charset="0"/>
                <a:cs typeface="Calibri" panose="020F0502020204030204" pitchFamily="34" charset="0"/>
              </a:rPr>
              <a:t>Top 10 platforms that generate most sales</a:t>
            </a:r>
          </a:p>
        </p:txBody>
      </p:sp>
      <p:graphicFrame>
        <p:nvGraphicFramePr>
          <p:cNvPr id="5" name="Table 5">
            <a:extLst>
              <a:ext uri="{FF2B5EF4-FFF2-40B4-BE49-F238E27FC236}">
                <a16:creationId xmlns:a16="http://schemas.microsoft.com/office/drawing/2014/main" id="{A90F7428-B68A-05C1-49EE-C6C181C10973}"/>
              </a:ext>
            </a:extLst>
          </p:cNvPr>
          <p:cNvGraphicFramePr>
            <a:graphicFrameLocks noGrp="1"/>
          </p:cNvGraphicFramePr>
          <p:nvPr>
            <p:extLst>
              <p:ext uri="{D42A27DB-BD31-4B8C-83A1-F6EECF244321}">
                <p14:modId xmlns:p14="http://schemas.microsoft.com/office/powerpoint/2010/main" val="1905813018"/>
              </p:ext>
            </p:extLst>
          </p:nvPr>
        </p:nvGraphicFramePr>
        <p:xfrm>
          <a:off x="524440" y="1300682"/>
          <a:ext cx="11143120" cy="5524910"/>
        </p:xfrm>
        <a:graphic>
          <a:graphicData uri="http://schemas.openxmlformats.org/drawingml/2006/table">
            <a:tbl>
              <a:tblPr firstRow="1" bandRow="1">
                <a:tableStyleId>{7E9639D4-E3E2-4D34-9284-5A2195B3D0D7}</a:tableStyleId>
              </a:tblPr>
              <a:tblGrid>
                <a:gridCol w="1815042">
                  <a:extLst>
                    <a:ext uri="{9D8B030D-6E8A-4147-A177-3AD203B41FA5}">
                      <a16:colId xmlns:a16="http://schemas.microsoft.com/office/drawing/2014/main" val="3723354393"/>
                    </a:ext>
                  </a:extLst>
                </a:gridCol>
                <a:gridCol w="1815042">
                  <a:extLst>
                    <a:ext uri="{9D8B030D-6E8A-4147-A177-3AD203B41FA5}">
                      <a16:colId xmlns:a16="http://schemas.microsoft.com/office/drawing/2014/main" val="551376279"/>
                    </a:ext>
                  </a:extLst>
                </a:gridCol>
                <a:gridCol w="1815042">
                  <a:extLst>
                    <a:ext uri="{9D8B030D-6E8A-4147-A177-3AD203B41FA5}">
                      <a16:colId xmlns:a16="http://schemas.microsoft.com/office/drawing/2014/main" val="1651561209"/>
                    </a:ext>
                  </a:extLst>
                </a:gridCol>
                <a:gridCol w="1815042">
                  <a:extLst>
                    <a:ext uri="{9D8B030D-6E8A-4147-A177-3AD203B41FA5}">
                      <a16:colId xmlns:a16="http://schemas.microsoft.com/office/drawing/2014/main" val="145167113"/>
                    </a:ext>
                  </a:extLst>
                </a:gridCol>
                <a:gridCol w="2056013">
                  <a:extLst>
                    <a:ext uri="{9D8B030D-6E8A-4147-A177-3AD203B41FA5}">
                      <a16:colId xmlns:a16="http://schemas.microsoft.com/office/drawing/2014/main" val="2069904631"/>
                    </a:ext>
                  </a:extLst>
                </a:gridCol>
                <a:gridCol w="1826939">
                  <a:extLst>
                    <a:ext uri="{9D8B030D-6E8A-4147-A177-3AD203B41FA5}">
                      <a16:colId xmlns:a16="http://schemas.microsoft.com/office/drawing/2014/main" val="1431019045"/>
                    </a:ext>
                  </a:extLst>
                </a:gridCol>
              </a:tblGrid>
              <a:tr h="836697">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Platform</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N.A Sales</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E.U Sales</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J.P Sales</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Other Sales</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000" b="1" dirty="0">
                        <a:effectLst/>
                        <a:latin typeface="Calibri Light" panose="020F0302020204030204" pitchFamily="34" charset="0"/>
                        <a:cs typeface="Calibri Light" panose="020F03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Global Sales</a:t>
                      </a:r>
                    </a:p>
                    <a:p>
                      <a:pPr algn="ctr"/>
                      <a:endParaRPr lang="en-US" sz="2000"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223057828"/>
                  </a:ext>
                </a:extLst>
              </a:tr>
              <a:tr h="451907">
                <a:tc>
                  <a:txBody>
                    <a:bodyPr/>
                    <a:lstStyle/>
                    <a:p>
                      <a:pPr algn="r" fontAlgn="ctr"/>
                      <a:r>
                        <a:rPr lang="en-US" sz="2000" b="1" dirty="0">
                          <a:effectLst/>
                          <a:latin typeface="Times New Roman" panose="02020603050405020304" pitchFamily="18" charset="0"/>
                          <a:cs typeface="Times New Roman" panose="02020603050405020304" pitchFamily="18" charset="0"/>
                        </a:rPr>
                        <a:t>PS2</a:t>
                      </a:r>
                    </a:p>
                  </a:txBody>
                  <a:tcPr anchor="ctr"/>
                </a:tc>
                <a:tc>
                  <a:txBody>
                    <a:bodyPr/>
                    <a:lstStyle/>
                    <a:p>
                      <a:pPr algn="r" fontAlgn="ctr"/>
                      <a:r>
                        <a:rPr lang="en-US" sz="2000" dirty="0">
                          <a:effectLst/>
                          <a:latin typeface="Times New Roman" panose="02020603050405020304" pitchFamily="18" charset="0"/>
                          <a:cs typeface="Times New Roman" panose="02020603050405020304" pitchFamily="18" charset="0"/>
                        </a:rPr>
                        <a:t>572.92</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332.63</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137.54</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190.47</a:t>
                      </a:r>
                    </a:p>
                  </a:txBody>
                  <a:tcPr anchor="ctr"/>
                </a:tc>
                <a:tc>
                  <a:txBody>
                    <a:bodyPr/>
                    <a:lstStyle/>
                    <a:p>
                      <a:pPr algn="r" fontAlgn="ctr"/>
                      <a:r>
                        <a:rPr lang="en-US" sz="2000" dirty="0">
                          <a:effectLst/>
                          <a:latin typeface="Times New Roman" panose="02020603050405020304" pitchFamily="18" charset="0"/>
                          <a:cs typeface="Times New Roman" panose="02020603050405020304" pitchFamily="18" charset="0"/>
                        </a:rPr>
                        <a:t>1233.46</a:t>
                      </a:r>
                    </a:p>
                  </a:txBody>
                  <a:tcPr anchor="ctr"/>
                </a:tc>
                <a:extLst>
                  <a:ext uri="{0D108BD9-81ED-4DB2-BD59-A6C34878D82A}">
                    <a16:rowId xmlns:a16="http://schemas.microsoft.com/office/drawing/2014/main" val="3766035133"/>
                  </a:ext>
                </a:extLst>
              </a:tr>
              <a:tr h="451907">
                <a:tc>
                  <a:txBody>
                    <a:bodyPr/>
                    <a:lstStyle/>
                    <a:p>
                      <a:pPr algn="r" fontAlgn="ctr"/>
                      <a:r>
                        <a:rPr lang="en-US" sz="2000" b="1" dirty="0">
                          <a:effectLst/>
                          <a:latin typeface="Times New Roman" panose="02020603050405020304" pitchFamily="18" charset="0"/>
                          <a:cs typeface="Times New Roman" panose="02020603050405020304" pitchFamily="18" charset="0"/>
                        </a:rPr>
                        <a:t>X360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594.33</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278.00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12.30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84.67</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969.60</a:t>
                      </a:r>
                    </a:p>
                  </a:txBody>
                  <a:tcPr anchor="ctr"/>
                </a:tc>
                <a:extLst>
                  <a:ext uri="{0D108BD9-81ED-4DB2-BD59-A6C34878D82A}">
                    <a16:rowId xmlns:a16="http://schemas.microsoft.com/office/drawing/2014/main" val="2985494220"/>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PS3</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388.90</a:t>
                      </a:r>
                    </a:p>
                  </a:txBody>
                  <a:tcPr anchor="ctr"/>
                </a:tc>
                <a:tc>
                  <a:txBody>
                    <a:bodyPr/>
                    <a:lstStyle/>
                    <a:p>
                      <a:pPr algn="r" fontAlgn="ctr"/>
                      <a:r>
                        <a:rPr lang="en-US" sz="2000" dirty="0">
                          <a:effectLst/>
                          <a:latin typeface="Times New Roman" panose="02020603050405020304" pitchFamily="18" charset="0"/>
                          <a:cs typeface="Times New Roman" panose="02020603050405020304" pitchFamily="18" charset="0"/>
                        </a:rPr>
                        <a:t>340.47</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79.21</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140.81</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949.35</a:t>
                      </a:r>
                    </a:p>
                  </a:txBody>
                  <a:tcPr anchor="ctr"/>
                </a:tc>
                <a:extLst>
                  <a:ext uri="{0D108BD9-81ED-4DB2-BD59-A6C34878D82A}">
                    <a16:rowId xmlns:a16="http://schemas.microsoft.com/office/drawing/2014/main" val="2957376192"/>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Wii</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497.37</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264.35</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68.28</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79.20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909.81</a:t>
                      </a:r>
                    </a:p>
                  </a:txBody>
                  <a:tcPr anchor="ctr"/>
                </a:tc>
                <a:extLst>
                  <a:ext uri="{0D108BD9-81ED-4DB2-BD59-A6C34878D82A}">
                    <a16:rowId xmlns:a16="http://schemas.microsoft.com/office/drawing/2014/main" val="3901740318"/>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DS</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388.53</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194.05</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175.02</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60.29</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818.91</a:t>
                      </a:r>
                    </a:p>
                  </a:txBody>
                  <a:tcPr anchor="ctr"/>
                </a:tc>
                <a:extLst>
                  <a:ext uri="{0D108BD9-81ED-4DB2-BD59-A6C34878D82A}">
                    <a16:rowId xmlns:a16="http://schemas.microsoft.com/office/drawing/2014/main" val="911135611"/>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PS</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334.71</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212.38</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139.78</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40.69</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727.39</a:t>
                      </a:r>
                    </a:p>
                  </a:txBody>
                  <a:tcPr anchor="ctr"/>
                </a:tc>
                <a:extLst>
                  <a:ext uri="{0D108BD9-81ED-4DB2-BD59-A6C34878D82A}">
                    <a16:rowId xmlns:a16="http://schemas.microsoft.com/office/drawing/2014/main" val="3118293696"/>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GBA</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178.43</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72.49</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46.56</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7.51</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305.62</a:t>
                      </a:r>
                    </a:p>
                  </a:txBody>
                  <a:tcPr anchor="ctr"/>
                </a:tc>
                <a:extLst>
                  <a:ext uri="{0D108BD9-81ED-4DB2-BD59-A6C34878D82A}">
                    <a16:rowId xmlns:a16="http://schemas.microsoft.com/office/drawing/2014/main" val="730441688"/>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PSP</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107.09</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67.16</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75.89</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41.52</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291.71</a:t>
                      </a:r>
                    </a:p>
                  </a:txBody>
                  <a:tcPr anchor="ctr"/>
                </a:tc>
                <a:extLst>
                  <a:ext uri="{0D108BD9-81ED-4DB2-BD59-A6C34878D82A}">
                    <a16:rowId xmlns:a16="http://schemas.microsoft.com/office/drawing/2014/main" val="3795711163"/>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PS4</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96.80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123.70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14.30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43.36</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278.10</a:t>
                      </a:r>
                    </a:p>
                  </a:txBody>
                  <a:tcPr anchor="ctr"/>
                </a:tc>
                <a:extLst>
                  <a:ext uri="{0D108BD9-81ED-4DB2-BD59-A6C34878D82A}">
                    <a16:rowId xmlns:a16="http://schemas.microsoft.com/office/drawing/2014/main" val="3172359983"/>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PC</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92.04</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137.35</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0.17</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24.33</a:t>
                      </a:r>
                    </a:p>
                  </a:txBody>
                  <a:tcPr anchor="ctr"/>
                </a:tc>
                <a:tc>
                  <a:txBody>
                    <a:bodyPr/>
                    <a:lstStyle/>
                    <a:p>
                      <a:pPr algn="r" fontAlgn="ctr"/>
                      <a:r>
                        <a:rPr lang="en-US" sz="2000" dirty="0">
                          <a:effectLst/>
                          <a:latin typeface="Times New Roman" panose="02020603050405020304" pitchFamily="18" charset="0"/>
                          <a:cs typeface="Times New Roman" panose="02020603050405020304" pitchFamily="18" charset="0"/>
                        </a:rPr>
                        <a:t>254.70</a:t>
                      </a:r>
                    </a:p>
                  </a:txBody>
                  <a:tcPr anchor="ctr"/>
                </a:tc>
                <a:extLst>
                  <a:ext uri="{0D108BD9-81ED-4DB2-BD59-A6C34878D82A}">
                    <a16:rowId xmlns:a16="http://schemas.microsoft.com/office/drawing/2014/main" val="3538621928"/>
                  </a:ext>
                </a:extLst>
              </a:tr>
            </a:tbl>
          </a:graphicData>
        </a:graphic>
      </p:graphicFrame>
      <p:sp>
        <p:nvSpPr>
          <p:cNvPr id="4" name="Slide Number Placeholder 3">
            <a:extLst>
              <a:ext uri="{FF2B5EF4-FFF2-40B4-BE49-F238E27FC236}">
                <a16:creationId xmlns:a16="http://schemas.microsoft.com/office/drawing/2014/main" id="{B6BC5EB4-A4DA-8A63-2D91-977F9A4CD52F}"/>
              </a:ext>
            </a:extLst>
          </p:cNvPr>
          <p:cNvSpPr>
            <a:spLocks noGrp="1"/>
          </p:cNvSpPr>
          <p:nvPr>
            <p:ph type="sldNum" sz="quarter" idx="12"/>
          </p:nvPr>
        </p:nvSpPr>
        <p:spPr/>
        <p:txBody>
          <a:bodyPr/>
          <a:lstStyle/>
          <a:p>
            <a:fld id="{00000000-1234-1234-1234-123412341234}" type="slidenum">
              <a:rPr lang="nl-NL" smtClean="0"/>
              <a:t>13</a:t>
            </a:fld>
            <a:endParaRPr lang="nl-NL" dirty="0"/>
          </a:p>
        </p:txBody>
      </p:sp>
    </p:spTree>
    <p:extLst>
      <p:ext uri="{BB962C8B-B14F-4D97-AF65-F5344CB8AC3E}">
        <p14:creationId xmlns:p14="http://schemas.microsoft.com/office/powerpoint/2010/main" val="51975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4EC4-BE5A-FB98-D1E5-586CE7D919A7}"/>
              </a:ext>
            </a:extLst>
          </p:cNvPr>
          <p:cNvSpPr>
            <a:spLocks noGrp="1"/>
          </p:cNvSpPr>
          <p:nvPr>
            <p:ph type="title"/>
          </p:nvPr>
        </p:nvSpPr>
        <p:spPr>
          <a:xfrm>
            <a:off x="2346932" y="0"/>
            <a:ext cx="7421935" cy="1104801"/>
          </a:xfrm>
        </p:spPr>
        <p:txBody>
          <a:bodyPr/>
          <a:lstStyle/>
          <a:p>
            <a:pPr algn="ctr"/>
            <a:r>
              <a:rPr lang="en-US" sz="4400" b="1" dirty="0">
                <a:solidFill>
                  <a:srgbClr val="FF0000"/>
                </a:solidFill>
                <a:latin typeface="Calibri" panose="020F0502020204030204" pitchFamily="34" charset="0"/>
                <a:cs typeface="Calibri" panose="020F0502020204030204" pitchFamily="34" charset="0"/>
              </a:rPr>
              <a:t>Platform that publishers publish most games</a:t>
            </a:r>
          </a:p>
        </p:txBody>
      </p:sp>
      <p:graphicFrame>
        <p:nvGraphicFramePr>
          <p:cNvPr id="4" name="Table 4">
            <a:extLst>
              <a:ext uri="{FF2B5EF4-FFF2-40B4-BE49-F238E27FC236}">
                <a16:creationId xmlns:a16="http://schemas.microsoft.com/office/drawing/2014/main" id="{1BBBE228-1D6D-DF3F-CC8D-C9F098AD469B}"/>
              </a:ext>
            </a:extLst>
          </p:cNvPr>
          <p:cNvGraphicFramePr>
            <a:graphicFrameLocks noGrp="1"/>
          </p:cNvGraphicFramePr>
          <p:nvPr>
            <p:extLst>
              <p:ext uri="{D42A27DB-BD31-4B8C-83A1-F6EECF244321}">
                <p14:modId xmlns:p14="http://schemas.microsoft.com/office/powerpoint/2010/main" val="3636775102"/>
              </p:ext>
            </p:extLst>
          </p:nvPr>
        </p:nvGraphicFramePr>
        <p:xfrm>
          <a:off x="408214" y="1400529"/>
          <a:ext cx="11299372" cy="5524148"/>
        </p:xfrm>
        <a:graphic>
          <a:graphicData uri="http://schemas.openxmlformats.org/drawingml/2006/table">
            <a:tbl>
              <a:tblPr firstRow="1" bandRow="1">
                <a:tableStyleId>{7E9639D4-E3E2-4D34-9284-5A2195B3D0D7}</a:tableStyleId>
              </a:tblPr>
              <a:tblGrid>
                <a:gridCol w="5649686">
                  <a:extLst>
                    <a:ext uri="{9D8B030D-6E8A-4147-A177-3AD203B41FA5}">
                      <a16:colId xmlns:a16="http://schemas.microsoft.com/office/drawing/2014/main" val="3324078212"/>
                    </a:ext>
                  </a:extLst>
                </a:gridCol>
                <a:gridCol w="5649686">
                  <a:extLst>
                    <a:ext uri="{9D8B030D-6E8A-4147-A177-3AD203B41FA5}">
                      <a16:colId xmlns:a16="http://schemas.microsoft.com/office/drawing/2014/main" val="3947628384"/>
                    </a:ext>
                  </a:extLst>
                </a:gridCol>
              </a:tblGrid>
              <a:tr h="586388">
                <a:tc>
                  <a:txBody>
                    <a:bodyPr/>
                    <a:lstStyle/>
                    <a:p>
                      <a:pPr algn="ctr"/>
                      <a:r>
                        <a:rPr lang="en-US" sz="2400" dirty="0"/>
                        <a:t>Platform</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Number of Games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7066806"/>
                  </a:ext>
                </a:extLst>
              </a:tr>
              <a:tr h="451026">
                <a:tc>
                  <a:txBody>
                    <a:bodyPr/>
                    <a:lstStyle/>
                    <a:p>
                      <a:pPr algn="ctr"/>
                      <a:r>
                        <a:rPr lang="en-US" sz="2400" dirty="0"/>
                        <a:t>DS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2131</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9334903"/>
                  </a:ext>
                </a:extLst>
              </a:tr>
              <a:tr h="451026">
                <a:tc>
                  <a:txBody>
                    <a:bodyPr/>
                    <a:lstStyle/>
                    <a:p>
                      <a:pPr algn="ctr"/>
                      <a:r>
                        <a:rPr lang="en-US" sz="2400" dirty="0"/>
                        <a:t>PS2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2127</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5194154"/>
                  </a:ext>
                </a:extLst>
              </a:tr>
              <a:tr h="451026">
                <a:tc>
                  <a:txBody>
                    <a:bodyPr/>
                    <a:lstStyle/>
                    <a:p>
                      <a:pPr algn="ctr"/>
                      <a:r>
                        <a:rPr lang="en-US" sz="2400" dirty="0"/>
                        <a:t>PS3</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1304</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8790409"/>
                  </a:ext>
                </a:extLst>
              </a:tr>
              <a:tr h="451026">
                <a:tc>
                  <a:txBody>
                    <a:bodyPr/>
                    <a:lstStyle/>
                    <a:p>
                      <a:pPr algn="ctr"/>
                      <a:r>
                        <a:rPr lang="en-US" sz="2400" dirty="0"/>
                        <a:t>Wii</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1290</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057055"/>
                  </a:ext>
                </a:extLst>
              </a:tr>
              <a:tr h="451026">
                <a:tc>
                  <a:txBody>
                    <a:bodyPr/>
                    <a:lstStyle/>
                    <a:p>
                      <a:pPr algn="ctr"/>
                      <a:r>
                        <a:rPr lang="en-US" sz="2400" dirty="0"/>
                        <a:t>X360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1234</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6002592"/>
                  </a:ext>
                </a:extLst>
              </a:tr>
              <a:tr h="451026">
                <a:tc>
                  <a:txBody>
                    <a:bodyPr/>
                    <a:lstStyle/>
                    <a:p>
                      <a:pPr algn="ctr"/>
                      <a:r>
                        <a:rPr lang="en-US" sz="2400" dirty="0"/>
                        <a:t>PSP</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1197</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4918637"/>
                  </a:ext>
                </a:extLst>
              </a:tr>
              <a:tr h="451026">
                <a:tc>
                  <a:txBody>
                    <a:bodyPr/>
                    <a:lstStyle/>
                    <a:p>
                      <a:pPr algn="ctr"/>
                      <a:r>
                        <a:rPr lang="en-US" sz="2400" dirty="0"/>
                        <a:t>PS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1189</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5579104"/>
                  </a:ext>
                </a:extLst>
              </a:tr>
              <a:tr h="451026">
                <a:tc>
                  <a:txBody>
                    <a:bodyPr/>
                    <a:lstStyle/>
                    <a:p>
                      <a:pPr algn="ctr"/>
                      <a:r>
                        <a:rPr lang="en-US" sz="2400" dirty="0"/>
                        <a:t>PC</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938</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7288684"/>
                  </a:ext>
                </a:extLst>
              </a:tr>
              <a:tr h="451026">
                <a:tc>
                  <a:txBody>
                    <a:bodyPr/>
                    <a:lstStyle/>
                    <a:p>
                      <a:pPr algn="ctr"/>
                      <a:r>
                        <a:rPr lang="en-US" sz="2400" dirty="0"/>
                        <a:t>XB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803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9830369"/>
                  </a:ext>
                </a:extLst>
              </a:tr>
              <a:tr h="811847">
                <a:tc>
                  <a:txBody>
                    <a:bodyPr/>
                    <a:lstStyle/>
                    <a:p>
                      <a:pPr algn="ctr"/>
                      <a:r>
                        <a:rPr lang="en-US" sz="2400" dirty="0"/>
                        <a:t>GBA </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t>786</a:t>
                      </a:r>
                    </a:p>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4523894"/>
                  </a:ext>
                </a:extLst>
              </a:tr>
            </a:tbl>
          </a:graphicData>
        </a:graphic>
      </p:graphicFrame>
      <p:sp>
        <p:nvSpPr>
          <p:cNvPr id="5" name="Slide Number Placeholder 4">
            <a:extLst>
              <a:ext uri="{FF2B5EF4-FFF2-40B4-BE49-F238E27FC236}">
                <a16:creationId xmlns:a16="http://schemas.microsoft.com/office/drawing/2014/main" id="{910F6B33-06B9-B5A4-AF81-0860BB4913F1}"/>
              </a:ext>
            </a:extLst>
          </p:cNvPr>
          <p:cNvSpPr>
            <a:spLocks noGrp="1"/>
          </p:cNvSpPr>
          <p:nvPr>
            <p:ph type="sldNum" sz="quarter" idx="12"/>
          </p:nvPr>
        </p:nvSpPr>
        <p:spPr/>
        <p:txBody>
          <a:bodyPr/>
          <a:lstStyle/>
          <a:p>
            <a:fld id="{00000000-1234-1234-1234-123412341234}" type="slidenum">
              <a:rPr lang="nl-NL" smtClean="0"/>
              <a:t>14</a:t>
            </a:fld>
            <a:endParaRPr lang="nl-NL" dirty="0"/>
          </a:p>
        </p:txBody>
      </p:sp>
    </p:spTree>
    <p:extLst>
      <p:ext uri="{BB962C8B-B14F-4D97-AF65-F5344CB8AC3E}">
        <p14:creationId xmlns:p14="http://schemas.microsoft.com/office/powerpoint/2010/main" val="367282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9AAA-CE37-01E4-B9A1-1DCE8FDC0714}"/>
              </a:ext>
            </a:extLst>
          </p:cNvPr>
          <p:cNvSpPr>
            <a:spLocks noGrp="1"/>
          </p:cNvSpPr>
          <p:nvPr>
            <p:ph type="title"/>
          </p:nvPr>
        </p:nvSpPr>
        <p:spPr>
          <a:xfrm>
            <a:off x="1393638" y="-87342"/>
            <a:ext cx="9404723" cy="766914"/>
          </a:xfrm>
        </p:spPr>
        <p:txBody>
          <a:bodyPr/>
          <a:lstStyle/>
          <a:p>
            <a:r>
              <a:rPr lang="en-US" sz="4400" b="1" dirty="0">
                <a:solidFill>
                  <a:srgbClr val="FF0000"/>
                </a:solidFill>
                <a:latin typeface="Calibri" panose="020F0502020204030204" pitchFamily="34" charset="0"/>
                <a:cs typeface="Calibri" panose="020F0502020204030204" pitchFamily="34" charset="0"/>
              </a:rPr>
              <a:t>Top 10 publishers in terms of sales</a:t>
            </a:r>
          </a:p>
        </p:txBody>
      </p:sp>
      <p:graphicFrame>
        <p:nvGraphicFramePr>
          <p:cNvPr id="3" name="Table 3">
            <a:extLst>
              <a:ext uri="{FF2B5EF4-FFF2-40B4-BE49-F238E27FC236}">
                <a16:creationId xmlns:a16="http://schemas.microsoft.com/office/drawing/2014/main" id="{445A69A6-A86B-CEBE-2BA7-573D115E3E57}"/>
              </a:ext>
            </a:extLst>
          </p:cNvPr>
          <p:cNvGraphicFramePr>
            <a:graphicFrameLocks noGrp="1"/>
          </p:cNvGraphicFramePr>
          <p:nvPr>
            <p:extLst>
              <p:ext uri="{D42A27DB-BD31-4B8C-83A1-F6EECF244321}">
                <p14:modId xmlns:p14="http://schemas.microsoft.com/office/powerpoint/2010/main" val="191095688"/>
              </p:ext>
            </p:extLst>
          </p:nvPr>
        </p:nvGraphicFramePr>
        <p:xfrm>
          <a:off x="189271" y="766914"/>
          <a:ext cx="11813458" cy="6091083"/>
        </p:xfrm>
        <a:graphic>
          <a:graphicData uri="http://schemas.openxmlformats.org/drawingml/2006/table">
            <a:tbl>
              <a:tblPr firstRow="1" bandRow="1">
                <a:tableStyleId>{7E9639D4-E3E2-4D34-9284-5A2195B3D0D7}</a:tableStyleId>
              </a:tblPr>
              <a:tblGrid>
                <a:gridCol w="3480619">
                  <a:extLst>
                    <a:ext uri="{9D8B030D-6E8A-4147-A177-3AD203B41FA5}">
                      <a16:colId xmlns:a16="http://schemas.microsoft.com/office/drawing/2014/main" val="2746193261"/>
                    </a:ext>
                  </a:extLst>
                </a:gridCol>
                <a:gridCol w="1367449">
                  <a:extLst>
                    <a:ext uri="{9D8B030D-6E8A-4147-A177-3AD203B41FA5}">
                      <a16:colId xmlns:a16="http://schemas.microsoft.com/office/drawing/2014/main" val="3562967034"/>
                    </a:ext>
                  </a:extLst>
                </a:gridCol>
                <a:gridCol w="1304467">
                  <a:extLst>
                    <a:ext uri="{9D8B030D-6E8A-4147-A177-3AD203B41FA5}">
                      <a16:colId xmlns:a16="http://schemas.microsoft.com/office/drawing/2014/main" val="3550070328"/>
                    </a:ext>
                  </a:extLst>
                </a:gridCol>
                <a:gridCol w="1342104">
                  <a:extLst>
                    <a:ext uri="{9D8B030D-6E8A-4147-A177-3AD203B41FA5}">
                      <a16:colId xmlns:a16="http://schemas.microsoft.com/office/drawing/2014/main" val="3421560386"/>
                    </a:ext>
                  </a:extLst>
                </a:gridCol>
                <a:gridCol w="1696064">
                  <a:extLst>
                    <a:ext uri="{9D8B030D-6E8A-4147-A177-3AD203B41FA5}">
                      <a16:colId xmlns:a16="http://schemas.microsoft.com/office/drawing/2014/main" val="1007893449"/>
                    </a:ext>
                  </a:extLst>
                </a:gridCol>
                <a:gridCol w="2622755">
                  <a:extLst>
                    <a:ext uri="{9D8B030D-6E8A-4147-A177-3AD203B41FA5}">
                      <a16:colId xmlns:a16="http://schemas.microsoft.com/office/drawing/2014/main" val="148576279"/>
                    </a:ext>
                  </a:extLst>
                </a:gridCol>
              </a:tblGrid>
              <a:tr h="1043055">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Publisher</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NA Sales</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EU Sales</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JP Sales</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Other Sales</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Global Sales</a:t>
                      </a:r>
                    </a:p>
                    <a:p>
                      <a:pPr algn="ctr"/>
                      <a:endParaRPr lang="en-US" sz="2000"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2791873938"/>
                  </a:ext>
                </a:extLst>
              </a:tr>
              <a:tr h="449259">
                <a:tc>
                  <a:txBody>
                    <a:bodyPr/>
                    <a:lstStyle/>
                    <a:p>
                      <a:pPr algn="l" fontAlgn="ctr"/>
                      <a:r>
                        <a:rPr lang="en-US" sz="2000" b="1" dirty="0">
                          <a:effectLst/>
                        </a:rPr>
                        <a:t>Nintendo</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815.75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418.30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454.99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dirty="0">
                          <a:effectLst/>
                        </a:rPr>
                        <a:t>95.19</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dirty="0">
                          <a:effectLst/>
                        </a:rPr>
                        <a:t>1784.43</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86259273"/>
                  </a:ext>
                </a:extLst>
              </a:tr>
              <a:tr h="449259">
                <a:tc>
                  <a:txBody>
                    <a:bodyPr/>
                    <a:lstStyle/>
                    <a:p>
                      <a:pPr algn="l" fontAlgn="ctr"/>
                      <a:r>
                        <a:rPr lang="en-US" sz="2000" b="1" dirty="0">
                          <a:effectLst/>
                        </a:rPr>
                        <a:t>Electronic Arts</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584.22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367.38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13.98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127.63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1093.39</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22938582"/>
                  </a:ext>
                </a:extLst>
              </a:tr>
              <a:tr h="449259">
                <a:tc>
                  <a:txBody>
                    <a:bodyPr/>
                    <a:lstStyle/>
                    <a:p>
                      <a:pPr algn="l" fontAlgn="ctr"/>
                      <a:r>
                        <a:rPr lang="en-US" sz="2000" b="1" dirty="0">
                          <a:effectLst/>
                        </a:rPr>
                        <a:t>Activision</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426.01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213.72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6.54</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74.79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721.41</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73436601"/>
                  </a:ext>
                </a:extLst>
              </a:tr>
              <a:tr h="726978">
                <a:tc>
                  <a:txBody>
                    <a:bodyPr/>
                    <a:lstStyle/>
                    <a:p>
                      <a:pPr algn="l" fontAlgn="ctr"/>
                      <a:r>
                        <a:rPr lang="en-US" sz="2000" b="1" dirty="0">
                          <a:effectLst/>
                        </a:rPr>
                        <a:t>Sony Computer Entertainment</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265.22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187.55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74.10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80.40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607.28</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29100266"/>
                  </a:ext>
                </a:extLst>
              </a:tr>
              <a:tr h="449259">
                <a:tc>
                  <a:txBody>
                    <a:bodyPr/>
                    <a:lstStyle/>
                    <a:p>
                      <a:pPr algn="l" fontAlgn="ctr"/>
                      <a:r>
                        <a:rPr lang="en-US" sz="2000" b="1">
                          <a:effectLst/>
                        </a:rPr>
                        <a:t>Ubisoft</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252.81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163.03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7.33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50.16</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473.54</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06347869"/>
                  </a:ext>
                </a:extLst>
              </a:tr>
              <a:tr h="449259">
                <a:tc>
                  <a:txBody>
                    <a:bodyPr/>
                    <a:lstStyle/>
                    <a:p>
                      <a:pPr algn="l" fontAlgn="ctr"/>
                      <a:r>
                        <a:rPr lang="en-US" sz="2000" b="1" dirty="0">
                          <a:effectLst/>
                        </a:rPr>
                        <a:t>Take-Two Interactive</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220.47</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117.95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5.83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55.20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399.30</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11986177"/>
                  </a:ext>
                </a:extLst>
              </a:tr>
              <a:tr h="449259">
                <a:tc>
                  <a:txBody>
                    <a:bodyPr/>
                    <a:lstStyle/>
                    <a:p>
                      <a:pPr algn="l" fontAlgn="ctr"/>
                      <a:r>
                        <a:rPr lang="en-US" sz="2000" b="1" dirty="0">
                          <a:effectLst/>
                        </a:rPr>
                        <a:t>THQ</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208.60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94.60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5.01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32.11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340.44</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42429090"/>
                  </a:ext>
                </a:extLst>
              </a:tr>
              <a:tr h="726978">
                <a:tc>
                  <a:txBody>
                    <a:bodyPr/>
                    <a:lstStyle/>
                    <a:p>
                      <a:pPr algn="l" fontAlgn="ctr"/>
                      <a:r>
                        <a:rPr lang="en-US" sz="2000" b="1" dirty="0">
                          <a:effectLst/>
                        </a:rPr>
                        <a:t>Konami Digital Entertainment</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88.91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68.62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90.93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29.91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278.56</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16773066"/>
                  </a:ext>
                </a:extLst>
              </a:tr>
              <a:tr h="449259">
                <a:tc>
                  <a:txBody>
                    <a:bodyPr/>
                    <a:lstStyle/>
                    <a:p>
                      <a:pPr algn="l" fontAlgn="ctr"/>
                      <a:r>
                        <a:rPr lang="en-US" sz="2000" b="1" dirty="0">
                          <a:effectLst/>
                        </a:rPr>
                        <a:t>Sega</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108.78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81.41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56.19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24.30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270.70</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48711117"/>
                  </a:ext>
                </a:extLst>
              </a:tr>
              <a:tr h="449259">
                <a:tc>
                  <a:txBody>
                    <a:bodyPr/>
                    <a:lstStyle/>
                    <a:p>
                      <a:pPr algn="l" fontAlgn="ctr"/>
                      <a:r>
                        <a:rPr lang="en-US" sz="2000" b="1" dirty="0">
                          <a:effectLst/>
                        </a:rPr>
                        <a:t>Namco Bandai Games</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69.38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42.61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126.84</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14.64</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dirty="0">
                          <a:effectLst/>
                        </a:rPr>
                        <a:t>253.65</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81534331"/>
                  </a:ext>
                </a:extLst>
              </a:tr>
            </a:tbl>
          </a:graphicData>
        </a:graphic>
      </p:graphicFrame>
      <p:sp>
        <p:nvSpPr>
          <p:cNvPr id="5" name="Slide Number Placeholder 4">
            <a:extLst>
              <a:ext uri="{FF2B5EF4-FFF2-40B4-BE49-F238E27FC236}">
                <a16:creationId xmlns:a16="http://schemas.microsoft.com/office/drawing/2014/main" id="{B5E1BD04-8791-CF21-A2CE-E9969B754820}"/>
              </a:ext>
            </a:extLst>
          </p:cNvPr>
          <p:cNvSpPr>
            <a:spLocks noGrp="1"/>
          </p:cNvSpPr>
          <p:nvPr>
            <p:ph type="sldNum" sz="quarter" idx="12"/>
          </p:nvPr>
        </p:nvSpPr>
        <p:spPr/>
        <p:txBody>
          <a:bodyPr/>
          <a:lstStyle/>
          <a:p>
            <a:fld id="{00000000-1234-1234-1234-123412341234}" type="slidenum">
              <a:rPr lang="nl-NL" smtClean="0"/>
              <a:t>15</a:t>
            </a:fld>
            <a:endParaRPr lang="nl-NL" dirty="0"/>
          </a:p>
        </p:txBody>
      </p:sp>
    </p:spTree>
    <p:extLst>
      <p:ext uri="{BB962C8B-B14F-4D97-AF65-F5344CB8AC3E}">
        <p14:creationId xmlns:p14="http://schemas.microsoft.com/office/powerpoint/2010/main" val="2243043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B719-1150-FDB0-6243-B31D7761F2CE}"/>
              </a:ext>
            </a:extLst>
          </p:cNvPr>
          <p:cNvSpPr>
            <a:spLocks noGrp="1"/>
          </p:cNvSpPr>
          <p:nvPr>
            <p:ph type="title"/>
          </p:nvPr>
        </p:nvSpPr>
        <p:spPr>
          <a:xfrm>
            <a:off x="2095500" y="75415"/>
            <a:ext cx="8001000" cy="604157"/>
          </a:xfrm>
        </p:spPr>
        <p:txBody>
          <a:bodyPr/>
          <a:lstStyle/>
          <a:p>
            <a:pPr algn="ctr"/>
            <a:r>
              <a:rPr lang="en-US" sz="4400" b="1" dirty="0">
                <a:solidFill>
                  <a:srgbClr val="FF0000"/>
                </a:solidFill>
                <a:latin typeface="Calibri" panose="020F0502020204030204" pitchFamily="34" charset="0"/>
                <a:cs typeface="Calibri" panose="020F0502020204030204" pitchFamily="34" charset="0"/>
              </a:rPr>
              <a:t>Top 10 most published game</a:t>
            </a:r>
          </a:p>
        </p:txBody>
      </p:sp>
      <p:pic>
        <p:nvPicPr>
          <p:cNvPr id="4" name="Picture 3">
            <a:extLst>
              <a:ext uri="{FF2B5EF4-FFF2-40B4-BE49-F238E27FC236}">
                <a16:creationId xmlns:a16="http://schemas.microsoft.com/office/drawing/2014/main" id="{BDE4A656-F85E-2486-5964-B3E7374C6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 y="1240973"/>
            <a:ext cx="10662557" cy="5617027"/>
          </a:xfrm>
          <a:prstGeom prst="rect">
            <a:avLst/>
          </a:prstGeom>
        </p:spPr>
      </p:pic>
      <p:sp>
        <p:nvSpPr>
          <p:cNvPr id="5" name="Slide Number Placeholder 4">
            <a:extLst>
              <a:ext uri="{FF2B5EF4-FFF2-40B4-BE49-F238E27FC236}">
                <a16:creationId xmlns:a16="http://schemas.microsoft.com/office/drawing/2014/main" id="{E1DF7D2F-25B6-CDD1-D215-E83228B8D2CE}"/>
              </a:ext>
            </a:extLst>
          </p:cNvPr>
          <p:cNvSpPr>
            <a:spLocks noGrp="1"/>
          </p:cNvSpPr>
          <p:nvPr>
            <p:ph type="sldNum" sz="quarter" idx="12"/>
          </p:nvPr>
        </p:nvSpPr>
        <p:spPr/>
        <p:txBody>
          <a:bodyPr/>
          <a:lstStyle/>
          <a:p>
            <a:fld id="{00000000-1234-1234-1234-123412341234}" type="slidenum">
              <a:rPr lang="nl-NL" smtClean="0"/>
              <a:t>16</a:t>
            </a:fld>
            <a:endParaRPr lang="nl-NL" dirty="0"/>
          </a:p>
        </p:txBody>
      </p:sp>
    </p:spTree>
    <p:extLst>
      <p:ext uri="{BB962C8B-B14F-4D97-AF65-F5344CB8AC3E}">
        <p14:creationId xmlns:p14="http://schemas.microsoft.com/office/powerpoint/2010/main" val="2337747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99DE-56DF-A517-6A9E-2F2B97E024A8}"/>
              </a:ext>
            </a:extLst>
          </p:cNvPr>
          <p:cNvSpPr>
            <a:spLocks noGrp="1"/>
          </p:cNvSpPr>
          <p:nvPr>
            <p:ph type="title"/>
          </p:nvPr>
        </p:nvSpPr>
        <p:spPr>
          <a:xfrm>
            <a:off x="1709797" y="-71542"/>
            <a:ext cx="8444249" cy="751114"/>
          </a:xfrm>
        </p:spPr>
        <p:txBody>
          <a:bodyPr/>
          <a:lstStyle/>
          <a:p>
            <a:pPr algn="ctr"/>
            <a:r>
              <a:rPr lang="en-US" sz="4400" b="1" dirty="0">
                <a:solidFill>
                  <a:srgbClr val="FF0000"/>
                </a:solidFill>
                <a:latin typeface="Calibri" panose="020F0502020204030204" pitchFamily="34" charset="0"/>
                <a:cs typeface="Calibri" panose="020F0502020204030204" pitchFamily="34" charset="0"/>
              </a:rPr>
              <a:t>Top 10 games in terms of sales</a:t>
            </a:r>
          </a:p>
        </p:txBody>
      </p:sp>
      <p:graphicFrame>
        <p:nvGraphicFramePr>
          <p:cNvPr id="3" name="Table 3">
            <a:extLst>
              <a:ext uri="{FF2B5EF4-FFF2-40B4-BE49-F238E27FC236}">
                <a16:creationId xmlns:a16="http://schemas.microsoft.com/office/drawing/2014/main" id="{8216864B-3458-6340-E2B3-B55BE444C92E}"/>
              </a:ext>
            </a:extLst>
          </p:cNvPr>
          <p:cNvGraphicFramePr>
            <a:graphicFrameLocks noGrp="1"/>
          </p:cNvGraphicFramePr>
          <p:nvPr>
            <p:extLst>
              <p:ext uri="{D42A27DB-BD31-4B8C-83A1-F6EECF244321}">
                <p14:modId xmlns:p14="http://schemas.microsoft.com/office/powerpoint/2010/main" val="3778804060"/>
              </p:ext>
            </p:extLst>
          </p:nvPr>
        </p:nvGraphicFramePr>
        <p:xfrm>
          <a:off x="352992" y="835636"/>
          <a:ext cx="11486016" cy="6022364"/>
        </p:xfrm>
        <a:graphic>
          <a:graphicData uri="http://schemas.openxmlformats.org/drawingml/2006/table">
            <a:tbl>
              <a:tblPr firstRow="1" bandRow="1">
                <a:tableStyleId>{7E9639D4-E3E2-4D34-9284-5A2195B3D0D7}</a:tableStyleId>
              </a:tblPr>
              <a:tblGrid>
                <a:gridCol w="3101786">
                  <a:extLst>
                    <a:ext uri="{9D8B030D-6E8A-4147-A177-3AD203B41FA5}">
                      <a16:colId xmlns:a16="http://schemas.microsoft.com/office/drawing/2014/main" val="977099232"/>
                    </a:ext>
                  </a:extLst>
                </a:gridCol>
                <a:gridCol w="1635489">
                  <a:extLst>
                    <a:ext uri="{9D8B030D-6E8A-4147-A177-3AD203B41FA5}">
                      <a16:colId xmlns:a16="http://schemas.microsoft.com/office/drawing/2014/main" val="1073113828"/>
                    </a:ext>
                  </a:extLst>
                </a:gridCol>
                <a:gridCol w="1485099">
                  <a:extLst>
                    <a:ext uri="{9D8B030D-6E8A-4147-A177-3AD203B41FA5}">
                      <a16:colId xmlns:a16="http://schemas.microsoft.com/office/drawing/2014/main" val="2621160351"/>
                    </a:ext>
                  </a:extLst>
                </a:gridCol>
                <a:gridCol w="1372306">
                  <a:extLst>
                    <a:ext uri="{9D8B030D-6E8A-4147-A177-3AD203B41FA5}">
                      <a16:colId xmlns:a16="http://schemas.microsoft.com/office/drawing/2014/main" val="808717646"/>
                    </a:ext>
                  </a:extLst>
                </a:gridCol>
                <a:gridCol w="1861074">
                  <a:extLst>
                    <a:ext uri="{9D8B030D-6E8A-4147-A177-3AD203B41FA5}">
                      <a16:colId xmlns:a16="http://schemas.microsoft.com/office/drawing/2014/main" val="2392430685"/>
                    </a:ext>
                  </a:extLst>
                </a:gridCol>
                <a:gridCol w="2030262">
                  <a:extLst>
                    <a:ext uri="{9D8B030D-6E8A-4147-A177-3AD203B41FA5}">
                      <a16:colId xmlns:a16="http://schemas.microsoft.com/office/drawing/2014/main" val="2867610091"/>
                    </a:ext>
                  </a:extLst>
                </a:gridCol>
              </a:tblGrid>
              <a:tr h="728441">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Name</a:t>
                      </a:r>
                    </a:p>
                    <a:p>
                      <a:pPr algn="l"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NA Sales</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EU Sales</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JP Sales</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Other Sales</a:t>
                      </a:r>
                    </a:p>
                    <a:p>
                      <a:pPr algn="ctr" fontAlgn="ctr"/>
                      <a:endParaRPr lang="en-US" sz="2000" b="1" dirty="0">
                        <a:effectLst/>
                        <a:latin typeface="Calibri Light" panose="020F0302020204030204" pitchFamily="34" charset="0"/>
                        <a:cs typeface="Calibri Light" panose="020F0302020204030204"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Global Sales</a:t>
                      </a:r>
                    </a:p>
                    <a:p>
                      <a:pPr algn="ctr"/>
                      <a:endParaRPr lang="en-US" sz="2000"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471875789"/>
                  </a:ext>
                </a:extLst>
              </a:tr>
              <a:tr h="411728">
                <a:tc>
                  <a:txBody>
                    <a:bodyPr/>
                    <a:lstStyle/>
                    <a:p>
                      <a:pPr algn="l" fontAlgn="ctr"/>
                      <a:r>
                        <a:rPr lang="en-US" sz="2000" b="1" dirty="0">
                          <a:effectLst/>
                        </a:rPr>
                        <a:t>Wii Sports</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41.49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29.02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3.77</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8.46</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82.74</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31648505"/>
                  </a:ext>
                </a:extLst>
              </a:tr>
              <a:tr h="468354">
                <a:tc>
                  <a:txBody>
                    <a:bodyPr/>
                    <a:lstStyle/>
                    <a:p>
                      <a:pPr algn="l" fontAlgn="ctr"/>
                      <a:r>
                        <a:rPr lang="en-US" sz="2000" b="1">
                          <a:effectLst/>
                        </a:rPr>
                        <a:t>Grand Theft Auto V</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23.46</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23.04</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1.39</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8.03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55.92</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22897675"/>
                  </a:ext>
                </a:extLst>
              </a:tr>
              <a:tr h="468354">
                <a:tc>
                  <a:txBody>
                    <a:bodyPr/>
                    <a:lstStyle/>
                    <a:p>
                      <a:pPr algn="l" fontAlgn="ctr"/>
                      <a:r>
                        <a:rPr lang="en-US" sz="2000" b="1">
                          <a:effectLst/>
                        </a:rPr>
                        <a:t>Super Mario Bros.</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32.48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4.88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6.96</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0.99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45.31</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6024753"/>
                  </a:ext>
                </a:extLst>
              </a:tr>
              <a:tr h="411728">
                <a:tc>
                  <a:txBody>
                    <a:bodyPr/>
                    <a:lstStyle/>
                    <a:p>
                      <a:pPr algn="l" fontAlgn="ctr"/>
                      <a:r>
                        <a:rPr lang="en-US" sz="2000" b="1">
                          <a:effectLst/>
                        </a:rPr>
                        <a:t>Tetris</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26.17</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2.95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6.03</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0.69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35.84</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58872927"/>
                  </a:ext>
                </a:extLst>
              </a:tr>
              <a:tr h="411728">
                <a:tc>
                  <a:txBody>
                    <a:bodyPr/>
                    <a:lstStyle/>
                    <a:p>
                      <a:pPr algn="l" fontAlgn="ctr"/>
                      <a:r>
                        <a:rPr lang="en-US" sz="2000" b="1">
                          <a:effectLst/>
                        </a:rPr>
                        <a:t>Mario Kart Wii</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15.85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12.88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3.79</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3.31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35.82</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43473015"/>
                  </a:ext>
                </a:extLst>
              </a:tr>
              <a:tr h="468354">
                <a:tc>
                  <a:txBody>
                    <a:bodyPr/>
                    <a:lstStyle/>
                    <a:p>
                      <a:pPr algn="l" fontAlgn="ctr"/>
                      <a:r>
                        <a:rPr lang="en-US" sz="2000" b="1" dirty="0">
                          <a:effectLst/>
                        </a:rPr>
                        <a:t>Wii Sports Resort</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15.75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11.01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3.28</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2.96</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33.00</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428235"/>
                  </a:ext>
                </a:extLst>
              </a:tr>
              <a:tr h="728441">
                <a:tc>
                  <a:txBody>
                    <a:bodyPr/>
                    <a:lstStyle/>
                    <a:p>
                      <a:pPr algn="l" fontAlgn="ctr"/>
                      <a:r>
                        <a:rPr lang="en-US" sz="2000" b="1" dirty="0">
                          <a:effectLst/>
                        </a:rPr>
                        <a:t>Pokémon Red/Pokémon Blue</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11.27</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8.89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10.22</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1.00</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31.37</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62295663"/>
                  </a:ext>
                </a:extLst>
              </a:tr>
              <a:tr h="728441">
                <a:tc>
                  <a:txBody>
                    <a:bodyPr/>
                    <a:lstStyle/>
                    <a:p>
                      <a:pPr algn="l" fontAlgn="ctr"/>
                      <a:r>
                        <a:rPr lang="en-US" sz="2000" b="1">
                          <a:effectLst/>
                        </a:rPr>
                        <a:t>Call of Duty: Modern Warfare 3</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15.58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11.29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0.62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3.35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30.83</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91105718"/>
                  </a:ext>
                </a:extLst>
              </a:tr>
              <a:tr h="468354">
                <a:tc>
                  <a:txBody>
                    <a:bodyPr/>
                    <a:lstStyle/>
                    <a:p>
                      <a:pPr algn="l" fontAlgn="ctr"/>
                      <a:r>
                        <a:rPr lang="en-US" sz="2000" b="1">
                          <a:effectLst/>
                        </a:rPr>
                        <a:t>New Super Mario Bros.</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11.38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9.23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6.50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2.90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30.01</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44064503"/>
                  </a:ext>
                </a:extLst>
              </a:tr>
              <a:tr h="728441">
                <a:tc>
                  <a:txBody>
                    <a:bodyPr/>
                    <a:lstStyle/>
                    <a:p>
                      <a:pPr algn="l" fontAlgn="ctr"/>
                      <a:r>
                        <a:rPr lang="en-US" sz="2000" b="1">
                          <a:effectLst/>
                        </a:rPr>
                        <a:t>Call of Duty: Black Ops II</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14.08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11.05</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0.72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3.88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29.72</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567245"/>
                  </a:ext>
                </a:extLst>
              </a:tr>
            </a:tbl>
          </a:graphicData>
        </a:graphic>
      </p:graphicFrame>
      <p:sp>
        <p:nvSpPr>
          <p:cNvPr id="5" name="Slide Number Placeholder 4">
            <a:extLst>
              <a:ext uri="{FF2B5EF4-FFF2-40B4-BE49-F238E27FC236}">
                <a16:creationId xmlns:a16="http://schemas.microsoft.com/office/drawing/2014/main" id="{AE37B538-1190-4057-2D86-A01F06B60C4E}"/>
              </a:ext>
            </a:extLst>
          </p:cNvPr>
          <p:cNvSpPr>
            <a:spLocks noGrp="1"/>
          </p:cNvSpPr>
          <p:nvPr>
            <p:ph type="sldNum" sz="quarter" idx="12"/>
          </p:nvPr>
        </p:nvSpPr>
        <p:spPr/>
        <p:txBody>
          <a:bodyPr/>
          <a:lstStyle/>
          <a:p>
            <a:fld id="{00000000-1234-1234-1234-123412341234}" type="slidenum">
              <a:rPr lang="nl-NL" smtClean="0"/>
              <a:t>17</a:t>
            </a:fld>
            <a:endParaRPr lang="nl-NL" dirty="0"/>
          </a:p>
        </p:txBody>
      </p:sp>
    </p:spTree>
    <p:extLst>
      <p:ext uri="{BB962C8B-B14F-4D97-AF65-F5344CB8AC3E}">
        <p14:creationId xmlns:p14="http://schemas.microsoft.com/office/powerpoint/2010/main" val="4260272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50B95-1296-7810-C3A3-AB1FCA7565CB}"/>
              </a:ext>
            </a:extLst>
          </p:cNvPr>
          <p:cNvSpPr>
            <a:spLocks noGrp="1"/>
          </p:cNvSpPr>
          <p:nvPr>
            <p:ph type="ctrTitle"/>
          </p:nvPr>
        </p:nvSpPr>
        <p:spPr>
          <a:xfrm>
            <a:off x="3018535" y="42063"/>
            <a:ext cx="6154929" cy="986637"/>
          </a:xfrm>
        </p:spPr>
        <p:txBody>
          <a:bodyPr/>
          <a:lstStyle/>
          <a:p>
            <a:pPr algn="ctr"/>
            <a:r>
              <a:rPr lang="en-US" sz="4400" dirty="0">
                <a:solidFill>
                  <a:srgbClr val="FF0000"/>
                </a:solidFill>
                <a:latin typeface="Calibri" panose="020F0502020204030204" pitchFamily="34" charset="0"/>
                <a:cs typeface="Calibri" panose="020F0502020204030204" pitchFamily="34" charset="0"/>
              </a:rPr>
              <a:t>Insight from the data</a:t>
            </a:r>
          </a:p>
        </p:txBody>
      </p:sp>
      <p:sp>
        <p:nvSpPr>
          <p:cNvPr id="3" name="Subtitle 2">
            <a:extLst>
              <a:ext uri="{FF2B5EF4-FFF2-40B4-BE49-F238E27FC236}">
                <a16:creationId xmlns:a16="http://schemas.microsoft.com/office/drawing/2014/main" id="{DBC9A80A-0659-AF89-D545-BE9BDCA9CFED}"/>
              </a:ext>
            </a:extLst>
          </p:cNvPr>
          <p:cNvSpPr>
            <a:spLocks noGrp="1"/>
          </p:cNvSpPr>
          <p:nvPr>
            <p:ph type="subTitle" idx="1"/>
          </p:nvPr>
        </p:nvSpPr>
        <p:spPr>
          <a:xfrm>
            <a:off x="293914" y="2188028"/>
            <a:ext cx="10091058" cy="3020785"/>
          </a:xfrm>
        </p:spPr>
        <p:txBody>
          <a:bodyPr/>
          <a:lstStyle/>
          <a:p>
            <a:pPr marL="457200" indent="-457200">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From our analysis, North America market generates the highest sales as compared to other markets.</a:t>
            </a:r>
          </a:p>
          <a:p>
            <a:pPr marL="0" indent="0"/>
            <a:endParaRPr lang="en-US" sz="2800" b="1" dirty="0">
              <a:solidFill>
                <a:schemeClr val="tx1"/>
              </a:solidFill>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Most games was published in the year 2009 and least games were published in 2020 and we think it is as a result of the covid-19 pandemic where at that time, business activities were not much. </a:t>
            </a:r>
          </a:p>
          <a:p>
            <a:pPr marL="457200" indent="-457200">
              <a:buFont typeface="Wingdings" panose="05000000000000000000" pitchFamily="2" charset="2"/>
              <a:buChar char="Ø"/>
            </a:pPr>
            <a:endParaRPr lang="en-US" sz="2800" b="1" dirty="0">
              <a:solidFill>
                <a:schemeClr val="tx1"/>
              </a:solidFill>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Our analysis revealed that the best genre loved by customers is the action genre which generate a global sales of something above 1.7 billion over the period</a:t>
            </a: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p:txBody>
      </p:sp>
      <p:grpSp>
        <p:nvGrpSpPr>
          <p:cNvPr id="4" name="Group 8">
            <a:extLst>
              <a:ext uri="{FF2B5EF4-FFF2-40B4-BE49-F238E27FC236}">
                <a16:creationId xmlns:a16="http://schemas.microsoft.com/office/drawing/2014/main" id="{D3EC261E-C653-8A4A-667F-B97E16FB6B1E}"/>
              </a:ext>
            </a:extLst>
          </p:cNvPr>
          <p:cNvGrpSpPr/>
          <p:nvPr/>
        </p:nvGrpSpPr>
        <p:grpSpPr>
          <a:xfrm>
            <a:off x="9542082" y="16335"/>
            <a:ext cx="2650409" cy="396380"/>
            <a:chOff x="4464767" y="0"/>
            <a:chExt cx="2650408" cy="396380"/>
          </a:xfrm>
        </p:grpSpPr>
        <p:sp>
          <p:nvSpPr>
            <p:cNvPr id="5" name="Rectangle: Top Corners Rounded 67">
              <a:extLst>
                <a:ext uri="{FF2B5EF4-FFF2-40B4-BE49-F238E27FC236}">
                  <a16:creationId xmlns:a16="http://schemas.microsoft.com/office/drawing/2014/main" id="{D8EA58D2-C472-9651-4FEF-68BBAA114276}"/>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AF827E18-E2D3-34DA-75BE-AD08ACA615E3}"/>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943D122E-E6BD-4877-4EEC-4A2829B13A52}"/>
              </a:ext>
            </a:extLst>
          </p:cNvPr>
          <p:cNvPicPr>
            <a:picLocks noChangeAspect="1"/>
          </p:cNvPicPr>
          <p:nvPr/>
        </p:nvPicPr>
        <p:blipFill>
          <a:blip r:embed="rId3" cstate="hqprint"/>
          <a:stretch>
            <a:fillRect/>
          </a:stretch>
        </p:blipFill>
        <p:spPr>
          <a:xfrm>
            <a:off x="10473587" y="2"/>
            <a:ext cx="929924" cy="464964"/>
          </a:xfrm>
          <a:prstGeom prst="rect">
            <a:avLst/>
          </a:prstGeom>
        </p:spPr>
      </p:pic>
      <p:pic>
        <p:nvPicPr>
          <p:cNvPr id="8" name="Picture 12">
            <a:extLst>
              <a:ext uri="{FF2B5EF4-FFF2-40B4-BE49-F238E27FC236}">
                <a16:creationId xmlns:a16="http://schemas.microsoft.com/office/drawing/2014/main" id="{A668AA7C-ACBF-1FCE-06CB-F71C02813297}"/>
              </a:ext>
            </a:extLst>
          </p:cNvPr>
          <p:cNvPicPr>
            <a:picLocks noChangeAspect="1"/>
          </p:cNvPicPr>
          <p:nvPr/>
        </p:nvPicPr>
        <p:blipFill>
          <a:blip r:embed="rId4" cstate="hqprint"/>
          <a:stretch>
            <a:fillRect/>
          </a:stretch>
        </p:blipFill>
        <p:spPr>
          <a:xfrm>
            <a:off x="11660879" y="42063"/>
            <a:ext cx="313753" cy="365039"/>
          </a:xfrm>
          <a:prstGeom prst="rect">
            <a:avLst/>
          </a:prstGeom>
        </p:spPr>
      </p:pic>
      <p:sp>
        <p:nvSpPr>
          <p:cNvPr id="9" name="Slide Number Placeholder 8">
            <a:extLst>
              <a:ext uri="{FF2B5EF4-FFF2-40B4-BE49-F238E27FC236}">
                <a16:creationId xmlns:a16="http://schemas.microsoft.com/office/drawing/2014/main" id="{81E53C12-D168-AAAA-08BF-8DA16ED05D09}"/>
              </a:ext>
            </a:extLst>
          </p:cNvPr>
          <p:cNvSpPr>
            <a:spLocks noGrp="1"/>
          </p:cNvSpPr>
          <p:nvPr>
            <p:ph type="sldNum" idx="4"/>
          </p:nvPr>
        </p:nvSpPr>
        <p:spPr/>
        <p:txBody>
          <a:bodyPr/>
          <a:lstStyle/>
          <a:p>
            <a:fld id="{00000000-1234-1234-1234-123412341234}" type="slidenum">
              <a:rPr lang="nl-NL" smtClean="0"/>
              <a:t>18</a:t>
            </a:fld>
            <a:endParaRPr lang="nl-NL" dirty="0"/>
          </a:p>
        </p:txBody>
      </p:sp>
    </p:spTree>
    <p:extLst>
      <p:ext uri="{BB962C8B-B14F-4D97-AF65-F5344CB8AC3E}">
        <p14:creationId xmlns:p14="http://schemas.microsoft.com/office/powerpoint/2010/main" val="780228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BB7C-5643-FF37-7A72-D1A58C05CDFF}"/>
              </a:ext>
            </a:extLst>
          </p:cNvPr>
          <p:cNvSpPr>
            <a:spLocks noGrp="1"/>
          </p:cNvSpPr>
          <p:nvPr>
            <p:ph type="ctrTitle"/>
          </p:nvPr>
        </p:nvSpPr>
        <p:spPr>
          <a:xfrm>
            <a:off x="2587071" y="-9495"/>
            <a:ext cx="5833600" cy="811763"/>
          </a:xfrm>
        </p:spPr>
        <p:txBody>
          <a:bodyPr/>
          <a:lstStyle/>
          <a:p>
            <a:pPr algn="ctr"/>
            <a:r>
              <a:rPr lang="en-US" sz="4400" dirty="0">
                <a:solidFill>
                  <a:srgbClr val="FF0000"/>
                </a:solidFill>
                <a:latin typeface="Calibri" panose="020F0502020204030204" pitchFamily="34" charset="0"/>
                <a:cs typeface="Calibri" panose="020F0502020204030204" pitchFamily="34" charset="0"/>
              </a:rPr>
              <a:t>Insight from the data</a:t>
            </a:r>
            <a:endParaRPr lang="en-US" sz="4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F5D9F050-DD9F-38B6-7BD2-F257A31BE001}"/>
              </a:ext>
            </a:extLst>
          </p:cNvPr>
          <p:cNvSpPr>
            <a:spLocks noGrp="1"/>
          </p:cNvSpPr>
          <p:nvPr>
            <p:ph type="subTitle" idx="1"/>
          </p:nvPr>
        </p:nvSpPr>
        <p:spPr>
          <a:xfrm>
            <a:off x="148100" y="3893415"/>
            <a:ext cx="10711543" cy="599600"/>
          </a:xfrm>
        </p:spPr>
        <p:txBody>
          <a:bodyPr/>
          <a:lstStyle/>
          <a:p>
            <a:pPr marL="457200" indent="-457200">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Our analysis also revealed PS 2 as the platform that generates the highest sales of </a:t>
            </a:r>
            <a:r>
              <a:rPr lang="en-US" sz="2800" b="1" dirty="0">
                <a:solidFill>
                  <a:schemeClr val="tx1"/>
                </a:solidFill>
                <a:effectLst/>
                <a:latin typeface="Calibri Light" panose="020F0302020204030204" pitchFamily="34" charset="0"/>
                <a:cs typeface="Calibri Light" panose="020F0302020204030204" pitchFamily="34" charset="0"/>
              </a:rPr>
              <a:t>1.23 billion and DS as the most used platform for publishing.</a:t>
            </a:r>
          </a:p>
          <a:p>
            <a:pPr marL="457200" indent="-457200">
              <a:buFont typeface="Wingdings" panose="05000000000000000000" pitchFamily="2" charset="2"/>
              <a:buChar char="Ø"/>
            </a:pPr>
            <a:endParaRPr lang="en-US" sz="2800" b="1" dirty="0">
              <a:solidFill>
                <a:schemeClr val="tx1"/>
              </a:solidFill>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Ø"/>
            </a:pPr>
            <a:r>
              <a:rPr lang="en-US" sz="2800" b="1" dirty="0">
                <a:solidFill>
                  <a:schemeClr val="tx1"/>
                </a:solidFill>
                <a:effectLst/>
                <a:latin typeface="Calibri Light" panose="020F0302020204030204" pitchFamily="34" charset="0"/>
                <a:cs typeface="Calibri Light" panose="020F0302020204030204" pitchFamily="34" charset="0"/>
              </a:rPr>
              <a:t>Nintendo was the publisher with the highest sales from our analysis. It generated a global sales of 1.78 billion.</a:t>
            </a:r>
          </a:p>
          <a:p>
            <a:pPr marL="457200" indent="-457200">
              <a:buFont typeface="Wingdings" panose="05000000000000000000" pitchFamily="2" charset="2"/>
              <a:buChar char="Ø"/>
            </a:pPr>
            <a:endParaRPr lang="en-US" sz="2800" b="1" dirty="0">
              <a:solidFill>
                <a:schemeClr val="tx1"/>
              </a:solidFill>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Ø"/>
            </a:pPr>
            <a:r>
              <a:rPr lang="en-US" sz="2800" b="1" dirty="0">
                <a:solidFill>
                  <a:schemeClr val="tx1"/>
                </a:solidFill>
                <a:effectLst/>
                <a:latin typeface="Calibri Light" panose="020F0302020204030204" pitchFamily="34" charset="0"/>
                <a:cs typeface="Calibri Light" panose="020F0302020204030204" pitchFamily="34" charset="0"/>
              </a:rPr>
              <a:t>Wii Sports is the game that generated the highest sales among all the games published over the period.</a:t>
            </a: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p:txBody>
      </p:sp>
      <p:grpSp>
        <p:nvGrpSpPr>
          <p:cNvPr id="4" name="Group 8">
            <a:extLst>
              <a:ext uri="{FF2B5EF4-FFF2-40B4-BE49-F238E27FC236}">
                <a16:creationId xmlns:a16="http://schemas.microsoft.com/office/drawing/2014/main" id="{1147E5EE-273B-848A-01DD-2DADD64BBC1E}"/>
              </a:ext>
            </a:extLst>
          </p:cNvPr>
          <p:cNvGrpSpPr/>
          <p:nvPr/>
        </p:nvGrpSpPr>
        <p:grpSpPr>
          <a:xfrm>
            <a:off x="9542082" y="6"/>
            <a:ext cx="2650409" cy="396380"/>
            <a:chOff x="4464767" y="0"/>
            <a:chExt cx="2650408" cy="396380"/>
          </a:xfrm>
        </p:grpSpPr>
        <p:sp>
          <p:nvSpPr>
            <p:cNvPr id="5" name="Rectangle: Top Corners Rounded 67">
              <a:extLst>
                <a:ext uri="{FF2B5EF4-FFF2-40B4-BE49-F238E27FC236}">
                  <a16:creationId xmlns:a16="http://schemas.microsoft.com/office/drawing/2014/main" id="{8B07378E-5A4D-A6DE-A454-D7ED5FD1BB3D}"/>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7F12C6A3-59B7-465E-B4B6-24374E3DDF46}"/>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6FD6A529-6031-042A-D31D-4B526076B7CA}"/>
              </a:ext>
            </a:extLst>
          </p:cNvPr>
          <p:cNvPicPr>
            <a:picLocks noChangeAspect="1"/>
          </p:cNvPicPr>
          <p:nvPr/>
        </p:nvPicPr>
        <p:blipFill>
          <a:blip r:embed="rId3" cstate="hqprint"/>
          <a:stretch>
            <a:fillRect/>
          </a:stretch>
        </p:blipFill>
        <p:spPr>
          <a:xfrm>
            <a:off x="10473587" y="2"/>
            <a:ext cx="929924" cy="464964"/>
          </a:xfrm>
          <a:prstGeom prst="rect">
            <a:avLst/>
          </a:prstGeom>
        </p:spPr>
      </p:pic>
      <p:pic>
        <p:nvPicPr>
          <p:cNvPr id="8" name="Picture 12">
            <a:extLst>
              <a:ext uri="{FF2B5EF4-FFF2-40B4-BE49-F238E27FC236}">
                <a16:creationId xmlns:a16="http://schemas.microsoft.com/office/drawing/2014/main" id="{2C0B98C9-5B24-A411-056C-06C1D44283B5}"/>
              </a:ext>
            </a:extLst>
          </p:cNvPr>
          <p:cNvPicPr>
            <a:picLocks noChangeAspect="1"/>
          </p:cNvPicPr>
          <p:nvPr/>
        </p:nvPicPr>
        <p:blipFill>
          <a:blip r:embed="rId4" cstate="hqprint"/>
          <a:stretch>
            <a:fillRect/>
          </a:stretch>
        </p:blipFill>
        <p:spPr>
          <a:xfrm>
            <a:off x="11660879" y="42063"/>
            <a:ext cx="313753" cy="365039"/>
          </a:xfrm>
          <a:prstGeom prst="rect">
            <a:avLst/>
          </a:prstGeom>
        </p:spPr>
      </p:pic>
      <p:sp>
        <p:nvSpPr>
          <p:cNvPr id="9" name="Slide Number Placeholder 8">
            <a:extLst>
              <a:ext uri="{FF2B5EF4-FFF2-40B4-BE49-F238E27FC236}">
                <a16:creationId xmlns:a16="http://schemas.microsoft.com/office/drawing/2014/main" id="{812F9531-D1B1-F1DE-2D80-03318840D2C8}"/>
              </a:ext>
            </a:extLst>
          </p:cNvPr>
          <p:cNvSpPr>
            <a:spLocks noGrp="1"/>
          </p:cNvSpPr>
          <p:nvPr>
            <p:ph type="sldNum" idx="4"/>
          </p:nvPr>
        </p:nvSpPr>
        <p:spPr/>
        <p:txBody>
          <a:bodyPr/>
          <a:lstStyle/>
          <a:p>
            <a:fld id="{00000000-1234-1234-1234-123412341234}" type="slidenum">
              <a:rPr lang="nl-NL" smtClean="0"/>
              <a:t>19</a:t>
            </a:fld>
            <a:endParaRPr lang="nl-NL" dirty="0"/>
          </a:p>
        </p:txBody>
      </p:sp>
    </p:spTree>
    <p:extLst>
      <p:ext uri="{BB962C8B-B14F-4D97-AF65-F5344CB8AC3E}">
        <p14:creationId xmlns:p14="http://schemas.microsoft.com/office/powerpoint/2010/main" val="3314116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BB38-3174-1B7E-4574-83A1CA9791CD}"/>
              </a:ext>
            </a:extLst>
          </p:cNvPr>
          <p:cNvSpPr>
            <a:spLocks noGrp="1"/>
          </p:cNvSpPr>
          <p:nvPr>
            <p:ph type="ctrTitle"/>
          </p:nvPr>
        </p:nvSpPr>
        <p:spPr>
          <a:xfrm>
            <a:off x="3242730" y="224583"/>
            <a:ext cx="5833600" cy="918418"/>
          </a:xfrm>
        </p:spPr>
        <p:txBody>
          <a:bodyPr/>
          <a:lstStyle/>
          <a:p>
            <a:pPr algn="ctr"/>
            <a:r>
              <a:rPr lang="en-US" sz="4400" dirty="0">
                <a:solidFill>
                  <a:srgbClr val="FF0000"/>
                </a:solidFill>
                <a:latin typeface="Calibri" panose="020F0502020204030204" pitchFamily="34" charset="0"/>
                <a:cs typeface="Calibri" panose="020F0502020204030204" pitchFamily="34" charset="0"/>
              </a:rPr>
              <a:t>Team Members</a:t>
            </a:r>
          </a:p>
        </p:txBody>
      </p:sp>
      <p:sp>
        <p:nvSpPr>
          <p:cNvPr id="3" name="Subtitle 2">
            <a:extLst>
              <a:ext uri="{FF2B5EF4-FFF2-40B4-BE49-F238E27FC236}">
                <a16:creationId xmlns:a16="http://schemas.microsoft.com/office/drawing/2014/main" id="{63994D08-A9BB-C91C-3F3B-C420A70CC498}"/>
              </a:ext>
            </a:extLst>
          </p:cNvPr>
          <p:cNvSpPr>
            <a:spLocks noGrp="1"/>
          </p:cNvSpPr>
          <p:nvPr>
            <p:ph type="subTitle" idx="1"/>
          </p:nvPr>
        </p:nvSpPr>
        <p:spPr>
          <a:xfrm>
            <a:off x="685799" y="1273629"/>
            <a:ext cx="6204858" cy="4784271"/>
          </a:xfrm>
        </p:spPr>
        <p:txBody>
          <a:bodyPr/>
          <a:lstStyle/>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George Amofa Sarpong </a:t>
            </a:r>
          </a:p>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James Mensah Duku </a:t>
            </a:r>
          </a:p>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FATAWU NTORHAN </a:t>
            </a:r>
          </a:p>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Daniel Agbenyo</a:t>
            </a:r>
          </a:p>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Adjei-Boakye Esuako</a:t>
            </a:r>
          </a:p>
        </p:txBody>
      </p:sp>
      <p:grpSp>
        <p:nvGrpSpPr>
          <p:cNvPr id="4" name="Group 8">
            <a:extLst>
              <a:ext uri="{FF2B5EF4-FFF2-40B4-BE49-F238E27FC236}">
                <a16:creationId xmlns:a16="http://schemas.microsoft.com/office/drawing/2014/main" id="{F8AA0AFF-12A9-1998-C5D9-1E08D88ECF3B}"/>
              </a:ext>
            </a:extLst>
          </p:cNvPr>
          <p:cNvGrpSpPr/>
          <p:nvPr/>
        </p:nvGrpSpPr>
        <p:grpSpPr>
          <a:xfrm>
            <a:off x="9542082" y="6"/>
            <a:ext cx="2650409" cy="396380"/>
            <a:chOff x="4464767" y="0"/>
            <a:chExt cx="2650408" cy="396380"/>
          </a:xfrm>
        </p:grpSpPr>
        <p:sp>
          <p:nvSpPr>
            <p:cNvPr id="5" name="Rectangle: Top Corners Rounded 67">
              <a:extLst>
                <a:ext uri="{FF2B5EF4-FFF2-40B4-BE49-F238E27FC236}">
                  <a16:creationId xmlns:a16="http://schemas.microsoft.com/office/drawing/2014/main" id="{385C658E-FF10-A8E3-2CF2-A5513A781A93}"/>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9BDEE0F0-3037-4ADB-5BDE-19FC0E2C95AC}"/>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7FA7C84D-7672-84A6-1D2F-0110908E2E62}"/>
              </a:ext>
            </a:extLst>
          </p:cNvPr>
          <p:cNvPicPr>
            <a:picLocks noChangeAspect="1"/>
          </p:cNvPicPr>
          <p:nvPr/>
        </p:nvPicPr>
        <p:blipFill>
          <a:blip r:embed="rId3" cstate="hqprint"/>
          <a:stretch>
            <a:fillRect/>
          </a:stretch>
        </p:blipFill>
        <p:spPr>
          <a:xfrm>
            <a:off x="10473587" y="2"/>
            <a:ext cx="929924" cy="464964"/>
          </a:xfrm>
          <a:prstGeom prst="rect">
            <a:avLst/>
          </a:prstGeom>
        </p:spPr>
      </p:pic>
      <p:pic>
        <p:nvPicPr>
          <p:cNvPr id="8" name="Picture 12">
            <a:extLst>
              <a:ext uri="{FF2B5EF4-FFF2-40B4-BE49-F238E27FC236}">
                <a16:creationId xmlns:a16="http://schemas.microsoft.com/office/drawing/2014/main" id="{F2F90CBA-A886-3B51-F71B-0CADA02D1886}"/>
              </a:ext>
            </a:extLst>
          </p:cNvPr>
          <p:cNvPicPr>
            <a:picLocks noChangeAspect="1"/>
          </p:cNvPicPr>
          <p:nvPr/>
        </p:nvPicPr>
        <p:blipFill>
          <a:blip r:embed="rId4" cstate="hqprint"/>
          <a:stretch>
            <a:fillRect/>
          </a:stretch>
        </p:blipFill>
        <p:spPr>
          <a:xfrm>
            <a:off x="11660879" y="42063"/>
            <a:ext cx="313753" cy="365039"/>
          </a:xfrm>
          <a:prstGeom prst="rect">
            <a:avLst/>
          </a:prstGeom>
        </p:spPr>
      </p:pic>
      <p:sp>
        <p:nvSpPr>
          <p:cNvPr id="9" name="Slide Number Placeholder 8">
            <a:extLst>
              <a:ext uri="{FF2B5EF4-FFF2-40B4-BE49-F238E27FC236}">
                <a16:creationId xmlns:a16="http://schemas.microsoft.com/office/drawing/2014/main" id="{28D4655C-8EAB-4EBF-4FC8-A694474920AF}"/>
              </a:ext>
            </a:extLst>
          </p:cNvPr>
          <p:cNvSpPr>
            <a:spLocks noGrp="1"/>
          </p:cNvSpPr>
          <p:nvPr>
            <p:ph type="sldNum" idx="4"/>
          </p:nvPr>
        </p:nvSpPr>
        <p:spPr/>
        <p:txBody>
          <a:bodyPr/>
          <a:lstStyle/>
          <a:p>
            <a:fld id="{00000000-1234-1234-1234-123412341234}" type="slidenum">
              <a:rPr lang="nl-NL" smtClean="0"/>
              <a:t>2</a:t>
            </a:fld>
            <a:endParaRPr lang="nl-NL" dirty="0"/>
          </a:p>
        </p:txBody>
      </p:sp>
    </p:spTree>
    <p:extLst>
      <p:ext uri="{BB962C8B-B14F-4D97-AF65-F5344CB8AC3E}">
        <p14:creationId xmlns:p14="http://schemas.microsoft.com/office/powerpoint/2010/main" val="2281126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4D00-1D88-E044-11DE-17A15669828D}"/>
              </a:ext>
            </a:extLst>
          </p:cNvPr>
          <p:cNvSpPr>
            <a:spLocks noGrp="1"/>
          </p:cNvSpPr>
          <p:nvPr>
            <p:ph type="ctrTitle"/>
          </p:nvPr>
        </p:nvSpPr>
        <p:spPr>
          <a:xfrm>
            <a:off x="3179200" y="0"/>
            <a:ext cx="5833600" cy="881743"/>
          </a:xfrm>
        </p:spPr>
        <p:txBody>
          <a:bodyPr/>
          <a:lstStyle/>
          <a:p>
            <a:pPr algn="ctr"/>
            <a:r>
              <a:rPr lang="en-US" sz="4400" dirty="0">
                <a:solidFill>
                  <a:srgbClr val="FF0000"/>
                </a:solidFill>
                <a:latin typeface="Calibri" panose="020F0502020204030204" pitchFamily="34" charset="0"/>
                <a:cs typeface="Calibri" panose="020F0502020204030204" pitchFamily="34" charset="0"/>
              </a:rPr>
              <a:t>Conclusion </a:t>
            </a:r>
          </a:p>
        </p:txBody>
      </p:sp>
      <p:sp>
        <p:nvSpPr>
          <p:cNvPr id="3" name="Subtitle 2">
            <a:extLst>
              <a:ext uri="{FF2B5EF4-FFF2-40B4-BE49-F238E27FC236}">
                <a16:creationId xmlns:a16="http://schemas.microsoft.com/office/drawing/2014/main" id="{23616FA3-4083-3FB2-6661-8BD643F958A4}"/>
              </a:ext>
            </a:extLst>
          </p:cNvPr>
          <p:cNvSpPr>
            <a:spLocks noGrp="1"/>
          </p:cNvSpPr>
          <p:nvPr>
            <p:ph type="subTitle" idx="1"/>
          </p:nvPr>
        </p:nvSpPr>
        <p:spPr>
          <a:xfrm>
            <a:off x="288672" y="2195243"/>
            <a:ext cx="10177943" cy="1641971"/>
          </a:xfrm>
        </p:spPr>
        <p:txBody>
          <a:bodyPr/>
          <a:lstStyle/>
          <a:p>
            <a:pPr marL="457200" indent="-457200">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From our visualizations and analysis, we observed that the sales generated is not dependent on the rank of the games. </a:t>
            </a:r>
          </a:p>
          <a:p>
            <a:pPr marL="457200" indent="-457200">
              <a:buFont typeface="Wingdings" panose="05000000000000000000" pitchFamily="2" charset="2"/>
              <a:buChar char="Ø"/>
            </a:pPr>
            <a:endParaRPr lang="en-US" sz="2800" b="1" dirty="0">
              <a:solidFill>
                <a:schemeClr val="tx1"/>
              </a:solidFill>
              <a:latin typeface="Calibri Light" panose="020F0302020204030204" pitchFamily="34" charset="0"/>
              <a:cs typeface="Calibri Light" panose="020F0302020204030204" pitchFamily="34" charset="0"/>
            </a:endParaRPr>
          </a:p>
          <a:p>
            <a:pPr marL="0" indent="0"/>
            <a:endParaRPr lang="en-US" sz="2800" b="1" dirty="0">
              <a:solidFill>
                <a:schemeClr val="tx1"/>
              </a:solidFill>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Therefore we conclude that the sales generated may be influenced by some factors such as the taste and preference of consumers, the size of the market and the popularity of the platform, publisher, and the genre. </a:t>
            </a:r>
          </a:p>
        </p:txBody>
      </p:sp>
      <p:sp>
        <p:nvSpPr>
          <p:cNvPr id="4" name="Slide Number Placeholder 3">
            <a:extLst>
              <a:ext uri="{FF2B5EF4-FFF2-40B4-BE49-F238E27FC236}">
                <a16:creationId xmlns:a16="http://schemas.microsoft.com/office/drawing/2014/main" id="{922423D4-3F5C-668B-E0D7-9ED754B34ECC}"/>
              </a:ext>
            </a:extLst>
          </p:cNvPr>
          <p:cNvSpPr>
            <a:spLocks noGrp="1"/>
          </p:cNvSpPr>
          <p:nvPr>
            <p:ph type="sldNum" idx="4"/>
          </p:nvPr>
        </p:nvSpPr>
        <p:spPr/>
        <p:txBody>
          <a:bodyPr/>
          <a:lstStyle/>
          <a:p>
            <a:fld id="{00000000-1234-1234-1234-123412341234}" type="slidenum">
              <a:rPr lang="nl-NL" smtClean="0"/>
              <a:t>20</a:t>
            </a:fld>
            <a:endParaRPr lang="nl-NL" dirty="0"/>
          </a:p>
        </p:txBody>
      </p:sp>
    </p:spTree>
    <p:extLst>
      <p:ext uri="{BB962C8B-B14F-4D97-AF65-F5344CB8AC3E}">
        <p14:creationId xmlns:p14="http://schemas.microsoft.com/office/powerpoint/2010/main" val="4278717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1E56C61C-2C41-6469-FE67-C502355C0CA2}"/>
              </a:ext>
            </a:extLst>
          </p:cNvPr>
          <p:cNvGrpSpPr/>
          <p:nvPr/>
        </p:nvGrpSpPr>
        <p:grpSpPr>
          <a:xfrm>
            <a:off x="9542082" y="6"/>
            <a:ext cx="2650409" cy="396380"/>
            <a:chOff x="4464767" y="0"/>
            <a:chExt cx="2650408" cy="396380"/>
          </a:xfrm>
        </p:grpSpPr>
        <p:sp>
          <p:nvSpPr>
            <p:cNvPr id="5" name="Rectangle: Top Corners Rounded 67">
              <a:extLst>
                <a:ext uri="{FF2B5EF4-FFF2-40B4-BE49-F238E27FC236}">
                  <a16:creationId xmlns:a16="http://schemas.microsoft.com/office/drawing/2014/main" id="{ACA5C42C-FD44-3085-3D32-AFD499EBD016}"/>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E021D984-2740-15AA-CD2D-9D0B0E7A281A}"/>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1DFCEF8C-0064-6251-949F-CAADBEC2A661}"/>
              </a:ext>
            </a:extLst>
          </p:cNvPr>
          <p:cNvPicPr>
            <a:picLocks noChangeAspect="1"/>
          </p:cNvPicPr>
          <p:nvPr/>
        </p:nvPicPr>
        <p:blipFill>
          <a:blip r:embed="rId3" cstate="hqprint"/>
          <a:stretch>
            <a:fillRect/>
          </a:stretch>
        </p:blipFill>
        <p:spPr>
          <a:xfrm>
            <a:off x="10473587" y="2"/>
            <a:ext cx="929924" cy="464964"/>
          </a:xfrm>
          <a:prstGeom prst="rect">
            <a:avLst/>
          </a:prstGeom>
        </p:spPr>
      </p:pic>
      <p:pic>
        <p:nvPicPr>
          <p:cNvPr id="8" name="Picture 12">
            <a:extLst>
              <a:ext uri="{FF2B5EF4-FFF2-40B4-BE49-F238E27FC236}">
                <a16:creationId xmlns:a16="http://schemas.microsoft.com/office/drawing/2014/main" id="{1C2AE4AA-F981-DBDA-B816-E95272815EAE}"/>
              </a:ext>
            </a:extLst>
          </p:cNvPr>
          <p:cNvPicPr>
            <a:picLocks noChangeAspect="1"/>
          </p:cNvPicPr>
          <p:nvPr/>
        </p:nvPicPr>
        <p:blipFill>
          <a:blip r:embed="rId4" cstate="hqprint"/>
          <a:stretch>
            <a:fillRect/>
          </a:stretch>
        </p:blipFill>
        <p:spPr>
          <a:xfrm>
            <a:off x="11660879" y="42063"/>
            <a:ext cx="313753" cy="365039"/>
          </a:xfrm>
          <a:prstGeom prst="rect">
            <a:avLst/>
          </a:prstGeom>
        </p:spPr>
      </p:pic>
      <p:sp>
        <p:nvSpPr>
          <p:cNvPr id="3" name="Slide Number Placeholder 2">
            <a:extLst>
              <a:ext uri="{FF2B5EF4-FFF2-40B4-BE49-F238E27FC236}">
                <a16:creationId xmlns:a16="http://schemas.microsoft.com/office/drawing/2014/main" id="{1CD5A737-4396-EBF1-A340-7C32AA0C8098}"/>
              </a:ext>
            </a:extLst>
          </p:cNvPr>
          <p:cNvSpPr>
            <a:spLocks noGrp="1"/>
          </p:cNvSpPr>
          <p:nvPr>
            <p:ph type="sldNum" sz="quarter" idx="12"/>
          </p:nvPr>
        </p:nvSpPr>
        <p:spPr/>
        <p:txBody>
          <a:bodyPr/>
          <a:lstStyle/>
          <a:p>
            <a:fld id="{00000000-1234-1234-1234-123412341234}" type="slidenum">
              <a:rPr lang="nl-NL" smtClean="0"/>
              <a:t>21</a:t>
            </a:fld>
            <a:endParaRPr lang="nl-NL" dirty="0"/>
          </a:p>
        </p:txBody>
      </p:sp>
      <p:sp>
        <p:nvSpPr>
          <p:cNvPr id="13" name="TextBox 12">
            <a:extLst>
              <a:ext uri="{FF2B5EF4-FFF2-40B4-BE49-F238E27FC236}">
                <a16:creationId xmlns:a16="http://schemas.microsoft.com/office/drawing/2014/main" id="{46B87DAB-24D3-C8A7-1333-0E82B3C383F4}"/>
              </a:ext>
            </a:extLst>
          </p:cNvPr>
          <p:cNvSpPr txBox="1"/>
          <p:nvPr/>
        </p:nvSpPr>
        <p:spPr>
          <a:xfrm>
            <a:off x="2283279" y="2228671"/>
            <a:ext cx="7625442" cy="1200329"/>
          </a:xfrm>
          <a:prstGeom prst="rect">
            <a:avLst/>
          </a:prstGeom>
          <a:noFill/>
        </p:spPr>
        <p:txBody>
          <a:bodyPr wrap="square" rtlCol="0">
            <a:spAutoFit/>
          </a:bodyPr>
          <a:lstStyle/>
          <a:p>
            <a:pPr algn="ctr"/>
            <a:r>
              <a:rPr lang="en-US" sz="72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609273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7E0F-C0BB-E920-4B10-BFDC22DFFBB9}"/>
              </a:ext>
            </a:extLst>
          </p:cNvPr>
          <p:cNvSpPr>
            <a:spLocks noGrp="1"/>
          </p:cNvSpPr>
          <p:nvPr>
            <p:ph type="ctrTitle"/>
          </p:nvPr>
        </p:nvSpPr>
        <p:spPr>
          <a:xfrm>
            <a:off x="898071" y="584374"/>
            <a:ext cx="5833600" cy="1509138"/>
          </a:xfrm>
        </p:spPr>
        <p:txBody>
          <a:bodyPr/>
          <a:lstStyle/>
          <a:p>
            <a:pPr lvl="0">
              <a:lnSpc>
                <a:spcPct val="150000"/>
              </a:lnSpc>
            </a:pPr>
            <a:br>
              <a:rPr lang="en-GH" sz="2000" b="1" dirty="0">
                <a:solidFill>
                  <a:schemeClr val="bg1"/>
                </a:solidFill>
              </a:rPr>
            </a:br>
            <a:br>
              <a:rPr lang="en-US" sz="2000" b="1" dirty="0">
                <a:solidFill>
                  <a:schemeClr val="bg1"/>
                </a:solidFill>
                <a:latin typeface="Times New Roman" panose="02020603050405020304" pitchFamily="18" charset="0"/>
                <a:cs typeface="Times New Roman" panose="02020603050405020304" pitchFamily="18" charset="0"/>
              </a:rPr>
            </a:br>
            <a:r>
              <a:rPr lang="en-US" sz="3600" b="1" dirty="0">
                <a:solidFill>
                  <a:srgbClr val="FF0000"/>
                </a:solidFill>
                <a:latin typeface="Calibri" panose="020F0502020204030204" pitchFamily="34" charset="0"/>
                <a:cs typeface="Calibri" panose="020F0502020204030204" pitchFamily="34" charset="0"/>
              </a:rPr>
              <a:t>OUTLINE</a:t>
            </a:r>
            <a:r>
              <a:rPr lang="en-US" sz="3600" b="1" dirty="0">
                <a:solidFill>
                  <a:srgbClr val="FF0000"/>
                </a:solidFill>
                <a:latin typeface="Times New Roman" panose="02020603050405020304" pitchFamily="18" charset="0"/>
                <a:cs typeface="Times New Roman" panose="02020603050405020304" pitchFamily="18" charset="0"/>
              </a:rPr>
              <a:t>:</a:t>
            </a:r>
            <a:br>
              <a:rPr lang="en-US" sz="2000" b="1" dirty="0">
                <a:solidFill>
                  <a:srgbClr val="FF0000"/>
                </a:solidFill>
                <a:latin typeface="Times New Roman" panose="02020603050405020304" pitchFamily="18" charset="0"/>
                <a:cs typeface="Times New Roman" panose="02020603050405020304" pitchFamily="18" charset="0"/>
              </a:rPr>
            </a:br>
            <a:br>
              <a:rPr lang="en-GH" dirty="0"/>
            </a:br>
            <a:endParaRPr lang="en-US" dirty="0"/>
          </a:p>
        </p:txBody>
      </p:sp>
      <p:sp>
        <p:nvSpPr>
          <p:cNvPr id="3" name="Subtitle 2">
            <a:extLst>
              <a:ext uri="{FF2B5EF4-FFF2-40B4-BE49-F238E27FC236}">
                <a16:creationId xmlns:a16="http://schemas.microsoft.com/office/drawing/2014/main" id="{AA8805E6-BDAF-02EE-FC81-E6B6CA5511DE}"/>
              </a:ext>
            </a:extLst>
          </p:cNvPr>
          <p:cNvSpPr>
            <a:spLocks noGrp="1"/>
          </p:cNvSpPr>
          <p:nvPr>
            <p:ph type="subTitle" idx="1"/>
          </p:nvPr>
        </p:nvSpPr>
        <p:spPr>
          <a:xfrm>
            <a:off x="576987" y="4036612"/>
            <a:ext cx="6475767" cy="4474028"/>
          </a:xfrm>
        </p:spPr>
        <p:txBody>
          <a:bodyPr/>
          <a:lstStyle/>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A brief introduction about the data set</a:t>
            </a:r>
          </a:p>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Tools and libraries</a:t>
            </a:r>
          </a:p>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Hypothesis</a:t>
            </a:r>
          </a:p>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Questions</a:t>
            </a:r>
          </a:p>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Visualizations and insights</a:t>
            </a:r>
          </a:p>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Conclusions</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endParaRPr>
          </a:p>
        </p:txBody>
      </p:sp>
      <p:grpSp>
        <p:nvGrpSpPr>
          <p:cNvPr id="4" name="Group 8">
            <a:extLst>
              <a:ext uri="{FF2B5EF4-FFF2-40B4-BE49-F238E27FC236}">
                <a16:creationId xmlns:a16="http://schemas.microsoft.com/office/drawing/2014/main" id="{11C981F1-09B0-72B9-E045-1BCA0F34CBD2}"/>
              </a:ext>
            </a:extLst>
          </p:cNvPr>
          <p:cNvGrpSpPr/>
          <p:nvPr/>
        </p:nvGrpSpPr>
        <p:grpSpPr>
          <a:xfrm>
            <a:off x="9613344" y="10722"/>
            <a:ext cx="2650409" cy="396380"/>
            <a:chOff x="4464767" y="0"/>
            <a:chExt cx="2650408" cy="396380"/>
          </a:xfrm>
        </p:grpSpPr>
        <p:sp>
          <p:nvSpPr>
            <p:cNvPr id="5" name="Rectangle: Top Corners Rounded 67">
              <a:extLst>
                <a:ext uri="{FF2B5EF4-FFF2-40B4-BE49-F238E27FC236}">
                  <a16:creationId xmlns:a16="http://schemas.microsoft.com/office/drawing/2014/main" id="{63082BA3-8F52-F0AA-84F0-D80D34803E77}"/>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C5DEAF81-DA5B-1ECD-0D40-D6DB5565838F}"/>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45106599-5673-443D-7204-C33883656320}"/>
              </a:ext>
            </a:extLst>
          </p:cNvPr>
          <p:cNvPicPr>
            <a:picLocks noChangeAspect="1"/>
          </p:cNvPicPr>
          <p:nvPr/>
        </p:nvPicPr>
        <p:blipFill>
          <a:blip r:embed="rId3" cstate="hqprint"/>
          <a:stretch>
            <a:fillRect/>
          </a:stretch>
        </p:blipFill>
        <p:spPr>
          <a:xfrm>
            <a:off x="10441834" y="42063"/>
            <a:ext cx="929924" cy="407102"/>
          </a:xfrm>
          <a:prstGeom prst="rect">
            <a:avLst/>
          </a:prstGeom>
        </p:spPr>
      </p:pic>
      <p:pic>
        <p:nvPicPr>
          <p:cNvPr id="8" name="Picture 12">
            <a:extLst>
              <a:ext uri="{FF2B5EF4-FFF2-40B4-BE49-F238E27FC236}">
                <a16:creationId xmlns:a16="http://schemas.microsoft.com/office/drawing/2014/main" id="{E348E025-BBD8-52B1-69FA-EBFA1AAA0039}"/>
              </a:ext>
            </a:extLst>
          </p:cNvPr>
          <p:cNvPicPr>
            <a:picLocks noChangeAspect="1"/>
          </p:cNvPicPr>
          <p:nvPr/>
        </p:nvPicPr>
        <p:blipFill>
          <a:blip r:embed="rId4" cstate="hqprint"/>
          <a:stretch>
            <a:fillRect/>
          </a:stretch>
        </p:blipFill>
        <p:spPr>
          <a:xfrm>
            <a:off x="11660879" y="42063"/>
            <a:ext cx="313753" cy="365039"/>
          </a:xfrm>
          <a:prstGeom prst="rect">
            <a:avLst/>
          </a:prstGeom>
        </p:spPr>
      </p:pic>
      <p:sp>
        <p:nvSpPr>
          <p:cNvPr id="9" name="Slide Number Placeholder 8">
            <a:extLst>
              <a:ext uri="{FF2B5EF4-FFF2-40B4-BE49-F238E27FC236}">
                <a16:creationId xmlns:a16="http://schemas.microsoft.com/office/drawing/2014/main" id="{A07497BA-9CA3-AEE5-8D68-BBA43A241721}"/>
              </a:ext>
            </a:extLst>
          </p:cNvPr>
          <p:cNvSpPr>
            <a:spLocks noGrp="1"/>
          </p:cNvSpPr>
          <p:nvPr>
            <p:ph type="sldNum" idx="4"/>
          </p:nvPr>
        </p:nvSpPr>
        <p:spPr/>
        <p:txBody>
          <a:bodyPr/>
          <a:lstStyle/>
          <a:p>
            <a:fld id="{00000000-1234-1234-1234-123412341234}" type="slidenum">
              <a:rPr lang="nl-NL" smtClean="0"/>
              <a:t>3</a:t>
            </a:fld>
            <a:endParaRPr lang="nl-NL" dirty="0"/>
          </a:p>
        </p:txBody>
      </p:sp>
    </p:spTree>
    <p:extLst>
      <p:ext uri="{BB962C8B-B14F-4D97-AF65-F5344CB8AC3E}">
        <p14:creationId xmlns:p14="http://schemas.microsoft.com/office/powerpoint/2010/main" val="3294003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161D-AE54-5E7A-03B2-5FC7FFB2A055}"/>
              </a:ext>
            </a:extLst>
          </p:cNvPr>
          <p:cNvSpPr>
            <a:spLocks noGrp="1"/>
          </p:cNvSpPr>
          <p:nvPr>
            <p:ph type="ctrTitle"/>
          </p:nvPr>
        </p:nvSpPr>
        <p:spPr>
          <a:xfrm>
            <a:off x="1661843" y="9848"/>
            <a:ext cx="8868313" cy="1051510"/>
          </a:xfrm>
        </p:spPr>
        <p:txBody>
          <a:bodyPr/>
          <a:lstStyle/>
          <a:p>
            <a:pPr algn="ctr"/>
            <a:r>
              <a:rPr lang="en-US" sz="4400" dirty="0">
                <a:solidFill>
                  <a:srgbClr val="FF0000"/>
                </a:solidFill>
                <a:latin typeface="Calibri" panose="020F0502020204030204" pitchFamily="34" charset="0"/>
                <a:cs typeface="Calibri" panose="020F0502020204030204" pitchFamily="34" charset="0"/>
              </a:rPr>
              <a:t>A brief Information about the Dataset</a:t>
            </a:r>
            <a:endParaRPr lang="en-US"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9841BAF-940B-9050-0E4E-3478CAE284E8}"/>
              </a:ext>
            </a:extLst>
          </p:cNvPr>
          <p:cNvSpPr>
            <a:spLocks noGrp="1"/>
          </p:cNvSpPr>
          <p:nvPr>
            <p:ph type="subTitle" idx="1"/>
          </p:nvPr>
        </p:nvSpPr>
        <p:spPr>
          <a:xfrm>
            <a:off x="424542" y="3086101"/>
            <a:ext cx="11576957" cy="2141700"/>
          </a:xfrm>
        </p:spPr>
        <p:txBody>
          <a:bodyPr/>
          <a:lstStyle/>
          <a:p>
            <a:pPr marL="146050" indent="0">
              <a:buClr>
                <a:schemeClr val="bg1"/>
              </a:buClr>
            </a:pPr>
            <a:r>
              <a:rPr lang="en-GB" sz="2800" b="1" dirty="0">
                <a:solidFill>
                  <a:srgbClr val="FFFFFF"/>
                </a:solidFill>
                <a:latin typeface="Calibri Light" panose="020F0302020204030204" pitchFamily="34" charset="0"/>
                <a:ea typeface="Times New Roman" panose="02020603050405020304" pitchFamily="18" charset="0"/>
                <a:cs typeface="Calibri Light" panose="020F0302020204030204" pitchFamily="34" charset="0"/>
              </a:rPr>
              <a:t>Video game is one the most consumed entertainment all over the world. It is consumed by both children and adults.</a:t>
            </a:r>
          </a:p>
          <a:p>
            <a:pPr marL="146050" indent="0"/>
            <a:endParaRPr lang="en-US" sz="2800" b="1" dirty="0">
              <a:solidFill>
                <a:srgbClr val="FFFFFF"/>
              </a:solidFill>
              <a:latin typeface="Calibri Light" panose="020F0302020204030204" pitchFamily="34" charset="0"/>
              <a:cs typeface="Calibri Light" panose="020F0302020204030204" pitchFamily="34" charset="0"/>
            </a:endParaRPr>
          </a:p>
          <a:p>
            <a:pPr marL="146050" indent="0">
              <a:buClr>
                <a:schemeClr val="bg1"/>
              </a:buClr>
            </a:pPr>
            <a:r>
              <a:rPr lang="en-US" sz="2800" b="1" dirty="0">
                <a:solidFill>
                  <a:schemeClr val="tx1"/>
                </a:solidFill>
                <a:latin typeface="Calibri Light" panose="020F0302020204030204" pitchFamily="34" charset="0"/>
                <a:cs typeface="Calibri Light" panose="020F0302020204030204" pitchFamily="34" charset="0"/>
              </a:rPr>
              <a:t>The dataset was a video game sales and it contains a list of video games with sales greater than 100,000 copies. </a:t>
            </a:r>
          </a:p>
          <a:p>
            <a:pPr marL="146050" indent="0"/>
            <a:endParaRPr lang="en-US" sz="2800" b="1" dirty="0">
              <a:solidFill>
                <a:srgbClr val="FFFFFF"/>
              </a:solidFill>
              <a:latin typeface="Calibri Light" panose="020F0302020204030204" pitchFamily="34" charset="0"/>
              <a:cs typeface="Calibri Light" panose="020F0302020204030204" pitchFamily="34" charset="0"/>
            </a:endParaRPr>
          </a:p>
          <a:p>
            <a:pPr marL="146050" indent="0">
              <a:buClr>
                <a:schemeClr val="bg1"/>
              </a:buClr>
            </a:pPr>
            <a:r>
              <a:rPr lang="en-US" sz="2800" b="1" dirty="0">
                <a:solidFill>
                  <a:srgbClr val="FFFFFF"/>
                </a:solidFill>
                <a:latin typeface="Calibri Light" panose="020F0302020204030204" pitchFamily="34" charset="0"/>
                <a:cs typeface="Calibri Light" panose="020F0302020204030204" pitchFamily="34" charset="0"/>
              </a:rPr>
              <a:t>The dataset contains eleven columns in the dataset:</a:t>
            </a:r>
          </a:p>
          <a:p>
            <a:pPr marL="146050" indent="0"/>
            <a:r>
              <a:rPr lang="en-US" sz="2800" b="1" dirty="0">
                <a:solidFill>
                  <a:schemeClr val="tx1"/>
                </a:solidFill>
                <a:latin typeface="Calibri Light" panose="020F0302020204030204" pitchFamily="34" charset="0"/>
                <a:cs typeface="Calibri Light" panose="020F0302020204030204" pitchFamily="34" charset="0"/>
              </a:rPr>
              <a:t>Rank – The overall rank of sales,  Name - The games name, Platform - Platform of the games release, Year - Year of the game's release, Genre - Genre of the game, Publisher - Publisher of the game, N.A Sales - Sales in North America (in millions), EU Sales - Sales in Europe (in millions), JP Sales - Sales in Japan (in millions), Other Sales - Sales in the rest of the world (in millions), Global Sales - Total worldwide sales.</a:t>
            </a:r>
            <a:endParaRPr lang="en-US" sz="2800" b="1" dirty="0">
              <a:solidFill>
                <a:srgbClr val="FFFFFF"/>
              </a:solidFill>
              <a:latin typeface="Calibri Light" panose="020F0302020204030204" pitchFamily="34" charset="0"/>
              <a:cs typeface="Calibri Light" panose="020F0302020204030204" pitchFamily="34" charset="0"/>
            </a:endParaRPr>
          </a:p>
          <a:p>
            <a:endParaRPr lang="en-US" sz="2800" dirty="0">
              <a:latin typeface="Times New Roman" panose="02020603050405020304" pitchFamily="18" charset="0"/>
              <a:cs typeface="Times New Roman" panose="02020603050405020304" pitchFamily="18" charset="0"/>
            </a:endParaRPr>
          </a:p>
        </p:txBody>
      </p:sp>
      <p:grpSp>
        <p:nvGrpSpPr>
          <p:cNvPr id="4" name="Group 8">
            <a:extLst>
              <a:ext uri="{FF2B5EF4-FFF2-40B4-BE49-F238E27FC236}">
                <a16:creationId xmlns:a16="http://schemas.microsoft.com/office/drawing/2014/main" id="{84BA3897-1A62-FBDD-6B11-2CE8AC198E6E}"/>
              </a:ext>
            </a:extLst>
          </p:cNvPr>
          <p:cNvGrpSpPr/>
          <p:nvPr/>
        </p:nvGrpSpPr>
        <p:grpSpPr>
          <a:xfrm>
            <a:off x="9541591" y="44930"/>
            <a:ext cx="2650409" cy="396380"/>
            <a:chOff x="4464767" y="0"/>
            <a:chExt cx="2650408" cy="396380"/>
          </a:xfrm>
        </p:grpSpPr>
        <p:sp>
          <p:nvSpPr>
            <p:cNvPr id="5" name="Rectangle: Top Corners Rounded 67">
              <a:extLst>
                <a:ext uri="{FF2B5EF4-FFF2-40B4-BE49-F238E27FC236}">
                  <a16:creationId xmlns:a16="http://schemas.microsoft.com/office/drawing/2014/main" id="{1CF4CDE3-B9C9-79E0-80FB-D297CB078E34}"/>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5DC50AB5-A51C-6889-E111-639F1BE8933D}"/>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8" name="Picture 11">
            <a:extLst>
              <a:ext uri="{FF2B5EF4-FFF2-40B4-BE49-F238E27FC236}">
                <a16:creationId xmlns:a16="http://schemas.microsoft.com/office/drawing/2014/main" id="{E7FFAC6A-8BAC-B5E0-A30A-7EFA25465279}"/>
              </a:ext>
            </a:extLst>
          </p:cNvPr>
          <p:cNvPicPr>
            <a:picLocks noChangeAspect="1"/>
          </p:cNvPicPr>
          <p:nvPr/>
        </p:nvPicPr>
        <p:blipFill>
          <a:blip r:embed="rId3" cstate="hqprint"/>
          <a:stretch>
            <a:fillRect/>
          </a:stretch>
        </p:blipFill>
        <p:spPr>
          <a:xfrm>
            <a:off x="10473587" y="2"/>
            <a:ext cx="929924" cy="464964"/>
          </a:xfrm>
          <a:prstGeom prst="rect">
            <a:avLst/>
          </a:prstGeom>
        </p:spPr>
      </p:pic>
      <p:pic>
        <p:nvPicPr>
          <p:cNvPr id="9" name="Picture 12">
            <a:extLst>
              <a:ext uri="{FF2B5EF4-FFF2-40B4-BE49-F238E27FC236}">
                <a16:creationId xmlns:a16="http://schemas.microsoft.com/office/drawing/2014/main" id="{63C9DBB5-72EC-3808-C7A0-3FE6B910D923}"/>
              </a:ext>
            </a:extLst>
          </p:cNvPr>
          <p:cNvPicPr>
            <a:picLocks noChangeAspect="1"/>
          </p:cNvPicPr>
          <p:nvPr/>
        </p:nvPicPr>
        <p:blipFill>
          <a:blip r:embed="rId4" cstate="hqprint"/>
          <a:stretch>
            <a:fillRect/>
          </a:stretch>
        </p:blipFill>
        <p:spPr>
          <a:xfrm>
            <a:off x="11660879" y="42063"/>
            <a:ext cx="313753" cy="365039"/>
          </a:xfrm>
          <a:prstGeom prst="rect">
            <a:avLst/>
          </a:prstGeom>
        </p:spPr>
      </p:pic>
      <p:sp>
        <p:nvSpPr>
          <p:cNvPr id="7" name="Slide Number Placeholder 6">
            <a:extLst>
              <a:ext uri="{FF2B5EF4-FFF2-40B4-BE49-F238E27FC236}">
                <a16:creationId xmlns:a16="http://schemas.microsoft.com/office/drawing/2014/main" id="{868AD859-845D-1414-9D63-D2AE09C8A7EC}"/>
              </a:ext>
            </a:extLst>
          </p:cNvPr>
          <p:cNvSpPr>
            <a:spLocks noGrp="1"/>
          </p:cNvSpPr>
          <p:nvPr>
            <p:ph type="sldNum" idx="4"/>
          </p:nvPr>
        </p:nvSpPr>
        <p:spPr/>
        <p:txBody>
          <a:bodyPr/>
          <a:lstStyle/>
          <a:p>
            <a:fld id="{00000000-1234-1234-1234-123412341234}" type="slidenum">
              <a:rPr lang="nl-NL" smtClean="0"/>
              <a:t>4</a:t>
            </a:fld>
            <a:endParaRPr lang="nl-NL" dirty="0"/>
          </a:p>
        </p:txBody>
      </p:sp>
    </p:spTree>
    <p:extLst>
      <p:ext uri="{BB962C8B-B14F-4D97-AF65-F5344CB8AC3E}">
        <p14:creationId xmlns:p14="http://schemas.microsoft.com/office/powerpoint/2010/main" val="3839402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4159-13A2-BCB2-5006-EC616EB65A95}"/>
              </a:ext>
            </a:extLst>
          </p:cNvPr>
          <p:cNvSpPr>
            <a:spLocks noGrp="1"/>
          </p:cNvSpPr>
          <p:nvPr>
            <p:ph type="ctrTitle"/>
          </p:nvPr>
        </p:nvSpPr>
        <p:spPr>
          <a:xfrm>
            <a:off x="1121428" y="0"/>
            <a:ext cx="5833600" cy="1908000"/>
          </a:xfrm>
        </p:spPr>
        <p:txBody>
          <a:bodyPr/>
          <a:lstStyle/>
          <a:p>
            <a:r>
              <a:rPr lang="en-US" sz="3600" dirty="0">
                <a:solidFill>
                  <a:srgbClr val="FF0000"/>
                </a:solidFill>
                <a:latin typeface="Calibri" panose="020F0502020204030204" pitchFamily="34" charset="0"/>
                <a:cs typeface="Calibri" panose="020F0502020204030204" pitchFamily="34" charset="0"/>
              </a:rPr>
              <a:t>Tools and Libraries</a:t>
            </a:r>
          </a:p>
        </p:txBody>
      </p:sp>
      <p:sp>
        <p:nvSpPr>
          <p:cNvPr id="3" name="Subtitle 2">
            <a:extLst>
              <a:ext uri="{FF2B5EF4-FFF2-40B4-BE49-F238E27FC236}">
                <a16:creationId xmlns:a16="http://schemas.microsoft.com/office/drawing/2014/main" id="{358EC1C8-8314-7E2E-0116-52F886123A99}"/>
              </a:ext>
            </a:extLst>
          </p:cNvPr>
          <p:cNvSpPr>
            <a:spLocks noGrp="1"/>
          </p:cNvSpPr>
          <p:nvPr>
            <p:ph type="subTitle" idx="1"/>
          </p:nvPr>
        </p:nvSpPr>
        <p:spPr>
          <a:xfrm>
            <a:off x="1301042" y="3129200"/>
            <a:ext cx="4459600" cy="599600"/>
          </a:xfrm>
        </p:spPr>
        <p:txBody>
          <a:bodyPr/>
          <a:lstStyle/>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Numpy</a:t>
            </a:r>
          </a:p>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Pandas</a:t>
            </a:r>
          </a:p>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Matplotlib.pyplot</a:t>
            </a:r>
          </a:p>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Seaborn</a:t>
            </a:r>
          </a:p>
          <a:p>
            <a:pPr>
              <a:lnSpc>
                <a:spcPct val="200000"/>
              </a:lnSpc>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Counter</a:t>
            </a:r>
          </a:p>
        </p:txBody>
      </p:sp>
      <p:grpSp>
        <p:nvGrpSpPr>
          <p:cNvPr id="4" name="Group 8">
            <a:extLst>
              <a:ext uri="{FF2B5EF4-FFF2-40B4-BE49-F238E27FC236}">
                <a16:creationId xmlns:a16="http://schemas.microsoft.com/office/drawing/2014/main" id="{E4A48CA4-CE86-2A9B-1688-E37B40F7E616}"/>
              </a:ext>
            </a:extLst>
          </p:cNvPr>
          <p:cNvGrpSpPr/>
          <p:nvPr/>
        </p:nvGrpSpPr>
        <p:grpSpPr>
          <a:xfrm>
            <a:off x="9541591" y="34294"/>
            <a:ext cx="2650409" cy="396380"/>
            <a:chOff x="4464767" y="0"/>
            <a:chExt cx="2650408" cy="396380"/>
          </a:xfrm>
        </p:grpSpPr>
        <p:sp>
          <p:nvSpPr>
            <p:cNvPr id="5" name="Rectangle: Top Corners Rounded 67">
              <a:extLst>
                <a:ext uri="{FF2B5EF4-FFF2-40B4-BE49-F238E27FC236}">
                  <a16:creationId xmlns:a16="http://schemas.microsoft.com/office/drawing/2014/main" id="{162DE238-F39B-A1C6-C394-D8120AE7F9B5}"/>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39FB1919-F96E-4EAA-395B-09FB0C80DAFC}"/>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C68E22A9-2845-813C-078B-E7EEA0A8906C}"/>
              </a:ext>
            </a:extLst>
          </p:cNvPr>
          <p:cNvPicPr>
            <a:picLocks noChangeAspect="1"/>
          </p:cNvPicPr>
          <p:nvPr/>
        </p:nvPicPr>
        <p:blipFill>
          <a:blip r:embed="rId3" cstate="hqprint"/>
          <a:stretch>
            <a:fillRect/>
          </a:stretch>
        </p:blipFill>
        <p:spPr>
          <a:xfrm>
            <a:off x="10515152" y="2"/>
            <a:ext cx="929924" cy="464964"/>
          </a:xfrm>
          <a:prstGeom prst="rect">
            <a:avLst/>
          </a:prstGeom>
        </p:spPr>
      </p:pic>
      <p:pic>
        <p:nvPicPr>
          <p:cNvPr id="8" name="Picture 12">
            <a:extLst>
              <a:ext uri="{FF2B5EF4-FFF2-40B4-BE49-F238E27FC236}">
                <a16:creationId xmlns:a16="http://schemas.microsoft.com/office/drawing/2014/main" id="{85B276AC-9D53-DF79-B4E0-EF9F0FA9ADB5}"/>
              </a:ext>
            </a:extLst>
          </p:cNvPr>
          <p:cNvPicPr>
            <a:picLocks noChangeAspect="1"/>
          </p:cNvPicPr>
          <p:nvPr/>
        </p:nvPicPr>
        <p:blipFill>
          <a:blip r:embed="rId4" cstate="hqprint"/>
          <a:stretch>
            <a:fillRect/>
          </a:stretch>
        </p:blipFill>
        <p:spPr>
          <a:xfrm>
            <a:off x="11660879" y="42063"/>
            <a:ext cx="313753" cy="365039"/>
          </a:xfrm>
          <a:prstGeom prst="rect">
            <a:avLst/>
          </a:prstGeom>
        </p:spPr>
      </p:pic>
      <p:sp>
        <p:nvSpPr>
          <p:cNvPr id="9" name="Slide Number Placeholder 8">
            <a:extLst>
              <a:ext uri="{FF2B5EF4-FFF2-40B4-BE49-F238E27FC236}">
                <a16:creationId xmlns:a16="http://schemas.microsoft.com/office/drawing/2014/main" id="{A1E29074-7347-1469-C63D-6D6725914B11}"/>
              </a:ext>
            </a:extLst>
          </p:cNvPr>
          <p:cNvSpPr>
            <a:spLocks noGrp="1"/>
          </p:cNvSpPr>
          <p:nvPr>
            <p:ph type="sldNum" idx="4"/>
          </p:nvPr>
        </p:nvSpPr>
        <p:spPr/>
        <p:txBody>
          <a:bodyPr/>
          <a:lstStyle/>
          <a:p>
            <a:fld id="{00000000-1234-1234-1234-123412341234}" type="slidenum">
              <a:rPr lang="nl-NL" smtClean="0"/>
              <a:t>5</a:t>
            </a:fld>
            <a:endParaRPr lang="nl-NL" dirty="0"/>
          </a:p>
        </p:txBody>
      </p:sp>
    </p:spTree>
    <p:extLst>
      <p:ext uri="{BB962C8B-B14F-4D97-AF65-F5344CB8AC3E}">
        <p14:creationId xmlns:p14="http://schemas.microsoft.com/office/powerpoint/2010/main" val="2663207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7B5E-657B-4058-3FF5-999D3AF54ED9}"/>
              </a:ext>
            </a:extLst>
          </p:cNvPr>
          <p:cNvSpPr>
            <a:spLocks noGrp="1"/>
          </p:cNvSpPr>
          <p:nvPr>
            <p:ph type="ctrTitle"/>
          </p:nvPr>
        </p:nvSpPr>
        <p:spPr>
          <a:xfrm>
            <a:off x="778528" y="471098"/>
            <a:ext cx="5833600" cy="1117253"/>
          </a:xfrm>
        </p:spPr>
        <p:txBody>
          <a:bodyPr/>
          <a:lstStyle/>
          <a:p>
            <a:r>
              <a:rPr lang="en-US" sz="4000" dirty="0">
                <a:solidFill>
                  <a:srgbClr val="FF0000"/>
                </a:solidFill>
                <a:latin typeface="Calibri" panose="020F0502020204030204" pitchFamily="34" charset="0"/>
                <a:cs typeface="Calibri" panose="020F0502020204030204" pitchFamily="34" charset="0"/>
              </a:rPr>
              <a:t> Null Hypothesis</a:t>
            </a:r>
            <a:endParaRPr lang="en-US"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94E466F-909B-1F12-38B0-6785B8D35084}"/>
              </a:ext>
            </a:extLst>
          </p:cNvPr>
          <p:cNvSpPr>
            <a:spLocks noGrp="1"/>
          </p:cNvSpPr>
          <p:nvPr>
            <p:ph type="subTitle" idx="1"/>
          </p:nvPr>
        </p:nvSpPr>
        <p:spPr>
          <a:xfrm>
            <a:off x="300200" y="2870374"/>
            <a:ext cx="11702142" cy="1117252"/>
          </a:xfrm>
        </p:spPr>
        <p:txBody>
          <a:bodyPr/>
          <a:lstStyle/>
          <a:p>
            <a:pPr marL="457200" indent="-457200">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There is no positive relationship between sales values from the various market centers and the rank of games. Meaning rank of a game is not the most contributing factor to sales.</a:t>
            </a: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p:txBody>
      </p:sp>
      <p:grpSp>
        <p:nvGrpSpPr>
          <p:cNvPr id="4" name="Group 8">
            <a:extLst>
              <a:ext uri="{FF2B5EF4-FFF2-40B4-BE49-F238E27FC236}">
                <a16:creationId xmlns:a16="http://schemas.microsoft.com/office/drawing/2014/main" id="{F9C90417-4501-8D40-C7F8-34D8A6DEC2F9}"/>
              </a:ext>
            </a:extLst>
          </p:cNvPr>
          <p:cNvGrpSpPr/>
          <p:nvPr/>
        </p:nvGrpSpPr>
        <p:grpSpPr>
          <a:xfrm>
            <a:off x="9541591" y="34294"/>
            <a:ext cx="2650409" cy="396380"/>
            <a:chOff x="4464767" y="0"/>
            <a:chExt cx="2650408" cy="396380"/>
          </a:xfrm>
        </p:grpSpPr>
        <p:sp>
          <p:nvSpPr>
            <p:cNvPr id="5" name="Rectangle: Top Corners Rounded 67">
              <a:extLst>
                <a:ext uri="{FF2B5EF4-FFF2-40B4-BE49-F238E27FC236}">
                  <a16:creationId xmlns:a16="http://schemas.microsoft.com/office/drawing/2014/main" id="{C6727448-F519-24D9-EF83-84185126F9D8}"/>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143F60CF-5578-BF2F-31DD-73568E493C50}"/>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79AF5F06-C94A-05AF-B49E-E4B59494425B}"/>
              </a:ext>
            </a:extLst>
          </p:cNvPr>
          <p:cNvPicPr>
            <a:picLocks noChangeAspect="1"/>
          </p:cNvPicPr>
          <p:nvPr/>
        </p:nvPicPr>
        <p:blipFill>
          <a:blip r:embed="rId3" cstate="hqprint"/>
          <a:stretch>
            <a:fillRect/>
          </a:stretch>
        </p:blipFill>
        <p:spPr>
          <a:xfrm>
            <a:off x="10515152" y="2"/>
            <a:ext cx="929924" cy="464964"/>
          </a:xfrm>
          <a:prstGeom prst="rect">
            <a:avLst/>
          </a:prstGeom>
        </p:spPr>
      </p:pic>
      <p:pic>
        <p:nvPicPr>
          <p:cNvPr id="8" name="Picture 12">
            <a:extLst>
              <a:ext uri="{FF2B5EF4-FFF2-40B4-BE49-F238E27FC236}">
                <a16:creationId xmlns:a16="http://schemas.microsoft.com/office/drawing/2014/main" id="{4770B023-3B63-8B65-5695-6A98AA939824}"/>
              </a:ext>
            </a:extLst>
          </p:cNvPr>
          <p:cNvPicPr>
            <a:picLocks noChangeAspect="1"/>
          </p:cNvPicPr>
          <p:nvPr/>
        </p:nvPicPr>
        <p:blipFill>
          <a:blip r:embed="rId4" cstate="hqprint"/>
          <a:stretch>
            <a:fillRect/>
          </a:stretch>
        </p:blipFill>
        <p:spPr>
          <a:xfrm>
            <a:off x="11688589" y="42063"/>
            <a:ext cx="313753" cy="365039"/>
          </a:xfrm>
          <a:prstGeom prst="rect">
            <a:avLst/>
          </a:prstGeom>
        </p:spPr>
      </p:pic>
      <p:sp>
        <p:nvSpPr>
          <p:cNvPr id="9" name="Slide Number Placeholder 8">
            <a:extLst>
              <a:ext uri="{FF2B5EF4-FFF2-40B4-BE49-F238E27FC236}">
                <a16:creationId xmlns:a16="http://schemas.microsoft.com/office/drawing/2014/main" id="{D50D6726-41E2-CA8B-3059-1CCB1F63898B}"/>
              </a:ext>
            </a:extLst>
          </p:cNvPr>
          <p:cNvSpPr>
            <a:spLocks noGrp="1"/>
          </p:cNvSpPr>
          <p:nvPr>
            <p:ph type="sldNum" idx="4"/>
          </p:nvPr>
        </p:nvSpPr>
        <p:spPr/>
        <p:txBody>
          <a:bodyPr/>
          <a:lstStyle/>
          <a:p>
            <a:fld id="{00000000-1234-1234-1234-123412341234}" type="slidenum">
              <a:rPr lang="nl-NL" smtClean="0"/>
              <a:t>6</a:t>
            </a:fld>
            <a:endParaRPr lang="nl-NL" dirty="0"/>
          </a:p>
        </p:txBody>
      </p:sp>
    </p:spTree>
    <p:extLst>
      <p:ext uri="{BB962C8B-B14F-4D97-AF65-F5344CB8AC3E}">
        <p14:creationId xmlns:p14="http://schemas.microsoft.com/office/powerpoint/2010/main" val="3625016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7C90-9A5F-27D1-34FE-1A7A4CAB5006}"/>
              </a:ext>
            </a:extLst>
          </p:cNvPr>
          <p:cNvSpPr>
            <a:spLocks noGrp="1"/>
          </p:cNvSpPr>
          <p:nvPr>
            <p:ph type="ctrTitle"/>
          </p:nvPr>
        </p:nvSpPr>
        <p:spPr>
          <a:xfrm>
            <a:off x="4563054" y="-67317"/>
            <a:ext cx="2693272" cy="599601"/>
          </a:xfrm>
        </p:spPr>
        <p:txBody>
          <a:bodyPr/>
          <a:lstStyle/>
          <a:p>
            <a:pPr algn="ctr"/>
            <a:r>
              <a:rPr lang="en-US" sz="3600" dirty="0">
                <a:solidFill>
                  <a:srgbClr val="FF0000"/>
                </a:solidFill>
                <a:latin typeface="Calibri" panose="020F0502020204030204" pitchFamily="34" charset="0"/>
                <a:cs typeface="Calibri" panose="020F0502020204030204" pitchFamily="34" charset="0"/>
              </a:rPr>
              <a:t>Questions</a:t>
            </a:r>
            <a:endParaRPr lang="en-US" sz="36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DCFDC27-562B-54A5-39BA-3B53AD743E6B}"/>
              </a:ext>
            </a:extLst>
          </p:cNvPr>
          <p:cNvSpPr>
            <a:spLocks noGrp="1"/>
          </p:cNvSpPr>
          <p:nvPr>
            <p:ph type="subTitle" idx="1"/>
          </p:nvPr>
        </p:nvSpPr>
        <p:spPr>
          <a:xfrm>
            <a:off x="374304" y="3641272"/>
            <a:ext cx="11070772" cy="599600"/>
          </a:xfrm>
        </p:spPr>
        <p:txBody>
          <a:bodyPr/>
          <a:lstStyle/>
          <a:p>
            <a:pPr marL="342900" lvl="1" indent="-342900" defTabSz="622255">
              <a:lnSpc>
                <a:spcPct val="150000"/>
              </a:lnSpc>
              <a:spcBef>
                <a:spcPct val="0"/>
              </a:spcBef>
              <a:spcAft>
                <a:spcPct val="15000"/>
              </a:spcAft>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What is the total sales generated from each market?</a:t>
            </a:r>
          </a:p>
          <a:p>
            <a:pPr marL="342900" lvl="1" indent="-342900" defTabSz="622255">
              <a:lnSpc>
                <a:spcPct val="150000"/>
              </a:lnSpc>
              <a:spcBef>
                <a:spcPct val="0"/>
              </a:spcBef>
              <a:spcAft>
                <a:spcPct val="15000"/>
              </a:spcAft>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How many games published each year from  1980 to 2020?</a:t>
            </a:r>
          </a:p>
          <a:p>
            <a:pPr marL="342900" lvl="1" indent="-342900" defTabSz="622255">
              <a:lnSpc>
                <a:spcPct val="150000"/>
              </a:lnSpc>
              <a:spcBef>
                <a:spcPct val="0"/>
              </a:spcBef>
              <a:spcAft>
                <a:spcPct val="15000"/>
              </a:spcAft>
              <a:buFont typeface="Wingdings" panose="05000000000000000000" pitchFamily="2" charset="2"/>
              <a:buChar char="Ø"/>
            </a:pPr>
            <a:r>
              <a:rPr lang="en-US" sz="2800" b="1" dirty="0">
                <a:latin typeface="Calibri Light" panose="020F0302020204030204" pitchFamily="34" charset="0"/>
                <a:cs typeface="Calibri Light" panose="020F0302020204030204" pitchFamily="34" charset="0"/>
              </a:rPr>
              <a:t>What are the number of games published under each genre.</a:t>
            </a:r>
            <a:endParaRPr lang="en-US" sz="2800" b="1" dirty="0">
              <a:solidFill>
                <a:schemeClr val="tx1"/>
              </a:solidFill>
              <a:latin typeface="Calibri Light" panose="020F0302020204030204" pitchFamily="34" charset="0"/>
              <a:cs typeface="Calibri Light" panose="020F0302020204030204" pitchFamily="34" charset="0"/>
            </a:endParaRPr>
          </a:p>
          <a:p>
            <a:pPr marL="342900" lvl="1" indent="-342900" defTabSz="622255">
              <a:lnSpc>
                <a:spcPct val="150000"/>
              </a:lnSpc>
              <a:spcBef>
                <a:spcPct val="0"/>
              </a:spcBef>
              <a:spcAft>
                <a:spcPct val="15000"/>
              </a:spcAft>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What are the sales generated by each Genre?</a:t>
            </a:r>
          </a:p>
          <a:p>
            <a:pPr marL="342874" lvl="1" indent="-342874" defTabSz="622255">
              <a:lnSpc>
                <a:spcPct val="150000"/>
              </a:lnSpc>
              <a:spcBef>
                <a:spcPct val="0"/>
              </a:spcBef>
              <a:spcAft>
                <a:spcPct val="15000"/>
              </a:spcAft>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What are the top 10 platforms that generate the highest sales?</a:t>
            </a:r>
          </a:p>
          <a:p>
            <a:pPr marL="342874" lvl="1" indent="-342874" defTabSz="622255">
              <a:lnSpc>
                <a:spcPct val="150000"/>
              </a:lnSpc>
              <a:spcBef>
                <a:spcPct val="0"/>
              </a:spcBef>
              <a:spcAft>
                <a:spcPct val="15000"/>
              </a:spcAft>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What platform does publishers publish most games?</a:t>
            </a:r>
          </a:p>
          <a:p>
            <a:pPr marL="342874" lvl="1" indent="-342874" defTabSz="622255">
              <a:lnSpc>
                <a:spcPct val="150000"/>
              </a:lnSpc>
              <a:spcBef>
                <a:spcPct val="0"/>
              </a:spcBef>
              <a:spcAft>
                <a:spcPct val="15000"/>
              </a:spcAft>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What are the top 10 publish</a:t>
            </a:r>
            <a:r>
              <a:rPr lang="en-US" sz="2800" b="1" dirty="0">
                <a:latin typeface="Calibri Light" panose="020F0302020204030204" pitchFamily="34" charset="0"/>
                <a:cs typeface="Calibri Light" panose="020F0302020204030204" pitchFamily="34" charset="0"/>
              </a:rPr>
              <a:t>ers in terms of sales?</a:t>
            </a:r>
            <a:endParaRPr lang="en-US" sz="2800" b="1" dirty="0">
              <a:solidFill>
                <a:schemeClr val="tx1"/>
              </a:solidFill>
              <a:latin typeface="Calibri Light" panose="020F0302020204030204" pitchFamily="34" charset="0"/>
              <a:cs typeface="Calibri Light" panose="020F0302020204030204" pitchFamily="34" charset="0"/>
            </a:endParaRPr>
          </a:p>
          <a:p>
            <a:pPr marL="342874" lvl="1" indent="-342874" defTabSz="622255">
              <a:lnSpc>
                <a:spcPct val="150000"/>
              </a:lnSpc>
              <a:spcBef>
                <a:spcPct val="0"/>
              </a:spcBef>
              <a:spcAft>
                <a:spcPct val="15000"/>
              </a:spcAft>
              <a:buFont typeface="Wingdings" panose="05000000000000000000" pitchFamily="2" charset="2"/>
              <a:buChar char="Ø"/>
            </a:pPr>
            <a:r>
              <a:rPr lang="en-US" sz="2800" b="1" dirty="0">
                <a:solidFill>
                  <a:schemeClr val="tx1"/>
                </a:solidFill>
                <a:latin typeface="Calibri Light" panose="020F0302020204030204" pitchFamily="34" charset="0"/>
                <a:cs typeface="Calibri Light" panose="020F0302020204030204" pitchFamily="34" charset="0"/>
              </a:rPr>
              <a:t>What is the top 10 most published game?</a:t>
            </a:r>
          </a:p>
          <a:p>
            <a:pPr marL="457200" indent="-457200" defTabSz="622255">
              <a:lnSpc>
                <a:spcPct val="150000"/>
              </a:lnSpc>
              <a:spcBef>
                <a:spcPct val="0"/>
              </a:spcBef>
              <a:spcAft>
                <a:spcPct val="15000"/>
              </a:spcAft>
              <a:buFont typeface="Wingdings" panose="05000000000000000000" pitchFamily="2" charset="2"/>
              <a:buChar char="Ø"/>
            </a:pPr>
            <a:r>
              <a:rPr lang="en-GB" sz="2800" b="1" dirty="0">
                <a:solidFill>
                  <a:schemeClr val="tx1"/>
                </a:solidFill>
                <a:latin typeface="Calibri Light" panose="020F0302020204030204" pitchFamily="34" charset="0"/>
                <a:cs typeface="Calibri Light" panose="020F0302020204030204" pitchFamily="34" charset="0"/>
              </a:rPr>
              <a:t>What are the top 10 games in terms of sales</a:t>
            </a:r>
            <a:r>
              <a:rPr lang="en-GB" sz="2800" b="1" dirty="0">
                <a:solidFill>
                  <a:schemeClr val="tx1"/>
                </a:solidFill>
                <a:latin typeface="Times New Roman" panose="02020603050405020304" pitchFamily="18" charset="0"/>
                <a:cs typeface="Times New Roman" panose="02020603050405020304" pitchFamily="18" charset="0"/>
              </a:rPr>
              <a:t>?</a:t>
            </a:r>
            <a:endParaRPr lang="en-US" sz="2800" b="1" dirty="0">
              <a:solidFill>
                <a:schemeClr val="tx1"/>
              </a:solidFill>
              <a:latin typeface="Times New Roman" panose="02020603050405020304" pitchFamily="18" charset="0"/>
              <a:cs typeface="Times New Roman" panose="02020603050405020304" pitchFamily="18" charset="0"/>
            </a:endParaRPr>
          </a:p>
          <a:p>
            <a:endParaRPr lang="en-US" sz="2800" dirty="0"/>
          </a:p>
        </p:txBody>
      </p:sp>
      <p:grpSp>
        <p:nvGrpSpPr>
          <p:cNvPr id="4" name="Group 8">
            <a:extLst>
              <a:ext uri="{FF2B5EF4-FFF2-40B4-BE49-F238E27FC236}">
                <a16:creationId xmlns:a16="http://schemas.microsoft.com/office/drawing/2014/main" id="{F88187A6-56B4-3338-8E56-579383956386}"/>
              </a:ext>
            </a:extLst>
          </p:cNvPr>
          <p:cNvGrpSpPr/>
          <p:nvPr/>
        </p:nvGrpSpPr>
        <p:grpSpPr>
          <a:xfrm>
            <a:off x="9541591" y="34294"/>
            <a:ext cx="2650409" cy="396380"/>
            <a:chOff x="4464767" y="0"/>
            <a:chExt cx="2650408" cy="396380"/>
          </a:xfrm>
        </p:grpSpPr>
        <p:sp>
          <p:nvSpPr>
            <p:cNvPr id="5" name="Rectangle: Top Corners Rounded 67">
              <a:extLst>
                <a:ext uri="{FF2B5EF4-FFF2-40B4-BE49-F238E27FC236}">
                  <a16:creationId xmlns:a16="http://schemas.microsoft.com/office/drawing/2014/main" id="{2FB2A3AB-063F-FEEE-D870-077B946885F3}"/>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11FA64BB-F8DA-B703-4EC5-295696CBB527}"/>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9902B420-15E1-0FC4-AEE1-A5BE4AF9E4E2}"/>
              </a:ext>
            </a:extLst>
          </p:cNvPr>
          <p:cNvPicPr>
            <a:picLocks noChangeAspect="1"/>
          </p:cNvPicPr>
          <p:nvPr/>
        </p:nvPicPr>
        <p:blipFill>
          <a:blip r:embed="rId3" cstate="hqprint"/>
          <a:stretch>
            <a:fillRect/>
          </a:stretch>
        </p:blipFill>
        <p:spPr>
          <a:xfrm>
            <a:off x="10515152" y="2"/>
            <a:ext cx="929924" cy="464964"/>
          </a:xfrm>
          <a:prstGeom prst="rect">
            <a:avLst/>
          </a:prstGeom>
        </p:spPr>
      </p:pic>
      <p:pic>
        <p:nvPicPr>
          <p:cNvPr id="8" name="Picture 12">
            <a:extLst>
              <a:ext uri="{FF2B5EF4-FFF2-40B4-BE49-F238E27FC236}">
                <a16:creationId xmlns:a16="http://schemas.microsoft.com/office/drawing/2014/main" id="{65620BEB-C51B-ABDE-4382-1596F09467E6}"/>
              </a:ext>
            </a:extLst>
          </p:cNvPr>
          <p:cNvPicPr>
            <a:picLocks noChangeAspect="1"/>
          </p:cNvPicPr>
          <p:nvPr/>
        </p:nvPicPr>
        <p:blipFill>
          <a:blip r:embed="rId4" cstate="hqprint"/>
          <a:stretch>
            <a:fillRect/>
          </a:stretch>
        </p:blipFill>
        <p:spPr>
          <a:xfrm>
            <a:off x="11688589" y="42063"/>
            <a:ext cx="313753" cy="365039"/>
          </a:xfrm>
          <a:prstGeom prst="rect">
            <a:avLst/>
          </a:prstGeom>
        </p:spPr>
      </p:pic>
      <p:sp>
        <p:nvSpPr>
          <p:cNvPr id="9" name="Slide Number Placeholder 8">
            <a:extLst>
              <a:ext uri="{FF2B5EF4-FFF2-40B4-BE49-F238E27FC236}">
                <a16:creationId xmlns:a16="http://schemas.microsoft.com/office/drawing/2014/main" id="{AD9ACF2A-7522-AD9A-E296-0B75A30A610E}"/>
              </a:ext>
            </a:extLst>
          </p:cNvPr>
          <p:cNvSpPr>
            <a:spLocks noGrp="1"/>
          </p:cNvSpPr>
          <p:nvPr>
            <p:ph type="sldNum" idx="4"/>
          </p:nvPr>
        </p:nvSpPr>
        <p:spPr/>
        <p:txBody>
          <a:bodyPr/>
          <a:lstStyle/>
          <a:p>
            <a:fld id="{00000000-1234-1234-1234-123412341234}" type="slidenum">
              <a:rPr lang="nl-NL" smtClean="0"/>
              <a:t>7</a:t>
            </a:fld>
            <a:endParaRPr lang="nl-NL" dirty="0"/>
          </a:p>
        </p:txBody>
      </p:sp>
    </p:spTree>
    <p:extLst>
      <p:ext uri="{BB962C8B-B14F-4D97-AF65-F5344CB8AC3E}">
        <p14:creationId xmlns:p14="http://schemas.microsoft.com/office/powerpoint/2010/main" val="4195737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78C6-B20F-44FE-E53D-0D59D3AB3B70}"/>
              </a:ext>
            </a:extLst>
          </p:cNvPr>
          <p:cNvSpPr>
            <a:spLocks noGrp="1"/>
          </p:cNvSpPr>
          <p:nvPr>
            <p:ph type="title"/>
          </p:nvPr>
        </p:nvSpPr>
        <p:spPr>
          <a:xfrm>
            <a:off x="4376169" y="0"/>
            <a:ext cx="3118757" cy="767687"/>
          </a:xfrm>
        </p:spPr>
        <p:txBody>
          <a:bodyPr/>
          <a:lstStyle/>
          <a:p>
            <a:r>
              <a:rPr lang="en-US" b="1" dirty="0">
                <a:solidFill>
                  <a:srgbClr val="FF0000"/>
                </a:solidFill>
                <a:latin typeface="Calibri" panose="020F0502020204030204" pitchFamily="34" charset="0"/>
                <a:cs typeface="Calibri" panose="020F0502020204030204" pitchFamily="34" charset="0"/>
              </a:rPr>
              <a:t>Total Sales</a:t>
            </a:r>
            <a:br>
              <a:rPr lang="en-US" b="1" dirty="0">
                <a:latin typeface="Calibri" panose="020F0502020204030204" pitchFamily="34" charset="0"/>
                <a:cs typeface="Calibri" panose="020F0502020204030204" pitchFamily="34" charset="0"/>
              </a:rPr>
            </a:br>
            <a:br>
              <a:rPr lang="en-US" b="1" dirty="0">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CBC578F8-BCAA-51EA-12FA-85C5692E979D}"/>
              </a:ext>
            </a:extLst>
          </p:cNvPr>
          <p:cNvSpPr>
            <a:spLocks noGrp="1"/>
          </p:cNvSpPr>
          <p:nvPr>
            <p:ph type="body" sz="half" idx="2"/>
          </p:nvPr>
        </p:nvSpPr>
        <p:spPr>
          <a:xfrm>
            <a:off x="247651" y="949438"/>
            <a:ext cx="3801836" cy="5615292"/>
          </a:xfrm>
        </p:spPr>
        <p:txBody>
          <a:bodyPr>
            <a:normAutofit/>
          </a:bodyPr>
          <a:lstStyle/>
          <a:p>
            <a:r>
              <a:rPr lang="en-US" sz="2800" b="1" dirty="0">
                <a:latin typeface="Calibri" panose="020F0502020204030204" pitchFamily="34" charset="0"/>
                <a:cs typeface="Calibri" panose="020F0502020204030204" pitchFamily="34" charset="0"/>
              </a:rPr>
              <a:t>From the bar graph above, North American market generate the highest sales which represent something above 4 billion, followed by other markets as depicted by the bar chart.</a:t>
            </a:r>
          </a:p>
        </p:txBody>
      </p:sp>
      <p:pic>
        <p:nvPicPr>
          <p:cNvPr id="5" name="Picture 4">
            <a:extLst>
              <a:ext uri="{FF2B5EF4-FFF2-40B4-BE49-F238E27FC236}">
                <a16:creationId xmlns:a16="http://schemas.microsoft.com/office/drawing/2014/main" id="{94375A74-C3F2-9DC0-AB0E-298A2F058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170" y="1063417"/>
            <a:ext cx="7815830" cy="5794584"/>
          </a:xfrm>
          <a:prstGeom prst="rect">
            <a:avLst/>
          </a:prstGeom>
        </p:spPr>
      </p:pic>
      <p:sp>
        <p:nvSpPr>
          <p:cNvPr id="4" name="Slide Number Placeholder 3">
            <a:extLst>
              <a:ext uri="{FF2B5EF4-FFF2-40B4-BE49-F238E27FC236}">
                <a16:creationId xmlns:a16="http://schemas.microsoft.com/office/drawing/2014/main" id="{020ED824-28A2-B960-4DDC-02247189AE0C}"/>
              </a:ext>
            </a:extLst>
          </p:cNvPr>
          <p:cNvSpPr>
            <a:spLocks noGrp="1"/>
          </p:cNvSpPr>
          <p:nvPr>
            <p:ph type="sldNum" sz="quarter" idx="12"/>
          </p:nvPr>
        </p:nvSpPr>
        <p:spPr/>
        <p:txBody>
          <a:bodyPr/>
          <a:lstStyle/>
          <a:p>
            <a:fld id="{00000000-1234-1234-1234-123412341234}" type="slidenum">
              <a:rPr lang="nl-NL" smtClean="0"/>
              <a:t>8</a:t>
            </a:fld>
            <a:endParaRPr lang="nl-NL" dirty="0"/>
          </a:p>
        </p:txBody>
      </p:sp>
    </p:spTree>
    <p:extLst>
      <p:ext uri="{BB962C8B-B14F-4D97-AF65-F5344CB8AC3E}">
        <p14:creationId xmlns:p14="http://schemas.microsoft.com/office/powerpoint/2010/main" val="345774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191-E7A3-70A5-3675-D79258B0A27B}"/>
              </a:ext>
            </a:extLst>
          </p:cNvPr>
          <p:cNvSpPr>
            <a:spLocks noGrp="1"/>
          </p:cNvSpPr>
          <p:nvPr>
            <p:ph type="title"/>
          </p:nvPr>
        </p:nvSpPr>
        <p:spPr>
          <a:xfrm>
            <a:off x="2206398" y="-98634"/>
            <a:ext cx="7543800" cy="1162050"/>
          </a:xfrm>
        </p:spPr>
        <p:txBody>
          <a:bodyPr/>
          <a:lstStyle/>
          <a:p>
            <a:pPr algn="ctr"/>
            <a:r>
              <a:rPr lang="en-US" b="1" dirty="0">
                <a:solidFill>
                  <a:srgbClr val="FF0000"/>
                </a:solidFill>
                <a:latin typeface="Calibri" panose="020F0502020204030204" pitchFamily="34" charset="0"/>
                <a:cs typeface="Calibri" panose="020F0502020204030204" pitchFamily="34" charset="0"/>
              </a:rPr>
              <a:t>Number of games published each year</a:t>
            </a:r>
          </a:p>
        </p:txBody>
      </p:sp>
      <p:sp>
        <p:nvSpPr>
          <p:cNvPr id="3" name="Text Placeholder 2">
            <a:extLst>
              <a:ext uri="{FF2B5EF4-FFF2-40B4-BE49-F238E27FC236}">
                <a16:creationId xmlns:a16="http://schemas.microsoft.com/office/drawing/2014/main" id="{2F70D4AF-19A1-51DC-B43A-7E58CF03E084}"/>
              </a:ext>
            </a:extLst>
          </p:cNvPr>
          <p:cNvSpPr>
            <a:spLocks noGrp="1"/>
          </p:cNvSpPr>
          <p:nvPr>
            <p:ph type="body" sz="half" idx="2"/>
          </p:nvPr>
        </p:nvSpPr>
        <p:spPr>
          <a:xfrm>
            <a:off x="135468" y="1273629"/>
            <a:ext cx="4077304" cy="5192485"/>
          </a:xfrm>
        </p:spPr>
        <p:txBody>
          <a:bodyPr>
            <a:normAutofit/>
          </a:bodyPr>
          <a:lstStyle/>
          <a:p>
            <a:r>
              <a:rPr lang="en-US" sz="2800" b="1" dirty="0">
                <a:latin typeface="Calibri Light" panose="020F0302020204030204" pitchFamily="34" charset="0"/>
                <a:cs typeface="Calibri Light" panose="020F0302020204030204" pitchFamily="34" charset="0"/>
              </a:rPr>
              <a:t>The chart depicts that most games where published in the year 2009, which constitute close to 1431 games. The second most is 2010 and it follows as depicted by the chart. The year with least games is 2020 which was 1 from our analysis</a:t>
            </a:r>
          </a:p>
        </p:txBody>
      </p:sp>
      <p:pic>
        <p:nvPicPr>
          <p:cNvPr id="6" name="Picture 5">
            <a:extLst>
              <a:ext uri="{FF2B5EF4-FFF2-40B4-BE49-F238E27FC236}">
                <a16:creationId xmlns:a16="http://schemas.microsoft.com/office/drawing/2014/main" id="{8CC7895E-AAA6-FBEE-3D6F-26E40A8E5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666" y="1405467"/>
            <a:ext cx="7789333" cy="5452533"/>
          </a:xfrm>
          <a:prstGeom prst="rect">
            <a:avLst/>
          </a:prstGeom>
        </p:spPr>
      </p:pic>
      <p:sp>
        <p:nvSpPr>
          <p:cNvPr id="5" name="Slide Number Placeholder 4">
            <a:extLst>
              <a:ext uri="{FF2B5EF4-FFF2-40B4-BE49-F238E27FC236}">
                <a16:creationId xmlns:a16="http://schemas.microsoft.com/office/drawing/2014/main" id="{23CCC5CE-45E8-C9B7-99D2-71E433AA29A1}"/>
              </a:ext>
            </a:extLst>
          </p:cNvPr>
          <p:cNvSpPr>
            <a:spLocks noGrp="1"/>
          </p:cNvSpPr>
          <p:nvPr>
            <p:ph type="sldNum" sz="quarter" idx="12"/>
          </p:nvPr>
        </p:nvSpPr>
        <p:spPr/>
        <p:txBody>
          <a:bodyPr/>
          <a:lstStyle/>
          <a:p>
            <a:fld id="{00000000-1234-1234-1234-123412341234}" type="slidenum">
              <a:rPr lang="nl-NL" smtClean="0"/>
              <a:t>9</a:t>
            </a:fld>
            <a:endParaRPr lang="nl-NL" dirty="0"/>
          </a:p>
        </p:txBody>
      </p:sp>
    </p:spTree>
    <p:extLst>
      <p:ext uri="{BB962C8B-B14F-4D97-AF65-F5344CB8AC3E}">
        <p14:creationId xmlns:p14="http://schemas.microsoft.com/office/powerpoint/2010/main" val="12195534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056823B307F14FA9359E6CC50F84AC" ma:contentTypeVersion="2" ma:contentTypeDescription="Create a new document." ma:contentTypeScope="" ma:versionID="41d235a3a2ca359c66d1dd7c87105387">
  <xsd:schema xmlns:xsd="http://www.w3.org/2001/XMLSchema" xmlns:xs="http://www.w3.org/2001/XMLSchema" xmlns:p="http://schemas.microsoft.com/office/2006/metadata/properties" xmlns:ns2="d04a783b-5cc1-49ba-9d91-756e024a8f57" targetNamespace="http://schemas.microsoft.com/office/2006/metadata/properties" ma:root="true" ma:fieldsID="e5d25e51b3dd6b3eff92171aa16ea494" ns2:_="">
    <xsd:import namespace="d04a783b-5cc1-49ba-9d91-756e024a8f5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a783b-5cc1-49ba-9d91-756e024a8f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2E0B20-082F-41C9-918D-49B8489D5C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4a783b-5cc1-49ba-9d91-756e024a8f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3904</TotalTime>
  <Words>1118</Words>
  <Application>Microsoft Office PowerPoint</Application>
  <PresentationFormat>Widescreen</PresentationFormat>
  <Paragraphs>366</Paragraphs>
  <Slides>21</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Arial</vt:lpstr>
      <vt:lpstr>Calibri</vt:lpstr>
      <vt:lpstr>Calibri Light</vt:lpstr>
      <vt:lpstr>Century Gothic</vt:lpstr>
      <vt:lpstr>Oswald</vt:lpstr>
      <vt:lpstr>Times New Roman</vt:lpstr>
      <vt:lpstr>Ubuntu Light</vt:lpstr>
      <vt:lpstr>Wingdings</vt:lpstr>
      <vt:lpstr>Wingdings 3</vt:lpstr>
      <vt:lpstr>Ion</vt:lpstr>
      <vt:lpstr>think-cell Slide</vt:lpstr>
      <vt:lpstr>GROUP K 5 EDA PROJECT PRESENTATION  FACILITATOR: Ms. AKUA GHAMBAH MORGAN ACQUAH </vt:lpstr>
      <vt:lpstr>Team Members</vt:lpstr>
      <vt:lpstr>  OUTLINE:  </vt:lpstr>
      <vt:lpstr>A brief Information about the Dataset</vt:lpstr>
      <vt:lpstr>Tools and Libraries</vt:lpstr>
      <vt:lpstr> Null Hypothesis</vt:lpstr>
      <vt:lpstr>Questions</vt:lpstr>
      <vt:lpstr>Total Sales  </vt:lpstr>
      <vt:lpstr>Number of games published each year</vt:lpstr>
      <vt:lpstr>Number of games published by each genre</vt:lpstr>
      <vt:lpstr>Sales generated by each Genre</vt:lpstr>
      <vt:lpstr>Correlation output</vt:lpstr>
      <vt:lpstr>Top 10 platforms that generate most sales</vt:lpstr>
      <vt:lpstr>Platform that publishers publish most games</vt:lpstr>
      <vt:lpstr>Top 10 publishers in terms of sales</vt:lpstr>
      <vt:lpstr>Top 10 most published game</vt:lpstr>
      <vt:lpstr>Top 10 games in terms of sales</vt:lpstr>
      <vt:lpstr>Insight from the data</vt:lpstr>
      <vt:lpstr>Insight from the data</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shujaaz</dc:title>
  <dc:creator>Wendel Laryea</dc:creator>
  <cp:lastModifiedBy>james duku</cp:lastModifiedBy>
  <cp:revision>79</cp:revision>
  <dcterms:created xsi:type="dcterms:W3CDTF">2020-09-22T12:32:06Z</dcterms:created>
  <dcterms:modified xsi:type="dcterms:W3CDTF">2023-03-18T14:29:11Z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0x0101006E056823B307F14FA9359E6CC50F84AC</vt:lpwstr>
  </property>
  <property fmtid="{D5CDD505-2E9C-101B-9397-08002B2CF9AE}" pid="3" name="ICV">
    <vt:lpwstr>7c8c84dfc7c248ce8d028b7e51564360</vt:lpwstr>
  </property>
</Properties>
</file>