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2"/>
  </p:sldMasterIdLst>
  <p:notesMasterIdLst>
    <p:notesMasterId r:id="rId23"/>
  </p:notesMasterIdLst>
  <p:sldIdLst>
    <p:sldId id="281" r:id="rId3"/>
    <p:sldId id="277" r:id="rId4"/>
    <p:sldId id="284" r:id="rId5"/>
    <p:sldId id="278" r:id="rId6"/>
    <p:sldId id="280" r:id="rId7"/>
    <p:sldId id="279" r:id="rId8"/>
    <p:sldId id="282" r:id="rId9"/>
    <p:sldId id="285" r:id="rId10"/>
    <p:sldId id="291" r:id="rId11"/>
    <p:sldId id="283" r:id="rId12"/>
    <p:sldId id="286" r:id="rId13"/>
    <p:sldId id="292" r:id="rId14"/>
    <p:sldId id="290" r:id="rId15"/>
    <p:sldId id="287" r:id="rId16"/>
    <p:sldId id="294" r:id="rId17"/>
    <p:sldId id="293" r:id="rId18"/>
    <p:sldId id="295" r:id="rId19"/>
    <p:sldId id="296"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73161-1B2B-4520-B032-DE11EBDAA365}">
          <p14:sldIdLst>
            <p14:sldId id="281"/>
            <p14:sldId id="277"/>
            <p14:sldId id="284"/>
            <p14:sldId id="278"/>
            <p14:sldId id="280"/>
            <p14:sldId id="279"/>
            <p14:sldId id="282"/>
            <p14:sldId id="285"/>
            <p14:sldId id="291"/>
            <p14:sldId id="283"/>
            <p14:sldId id="286"/>
            <p14:sldId id="292"/>
            <p14:sldId id="290"/>
            <p14:sldId id="287"/>
            <p14:sldId id="294"/>
          </p14:sldIdLst>
        </p14:section>
        <p14:section name="Untitled Section" id="{BFB679B5-CCEC-4146-8390-2B7F9360FA90}">
          <p14:sldIdLst>
            <p14:sldId id="293"/>
            <p14:sldId id="295"/>
            <p14:sldId id="296"/>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CD16D3-0567-C7B5-835F-0BB8D2D2ADC8}" name="Ebenezer Yanful Acquah" initials="EYA" userId="Ebenezer Yanful Acqua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ilbert Akuetteh" initials="G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E909"/>
    <a:srgbClr val="25F109"/>
    <a:srgbClr val="205B7C"/>
    <a:srgbClr val="03EF03"/>
    <a:srgbClr val="26F60A"/>
    <a:srgbClr val="00FF00"/>
    <a:srgbClr val="05507E"/>
    <a:srgbClr val="797979"/>
    <a:srgbClr val="6FB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3082" autoAdjust="0"/>
  </p:normalViewPr>
  <p:slideViewPr>
    <p:cSldViewPr snapToGrid="0" showGuides="1">
      <p:cViewPr varScale="1">
        <p:scale>
          <a:sx n="59" d="100"/>
          <a:sy n="59" d="100"/>
        </p:scale>
        <p:origin x="126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104859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F3017-A728-4BF3-AA95-7ED9D509D53A}" type="datetimeFigureOut">
              <a:rPr lang="en-GB" smtClean="0"/>
              <a:t>18/03/2023</a:t>
            </a:fld>
            <a:endParaRPr lang="en-GB"/>
          </a:p>
        </p:txBody>
      </p:sp>
      <p:sp>
        <p:nvSpPr>
          <p:cNvPr id="104859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04859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59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04859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A09A0-D181-4A5F-9F2F-EE7A4C7569D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6610578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123F09-5283-4A48-AF63-3E4A166587A1}"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6610397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5271737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511592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4018861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6985722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4171969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428264864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5627172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Title slide 1" userDrawn="1">
  <p:cSld name="BIG Title slide 1">
    <p:spTree>
      <p:nvGrpSpPr>
        <p:cNvPr id="1" name="Shape 28"/>
        <p:cNvGrpSpPr/>
        <p:nvPr/>
      </p:nvGrpSpPr>
      <p:grpSpPr>
        <a:xfrm>
          <a:off x="0" y="0"/>
          <a:ext cx="0" cy="0"/>
          <a:chOff x="0" y="0"/>
          <a:chExt cx="0" cy="0"/>
        </a:xfrm>
      </p:grpSpPr>
      <p:graphicFrame>
        <p:nvGraphicFramePr>
          <p:cNvPr id="4194305" name="Object 1" hidden="1"/>
          <p:cNvGraphicFramePr>
            <a:graphicFrameLocks noChangeAspect="1"/>
          </p:cNvGraphicFramePr>
          <p:nvPr userDrawn="1">
            <p:custDataLst>
              <p:tags r:id="rId1"/>
            </p:custDataLst>
          </p:nvPr>
        </p:nvGraphicFramePr>
        <p:xfrm>
          <a:off x="1591" y="1588"/>
          <a:ext cx="1588" cy="1588"/>
        </p:xfrm>
        <a:graphic>
          <a:graphicData uri="http://schemas.openxmlformats.org/presentationml/2006/ole">
            <mc:AlternateContent xmlns:mc="http://schemas.openxmlformats.org/markup-compatibility/2006">
              <mc:Choice xmlns:v="urn:schemas-microsoft-com:vml" Requires="v">
                <p:oleObj name="think-cell Slide" r:id="rId3" imgW="378" imgH="377" progId="TCLayout.ActiveDocument.1">
                  <p:embed/>
                </p:oleObj>
              </mc:Choice>
              <mc:Fallback>
                <p:oleObj name="think-cell Slide" r:id="rId3" imgW="378" imgH="377" progId="TCLayout.ActiveDocument.1">
                  <p:embed/>
                  <p:pic>
                    <p:nvPicPr>
                      <p:cNvPr id="4194305" name="Object 1" hidden="1"/>
                      <p:cNvPicPr>
                        <a:picLocks/>
                      </p:cNvPicPr>
                      <p:nvPr/>
                    </p:nvPicPr>
                    <p:blipFill>
                      <a:blip r:embed="rId4"/>
                      <a:stretch>
                        <a:fillRect/>
                      </a:stretch>
                    </p:blipFill>
                    <p:spPr>
                      <a:xfrm>
                        <a:off x="1591" y="1588"/>
                        <a:ext cx="1588" cy="1588"/>
                      </a:xfrm>
                      <a:prstGeom prst="rect">
                        <a:avLst/>
                      </a:prstGeom>
                    </p:spPr>
                  </p:pic>
                </p:oleObj>
              </mc:Fallback>
            </mc:AlternateContent>
          </a:graphicData>
        </a:graphic>
      </p:graphicFrame>
      <p:sp>
        <p:nvSpPr>
          <p:cNvPr id="1048579" name="Google Shape;29;p25"/>
          <p:cNvSpPr txBox="1">
            <a:spLocks noGrp="1"/>
          </p:cNvSpPr>
          <p:nvPr>
            <p:ph type="ctrTitle"/>
          </p:nvPr>
        </p:nvSpPr>
        <p:spPr>
          <a:xfrm>
            <a:off x="3048200" y="2475033"/>
            <a:ext cx="5833600" cy="19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4EFEA"/>
              </a:buClr>
              <a:buSzPts val="2400"/>
              <a:buNone/>
              <a:defRPr b="1">
                <a:solidFill>
                  <a:srgbClr val="F4EFEA"/>
                </a:solidFill>
              </a:defRPr>
            </a:lvl1pPr>
            <a:lvl2pPr lvl="1" algn="ctr">
              <a:lnSpc>
                <a:spcPct val="100000"/>
              </a:lnSpc>
              <a:spcBef>
                <a:spcPts val="0"/>
              </a:spcBef>
              <a:spcAft>
                <a:spcPts val="0"/>
              </a:spcAft>
              <a:buClr>
                <a:srgbClr val="434343"/>
              </a:buClr>
              <a:buSzPts val="2400"/>
              <a:buNone/>
              <a:defRPr>
                <a:solidFill>
                  <a:srgbClr val="434343"/>
                </a:solidFill>
              </a:defRPr>
            </a:lvl2pPr>
            <a:lvl3pPr lvl="2" algn="ctr">
              <a:lnSpc>
                <a:spcPct val="100000"/>
              </a:lnSpc>
              <a:spcBef>
                <a:spcPts val="0"/>
              </a:spcBef>
              <a:spcAft>
                <a:spcPts val="0"/>
              </a:spcAft>
              <a:buClr>
                <a:srgbClr val="434343"/>
              </a:buClr>
              <a:buSzPts val="2400"/>
              <a:buNone/>
              <a:defRPr>
                <a:solidFill>
                  <a:srgbClr val="434343"/>
                </a:solidFill>
              </a:defRPr>
            </a:lvl3pPr>
            <a:lvl4pPr lvl="3" algn="ctr">
              <a:lnSpc>
                <a:spcPct val="100000"/>
              </a:lnSpc>
              <a:spcBef>
                <a:spcPts val="0"/>
              </a:spcBef>
              <a:spcAft>
                <a:spcPts val="0"/>
              </a:spcAft>
              <a:buClr>
                <a:srgbClr val="434343"/>
              </a:buClr>
              <a:buSzPts val="2400"/>
              <a:buNone/>
              <a:defRPr>
                <a:solidFill>
                  <a:srgbClr val="434343"/>
                </a:solidFill>
              </a:defRPr>
            </a:lvl4pPr>
            <a:lvl5pPr lvl="4" algn="ctr">
              <a:lnSpc>
                <a:spcPct val="100000"/>
              </a:lnSpc>
              <a:spcBef>
                <a:spcPts val="0"/>
              </a:spcBef>
              <a:spcAft>
                <a:spcPts val="0"/>
              </a:spcAft>
              <a:buClr>
                <a:srgbClr val="434343"/>
              </a:buClr>
              <a:buSzPts val="2400"/>
              <a:buNone/>
              <a:defRPr>
                <a:solidFill>
                  <a:srgbClr val="434343"/>
                </a:solidFill>
              </a:defRPr>
            </a:lvl5pPr>
            <a:lvl6pPr lvl="5" algn="ctr">
              <a:lnSpc>
                <a:spcPct val="100000"/>
              </a:lnSpc>
              <a:spcBef>
                <a:spcPts val="0"/>
              </a:spcBef>
              <a:spcAft>
                <a:spcPts val="0"/>
              </a:spcAft>
              <a:buClr>
                <a:srgbClr val="434343"/>
              </a:buClr>
              <a:buSzPts val="2400"/>
              <a:buNone/>
              <a:defRPr>
                <a:solidFill>
                  <a:srgbClr val="434343"/>
                </a:solidFill>
              </a:defRPr>
            </a:lvl6pPr>
            <a:lvl7pPr lvl="6" algn="ctr">
              <a:lnSpc>
                <a:spcPct val="100000"/>
              </a:lnSpc>
              <a:spcBef>
                <a:spcPts val="0"/>
              </a:spcBef>
              <a:spcAft>
                <a:spcPts val="0"/>
              </a:spcAft>
              <a:buClr>
                <a:srgbClr val="434343"/>
              </a:buClr>
              <a:buSzPts val="2400"/>
              <a:buNone/>
              <a:defRPr>
                <a:solidFill>
                  <a:srgbClr val="434343"/>
                </a:solidFill>
              </a:defRPr>
            </a:lvl7pPr>
            <a:lvl8pPr lvl="7" algn="ctr">
              <a:lnSpc>
                <a:spcPct val="100000"/>
              </a:lnSpc>
              <a:spcBef>
                <a:spcPts val="0"/>
              </a:spcBef>
              <a:spcAft>
                <a:spcPts val="0"/>
              </a:spcAft>
              <a:buClr>
                <a:srgbClr val="434343"/>
              </a:buClr>
              <a:buSzPts val="2400"/>
              <a:buNone/>
              <a:defRPr>
                <a:solidFill>
                  <a:srgbClr val="434343"/>
                </a:solidFill>
              </a:defRPr>
            </a:lvl8pPr>
            <a:lvl9pPr lvl="8" algn="ctr">
              <a:lnSpc>
                <a:spcPct val="100000"/>
              </a:lnSpc>
              <a:spcBef>
                <a:spcPts val="0"/>
              </a:spcBef>
              <a:spcAft>
                <a:spcPts val="0"/>
              </a:spcAft>
              <a:buClr>
                <a:srgbClr val="434343"/>
              </a:buClr>
              <a:buSzPts val="2400"/>
              <a:buNone/>
              <a:defRPr>
                <a:solidFill>
                  <a:srgbClr val="434343"/>
                </a:solidFill>
              </a:defRPr>
            </a:lvl9pPr>
          </a:lstStyle>
          <a:p>
            <a:endParaRPr/>
          </a:p>
        </p:txBody>
      </p:sp>
      <p:sp>
        <p:nvSpPr>
          <p:cNvPr id="1048580" name="Google Shape;32;p25"/>
          <p:cNvSpPr txBox="1">
            <a:spLocks noGrp="1"/>
          </p:cNvSpPr>
          <p:nvPr>
            <p:ph type="subTitle" idx="1"/>
          </p:nvPr>
        </p:nvSpPr>
        <p:spPr>
          <a:xfrm>
            <a:off x="3044867" y="4628200"/>
            <a:ext cx="4459600" cy="59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sz="1867">
                <a:solidFill>
                  <a:schemeClr val="accent1"/>
                </a:solidFill>
                <a:latin typeface="Oswald"/>
                <a:ea typeface="Oswald"/>
                <a:cs typeface="Oswald"/>
                <a:sym typeface="Oswald"/>
              </a:defRPr>
            </a:lvl1pPr>
            <a:lvl2pPr lvl="1" algn="l">
              <a:lnSpc>
                <a:spcPct val="100000"/>
              </a:lnSpc>
              <a:spcBef>
                <a:spcPts val="0"/>
              </a:spcBef>
              <a:spcAft>
                <a:spcPts val="0"/>
              </a:spcAft>
              <a:buSzPts val="1300"/>
              <a:buNone/>
            </a:lvl2pPr>
            <a:lvl3pPr lvl="2" algn="l">
              <a:lnSpc>
                <a:spcPct val="100000"/>
              </a:lnSpc>
              <a:spcBef>
                <a:spcPts val="0"/>
              </a:spcBef>
              <a:spcAft>
                <a:spcPts val="0"/>
              </a:spcAft>
              <a:buSzPts val="1200"/>
              <a:buNone/>
            </a:lvl3pPr>
            <a:lvl4pPr lvl="3" algn="l">
              <a:lnSpc>
                <a:spcPct val="100000"/>
              </a:lnSpc>
              <a:spcBef>
                <a:spcPts val="0"/>
              </a:spcBef>
              <a:spcAft>
                <a:spcPts val="0"/>
              </a:spcAft>
              <a:buSzPts val="12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000"/>
              <a:buNone/>
            </a:lvl7pPr>
            <a:lvl8pPr lvl="7" algn="l">
              <a:lnSpc>
                <a:spcPct val="100000"/>
              </a:lnSpc>
              <a:spcBef>
                <a:spcPts val="0"/>
              </a:spcBef>
              <a:spcAft>
                <a:spcPts val="0"/>
              </a:spcAft>
              <a:buSzPts val="1000"/>
              <a:buNone/>
            </a:lvl8pPr>
            <a:lvl9pPr lvl="8" algn="l">
              <a:lnSpc>
                <a:spcPct val="100000"/>
              </a:lnSpc>
              <a:spcBef>
                <a:spcPts val="0"/>
              </a:spcBef>
              <a:spcAft>
                <a:spcPts val="0"/>
              </a:spcAft>
              <a:buSzPts val="900"/>
              <a:buNone/>
            </a:lvl9pPr>
          </a:lstStyle>
          <a:p>
            <a:endParaRPr/>
          </a:p>
        </p:txBody>
      </p:sp>
      <p:sp>
        <p:nvSpPr>
          <p:cNvPr id="1048581" name="Google Shape;84;p26"/>
          <p:cNvSpPr txBox="1">
            <a:spLocks noGrp="1"/>
          </p:cNvSpPr>
          <p:nvPr>
            <p:ph type="sldNum" idx="4"/>
          </p:nvPr>
        </p:nvSpPr>
        <p:spPr>
          <a:xfrm>
            <a:off x="11355439" y="6146868"/>
            <a:ext cx="731600" cy="524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733" b="0" i="0" u="none" strike="noStrike" cap="none">
                <a:solidFill>
                  <a:srgbClr val="FFFFFF"/>
                </a:solidFill>
                <a:latin typeface="Ubuntu Light"/>
                <a:ea typeface="Ubuntu Light"/>
                <a:cs typeface="Ubuntu Light"/>
                <a:sym typeface="Ubuntu Light"/>
              </a:defRPr>
            </a:lvl1pPr>
            <a:lvl2pPr marL="0" marR="0" lvl="1"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2pPr>
            <a:lvl3pPr marL="0" marR="0" lvl="2"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3pPr>
            <a:lvl4pPr marL="0" marR="0" lvl="3"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4pPr>
            <a:lvl5pPr marL="0" marR="0" lvl="4"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5pPr>
            <a:lvl6pPr marL="0" marR="0" lvl="5"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6pPr>
            <a:lvl7pPr marL="0" marR="0" lvl="6"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7pPr>
            <a:lvl8pPr marL="0" marR="0" lvl="7"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8pPr>
            <a:lvl9pPr marL="0" marR="0" lvl="8" indent="0" algn="r" rtl="0">
              <a:lnSpc>
                <a:spcPct val="100000"/>
              </a:lnSpc>
              <a:spcBef>
                <a:spcPts val="0"/>
              </a:spcBef>
              <a:spcAft>
                <a:spcPts val="0"/>
              </a:spcAft>
              <a:buClr>
                <a:srgbClr val="000000"/>
              </a:buClr>
              <a:buSzPts val="1300"/>
              <a:buFont typeface="Arial"/>
              <a:buNone/>
              <a:defRPr sz="1733" b="0" i="0" u="none" strike="noStrike" cap="none">
                <a:solidFill>
                  <a:srgbClr val="2D2929"/>
                </a:solidFill>
                <a:latin typeface="Ubuntu Light"/>
                <a:ea typeface="Ubuntu Light"/>
                <a:cs typeface="Ubuntu Light"/>
                <a:sym typeface="Ubuntu Light"/>
              </a:defRPr>
            </a:lvl9pPr>
          </a:lstStyle>
          <a:p>
            <a:fld id="{00000000-1234-1234-1234-123412341234}" type="slidenum">
              <a:rPr lang="nl-NL" smtClean="0"/>
              <a:t>‹#›</a:t>
            </a:fld>
            <a:endParaRPr lang="nl-NL" dirty="0"/>
          </a:p>
        </p:txBody>
      </p:sp>
    </p:spTree>
    <p:extLst>
      <p:ext uri="{BB962C8B-B14F-4D97-AF65-F5344CB8AC3E}">
        <p14:creationId xmlns:p14="http://schemas.microsoft.com/office/powerpoint/2010/main" val="2298189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3909546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28382824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123F09-5283-4A48-AF63-3E4A166587A1}"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1229001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123F09-5283-4A48-AF63-3E4A166587A1}"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28185495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0638594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30240418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123F09-5283-4A48-AF63-3E4A166587A1}" type="datetimeFigureOut">
              <a:rPr lang="en-US" smtClean="0"/>
              <a:t>3/18/2023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1081793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123F09-5283-4A48-AF63-3E4A166587A1}"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nl-NL" smtClean="0"/>
              <a:t>‹#›</a:t>
            </a:fld>
            <a:endParaRPr lang="nl-NL" dirty="0"/>
          </a:p>
        </p:txBody>
      </p:sp>
    </p:spTree>
    <p:extLst>
      <p:ext uri="{BB962C8B-B14F-4D97-AF65-F5344CB8AC3E}">
        <p14:creationId xmlns:p14="http://schemas.microsoft.com/office/powerpoint/2010/main" val="7724718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6.emf"/><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123F09-5283-4A48-AF63-3E4A166587A1}" type="datetimeFigureOut">
              <a:rPr lang="en-US" smtClean="0"/>
              <a:t>3/18/2023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0000000-1234-1234-1234-123412341234}" type="slidenum">
              <a:rPr lang="nl-NL" smtClean="0"/>
              <a:t>‹#›</a:t>
            </a:fld>
            <a:endParaRPr lang="nl-NL" dirty="0"/>
          </a:p>
        </p:txBody>
      </p:sp>
      <p:graphicFrame>
        <p:nvGraphicFramePr>
          <p:cNvPr id="11" name="Object 1" hidden="1">
            <a:extLst>
              <a:ext uri="{FF2B5EF4-FFF2-40B4-BE49-F238E27FC236}">
                <a16:creationId xmlns:a16="http://schemas.microsoft.com/office/drawing/2014/main" id="{322B0F54-F0C3-5539-8630-B9FC318EC2C8}"/>
              </a:ext>
            </a:extLst>
          </p:cNvPr>
          <p:cNvGraphicFramePr>
            <a:graphicFrameLocks noChangeAspect="1"/>
          </p:cNvGraphicFramePr>
          <p:nvPr userDrawn="1">
            <p:custDataLst>
              <p:tags r:id="rId20"/>
            </p:custDataLst>
          </p:nvPr>
        </p:nvGraphicFramePr>
        <p:xfrm>
          <a:off x="2120" y="2128"/>
          <a:ext cx="2117" cy="2117"/>
        </p:xfrm>
        <a:graphic>
          <a:graphicData uri="http://schemas.openxmlformats.org/presentationml/2006/ole">
            <mc:AlternateContent xmlns:mc="http://schemas.openxmlformats.org/markup-compatibility/2006">
              <mc:Choice xmlns:v="urn:schemas-microsoft-com:vml" Requires="v">
                <p:oleObj name="think-cell Slide" r:id="rId25" imgW="378" imgH="377" progId="TCLayout.ActiveDocument.1">
                  <p:embed/>
                </p:oleObj>
              </mc:Choice>
              <mc:Fallback>
                <p:oleObj name="think-cell Slide" r:id="rId25" imgW="378" imgH="377" progId="TCLayout.ActiveDocument.1">
                  <p:embed/>
                  <p:pic>
                    <p:nvPicPr>
                      <p:cNvPr id="9" name="Object 1" hidden="1">
                        <a:extLst>
                          <a:ext uri="{FF2B5EF4-FFF2-40B4-BE49-F238E27FC236}">
                            <a16:creationId xmlns:a16="http://schemas.microsoft.com/office/drawing/2014/main" id="{C5FCDE23-BBE7-1032-63F9-6A10AE4E5E6D}"/>
                          </a:ext>
                        </a:extLst>
                      </p:cNvPr>
                      <p:cNvPicPr>
                        <a:picLocks/>
                      </p:cNvPicPr>
                      <p:nvPr/>
                    </p:nvPicPr>
                    <p:blipFill>
                      <a:blip r:embed="rId26"/>
                      <a:stretch>
                        <a:fillRect/>
                      </a:stretch>
                    </p:blipFill>
                    <p:spPr>
                      <a:xfrm>
                        <a:off x="2120" y="2128"/>
                        <a:ext cx="2117" cy="2117"/>
                      </a:xfrm>
                      <a:prstGeom prst="rect">
                        <a:avLst/>
                      </a:prstGeom>
                    </p:spPr>
                  </p:pic>
                </p:oleObj>
              </mc:Fallback>
            </mc:AlternateContent>
          </a:graphicData>
        </a:graphic>
      </p:graphicFrame>
    </p:spTree>
    <p:extLst>
      <p:ext uri="{BB962C8B-B14F-4D97-AF65-F5344CB8AC3E}">
        <p14:creationId xmlns:p14="http://schemas.microsoft.com/office/powerpoint/2010/main" val="2180563579"/>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D73D14-9A69-6B5B-2E27-74389F148C51}"/>
              </a:ext>
            </a:extLst>
          </p:cNvPr>
          <p:cNvSpPr>
            <a:spLocks noGrp="1"/>
          </p:cNvSpPr>
          <p:nvPr>
            <p:ph type="title"/>
          </p:nvPr>
        </p:nvSpPr>
        <p:spPr>
          <a:xfrm>
            <a:off x="424543" y="3261232"/>
            <a:ext cx="11658600" cy="1400530"/>
          </a:xfrm>
        </p:spPr>
        <p:txBody>
          <a:bodyPr/>
          <a:lstStyle/>
          <a:p>
            <a:r>
              <a:rPr lang="en-US" sz="4400" b="1" dirty="0">
                <a:solidFill>
                  <a:srgbClr val="FF0000"/>
                </a:solidFill>
                <a:latin typeface="Times New Roman" panose="02020603050405020304" pitchFamily="18" charset="0"/>
                <a:cs typeface="Times New Roman" panose="02020603050405020304" pitchFamily="18" charset="0"/>
              </a:rPr>
              <a:t>GROUP K EDA PROJECT PRESENTATION</a:t>
            </a:r>
            <a:br>
              <a:rPr lang="en-US" sz="4400" b="1" dirty="0">
                <a:solidFill>
                  <a:srgbClr val="FF0000"/>
                </a:solidFill>
                <a:latin typeface="Times New Roman" panose="02020603050405020304" pitchFamily="18" charset="0"/>
                <a:cs typeface="Times New Roman" panose="02020603050405020304" pitchFamily="18" charset="0"/>
              </a:rPr>
            </a:br>
            <a:br>
              <a:rPr lang="en-US" sz="4400" b="1" dirty="0">
                <a:solidFill>
                  <a:srgbClr val="FF0000"/>
                </a:solidFill>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FACILITATOR: </a:t>
            </a:r>
            <a:r>
              <a:rPr lang="en-US" sz="3200" b="1" dirty="0" err="1">
                <a:solidFill>
                  <a:srgbClr val="FF0000"/>
                </a:solidFill>
                <a:latin typeface="Times New Roman" panose="02020603050405020304" pitchFamily="18" charset="0"/>
                <a:cs typeface="Times New Roman" panose="02020603050405020304" pitchFamily="18" charset="0"/>
              </a:rPr>
              <a:t>Ms</a:t>
            </a:r>
            <a:r>
              <a:rPr lang="en-US" sz="3200" b="1" dirty="0">
                <a:solidFill>
                  <a:srgbClr val="FF0000"/>
                </a:solidFill>
                <a:latin typeface="Times New Roman" panose="02020603050405020304" pitchFamily="18" charset="0"/>
                <a:cs typeface="Times New Roman" panose="02020603050405020304" pitchFamily="18" charset="0"/>
              </a:rPr>
              <a:t> AKUA GHAMBAH MORGAN ACQUAH</a:t>
            </a:r>
            <a:br>
              <a:rPr lang="en-US" sz="4400" b="1" dirty="0">
                <a:solidFill>
                  <a:srgbClr val="FF0000"/>
                </a:solidFill>
                <a:latin typeface="Times New Roman" panose="02020603050405020304" pitchFamily="18" charset="0"/>
                <a:cs typeface="Times New Roman" panose="02020603050405020304" pitchFamily="18" charset="0"/>
              </a:rPr>
            </a:br>
            <a:endParaRPr lang="en-US" sz="4400" dirty="0"/>
          </a:p>
        </p:txBody>
      </p:sp>
      <p:pic>
        <p:nvPicPr>
          <p:cNvPr id="4" name="Picture 10">
            <a:extLst>
              <a:ext uri="{FF2B5EF4-FFF2-40B4-BE49-F238E27FC236}">
                <a16:creationId xmlns:a16="http://schemas.microsoft.com/office/drawing/2014/main" id="{4F4E2946-4F24-3887-477F-F58E6F8D2179}"/>
              </a:ext>
            </a:extLst>
          </p:cNvPr>
          <p:cNvPicPr>
            <a:picLocks/>
          </p:cNvPicPr>
          <p:nvPr/>
        </p:nvPicPr>
        <p:blipFill>
          <a:blip r:embed="rId2" cstate="hqprint"/>
          <a:stretch>
            <a:fillRect/>
          </a:stretch>
        </p:blipFill>
        <p:spPr>
          <a:xfrm>
            <a:off x="4989946" y="0"/>
            <a:ext cx="2873876" cy="1498903"/>
          </a:xfrm>
          <a:prstGeom prst="rect">
            <a:avLst/>
          </a:prstGeom>
        </p:spPr>
      </p:pic>
      <p:pic>
        <p:nvPicPr>
          <p:cNvPr id="5" name="Picture 2">
            <a:extLst>
              <a:ext uri="{FF2B5EF4-FFF2-40B4-BE49-F238E27FC236}">
                <a16:creationId xmlns:a16="http://schemas.microsoft.com/office/drawing/2014/main" id="{92CE9FB5-CFB7-FC15-3306-91B82BBABCA1}"/>
              </a:ext>
            </a:extLst>
          </p:cNvPr>
          <p:cNvPicPr>
            <a:picLocks noChangeAspect="1"/>
          </p:cNvPicPr>
          <p:nvPr/>
        </p:nvPicPr>
        <p:blipFill>
          <a:blip r:embed="rId3" cstate="hqprint"/>
          <a:stretch>
            <a:fillRect/>
          </a:stretch>
        </p:blipFill>
        <p:spPr>
          <a:xfrm>
            <a:off x="3649847" y="-1"/>
            <a:ext cx="1340099" cy="1498903"/>
          </a:xfrm>
          <a:prstGeom prst="rect">
            <a:avLst/>
          </a:prstGeom>
        </p:spPr>
      </p:pic>
    </p:spTree>
    <p:extLst>
      <p:ext uri="{BB962C8B-B14F-4D97-AF65-F5344CB8AC3E}">
        <p14:creationId xmlns:p14="http://schemas.microsoft.com/office/powerpoint/2010/main" val="3904823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E113-CCDA-3457-1682-B1E6486224E7}"/>
              </a:ext>
            </a:extLst>
          </p:cNvPr>
          <p:cNvSpPr>
            <a:spLocks noGrp="1"/>
          </p:cNvSpPr>
          <p:nvPr>
            <p:ph type="title"/>
          </p:nvPr>
        </p:nvSpPr>
        <p:spPr>
          <a:xfrm>
            <a:off x="179614" y="32657"/>
            <a:ext cx="8825659" cy="930729"/>
          </a:xfrm>
        </p:spPr>
        <p:txBody>
          <a:bodyPr/>
          <a:lstStyle/>
          <a:p>
            <a:r>
              <a:rPr lang="en-US" dirty="0">
                <a:solidFill>
                  <a:srgbClr val="FF0000"/>
                </a:solidFill>
                <a:latin typeface="Times New Roman" panose="02020603050405020304" pitchFamily="18" charset="0"/>
                <a:cs typeface="Times New Roman" panose="02020603050405020304" pitchFamily="18" charset="0"/>
              </a:rPr>
              <a:t>Sales generated by each Genre</a:t>
            </a:r>
          </a:p>
        </p:txBody>
      </p:sp>
      <p:sp>
        <p:nvSpPr>
          <p:cNvPr id="3" name="Text Placeholder 2">
            <a:extLst>
              <a:ext uri="{FF2B5EF4-FFF2-40B4-BE49-F238E27FC236}">
                <a16:creationId xmlns:a16="http://schemas.microsoft.com/office/drawing/2014/main" id="{09CC8D2B-D2A3-53E9-73B2-91D71B7CD63F}"/>
              </a:ext>
            </a:extLst>
          </p:cNvPr>
          <p:cNvSpPr>
            <a:spLocks noGrp="1"/>
          </p:cNvSpPr>
          <p:nvPr>
            <p:ph type="body" sz="half" idx="2"/>
          </p:nvPr>
        </p:nvSpPr>
        <p:spPr>
          <a:xfrm>
            <a:off x="179614" y="1139728"/>
            <a:ext cx="3396343" cy="4330343"/>
          </a:xfrm>
        </p:spPr>
        <p:txBody>
          <a:bodyPr>
            <a:normAutofit/>
          </a:bodyPr>
          <a:lstStyle/>
          <a:p>
            <a:r>
              <a:rPr lang="en-US" sz="2800" dirty="0">
                <a:latin typeface="Times New Roman" panose="02020603050405020304" pitchFamily="18" charset="0"/>
                <a:cs typeface="Times New Roman" panose="02020603050405020304" pitchFamily="18" charset="0"/>
              </a:rPr>
              <a:t>From the chart , it can be inferred that among all the genres, action genre generate the highest sales across all market centers.</a:t>
            </a:r>
          </a:p>
        </p:txBody>
      </p:sp>
      <p:pic>
        <p:nvPicPr>
          <p:cNvPr id="5" name="Picture 4">
            <a:extLst>
              <a:ext uri="{FF2B5EF4-FFF2-40B4-BE49-F238E27FC236}">
                <a16:creationId xmlns:a16="http://schemas.microsoft.com/office/drawing/2014/main" id="{4136B39A-F433-2059-7C43-9D26E2A52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655" y="839285"/>
            <a:ext cx="8265313" cy="5659485"/>
          </a:xfrm>
          <a:prstGeom prst="rect">
            <a:avLst/>
          </a:prstGeom>
        </p:spPr>
      </p:pic>
    </p:spTree>
    <p:extLst>
      <p:ext uri="{BB962C8B-B14F-4D97-AF65-F5344CB8AC3E}">
        <p14:creationId xmlns:p14="http://schemas.microsoft.com/office/powerpoint/2010/main" val="3877003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8845-E1EB-7464-B0EF-AAD020FDF613}"/>
              </a:ext>
            </a:extLst>
          </p:cNvPr>
          <p:cNvSpPr>
            <a:spLocks noGrp="1"/>
          </p:cNvSpPr>
          <p:nvPr>
            <p:ph type="title"/>
          </p:nvPr>
        </p:nvSpPr>
        <p:spPr>
          <a:xfrm>
            <a:off x="466497" y="-126905"/>
            <a:ext cx="9404723" cy="1400530"/>
          </a:xfrm>
        </p:spPr>
        <p:txBody>
          <a:bodyPr/>
          <a:lstStyle/>
          <a:p>
            <a:r>
              <a:rPr lang="en-US" b="1" dirty="0">
                <a:solidFill>
                  <a:srgbClr val="FF0000"/>
                </a:solidFill>
              </a:rPr>
              <a:t>Top 10 platforms that generate most sales</a:t>
            </a:r>
          </a:p>
        </p:txBody>
      </p:sp>
      <p:graphicFrame>
        <p:nvGraphicFramePr>
          <p:cNvPr id="5" name="Table 5">
            <a:extLst>
              <a:ext uri="{FF2B5EF4-FFF2-40B4-BE49-F238E27FC236}">
                <a16:creationId xmlns:a16="http://schemas.microsoft.com/office/drawing/2014/main" id="{A90F7428-B68A-05C1-49EE-C6C181C10973}"/>
              </a:ext>
            </a:extLst>
          </p:cNvPr>
          <p:cNvGraphicFramePr>
            <a:graphicFrameLocks noGrp="1"/>
          </p:cNvGraphicFramePr>
          <p:nvPr>
            <p:extLst>
              <p:ext uri="{D42A27DB-BD31-4B8C-83A1-F6EECF244321}">
                <p14:modId xmlns:p14="http://schemas.microsoft.com/office/powerpoint/2010/main" val="1707261885"/>
              </p:ext>
            </p:extLst>
          </p:nvPr>
        </p:nvGraphicFramePr>
        <p:xfrm>
          <a:off x="466497" y="1224639"/>
          <a:ext cx="11143120" cy="5633361"/>
        </p:xfrm>
        <a:graphic>
          <a:graphicData uri="http://schemas.openxmlformats.org/drawingml/2006/table">
            <a:tbl>
              <a:tblPr firstRow="1" bandRow="1">
                <a:tableStyleId>{7E9639D4-E3E2-4D34-9284-5A2195B3D0D7}</a:tableStyleId>
              </a:tblPr>
              <a:tblGrid>
                <a:gridCol w="1815042">
                  <a:extLst>
                    <a:ext uri="{9D8B030D-6E8A-4147-A177-3AD203B41FA5}">
                      <a16:colId xmlns:a16="http://schemas.microsoft.com/office/drawing/2014/main" val="3723354393"/>
                    </a:ext>
                  </a:extLst>
                </a:gridCol>
                <a:gridCol w="1815042">
                  <a:extLst>
                    <a:ext uri="{9D8B030D-6E8A-4147-A177-3AD203B41FA5}">
                      <a16:colId xmlns:a16="http://schemas.microsoft.com/office/drawing/2014/main" val="551376279"/>
                    </a:ext>
                  </a:extLst>
                </a:gridCol>
                <a:gridCol w="1815042">
                  <a:extLst>
                    <a:ext uri="{9D8B030D-6E8A-4147-A177-3AD203B41FA5}">
                      <a16:colId xmlns:a16="http://schemas.microsoft.com/office/drawing/2014/main" val="1651561209"/>
                    </a:ext>
                  </a:extLst>
                </a:gridCol>
                <a:gridCol w="1815042">
                  <a:extLst>
                    <a:ext uri="{9D8B030D-6E8A-4147-A177-3AD203B41FA5}">
                      <a16:colId xmlns:a16="http://schemas.microsoft.com/office/drawing/2014/main" val="145167113"/>
                    </a:ext>
                  </a:extLst>
                </a:gridCol>
                <a:gridCol w="2056013">
                  <a:extLst>
                    <a:ext uri="{9D8B030D-6E8A-4147-A177-3AD203B41FA5}">
                      <a16:colId xmlns:a16="http://schemas.microsoft.com/office/drawing/2014/main" val="2069904631"/>
                    </a:ext>
                  </a:extLst>
                </a:gridCol>
                <a:gridCol w="1826939">
                  <a:extLst>
                    <a:ext uri="{9D8B030D-6E8A-4147-A177-3AD203B41FA5}">
                      <a16:colId xmlns:a16="http://schemas.microsoft.com/office/drawing/2014/main" val="1431019045"/>
                    </a:ext>
                  </a:extLst>
                </a:gridCol>
              </a:tblGrid>
              <a:tr h="1114291">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latin typeface="Times New Roman" panose="02020603050405020304" pitchFamily="18" charset="0"/>
                          <a:cs typeface="Times New Roman" panose="02020603050405020304" pitchFamily="18" charset="0"/>
                        </a:rPr>
                        <a:t>Platform</a:t>
                      </a: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latin typeface="Times New Roman" panose="02020603050405020304" pitchFamily="18" charset="0"/>
                          <a:cs typeface="Times New Roman" panose="02020603050405020304" pitchFamily="18" charset="0"/>
                        </a:rPr>
                        <a:t>NA_Sales</a:t>
                      </a:r>
                      <a:endParaRPr lang="en-US" sz="2000" b="1" dirty="0">
                        <a:effectLst/>
                        <a:latin typeface="Times New Roman" panose="02020603050405020304" pitchFamily="18" charset="0"/>
                        <a:cs typeface="Times New Roman" panose="02020603050405020304" pitchFamily="18" charset="0"/>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latin typeface="Times New Roman" panose="02020603050405020304" pitchFamily="18" charset="0"/>
                          <a:cs typeface="Times New Roman" panose="02020603050405020304" pitchFamily="18" charset="0"/>
                        </a:rPr>
                        <a:t>EU_Sales</a:t>
                      </a:r>
                      <a:endParaRPr lang="en-US" sz="2000" b="1" dirty="0">
                        <a:effectLst/>
                        <a:latin typeface="Times New Roman" panose="02020603050405020304" pitchFamily="18" charset="0"/>
                        <a:cs typeface="Times New Roman" panose="02020603050405020304" pitchFamily="18" charset="0"/>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latin typeface="Times New Roman" panose="02020603050405020304" pitchFamily="18" charset="0"/>
                          <a:cs typeface="Times New Roman" panose="02020603050405020304" pitchFamily="18" charset="0"/>
                        </a:rPr>
                        <a:t>JP_Sales</a:t>
                      </a:r>
                      <a:endParaRPr lang="en-US" sz="2000" b="1" dirty="0">
                        <a:effectLst/>
                        <a:latin typeface="Times New Roman" panose="02020603050405020304" pitchFamily="18" charset="0"/>
                        <a:cs typeface="Times New Roman" panose="02020603050405020304" pitchFamily="18" charset="0"/>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latin typeface="Times New Roman" panose="02020603050405020304" pitchFamily="18" charset="0"/>
                          <a:cs typeface="Times New Roman" panose="02020603050405020304" pitchFamily="18" charset="0"/>
                        </a:rPr>
                        <a:t>Other_Sales</a:t>
                      </a:r>
                      <a:endParaRPr lang="en-US" sz="2000" b="1" dirty="0">
                        <a:effectLst/>
                        <a:latin typeface="Times New Roman" panose="02020603050405020304" pitchFamily="18" charset="0"/>
                        <a:cs typeface="Times New Roman" panose="02020603050405020304" pitchFamily="18" charset="0"/>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000" b="1" dirty="0">
                        <a:effectLst/>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err="1">
                          <a:effectLst/>
                          <a:latin typeface="Times New Roman" panose="02020603050405020304" pitchFamily="18" charset="0"/>
                          <a:cs typeface="Times New Roman" panose="02020603050405020304" pitchFamily="18" charset="0"/>
                        </a:rPr>
                        <a:t>Global_Sales</a:t>
                      </a:r>
                      <a:endParaRPr lang="en-US" sz="2000" b="1" dirty="0">
                        <a:effectLst/>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3057828"/>
                  </a:ext>
                </a:extLst>
              </a:tr>
              <a:tr h="451907">
                <a:tc>
                  <a:txBody>
                    <a:bodyPr/>
                    <a:lstStyle/>
                    <a:p>
                      <a:pPr algn="r" fontAlgn="ctr"/>
                      <a:r>
                        <a:rPr lang="en-US" sz="2000" b="1" dirty="0">
                          <a:effectLst/>
                          <a:latin typeface="Times New Roman" panose="02020603050405020304" pitchFamily="18" charset="0"/>
                          <a:cs typeface="Times New Roman" panose="02020603050405020304" pitchFamily="18" charset="0"/>
                        </a:rPr>
                        <a:t>PS2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572.92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332.63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137.54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190.47</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1233.46</a:t>
                      </a:r>
                    </a:p>
                  </a:txBody>
                  <a:tcPr anchor="ctr"/>
                </a:tc>
                <a:extLst>
                  <a:ext uri="{0D108BD9-81ED-4DB2-BD59-A6C34878D82A}">
                    <a16:rowId xmlns:a16="http://schemas.microsoft.com/office/drawing/2014/main" val="3766035133"/>
                  </a:ext>
                </a:extLst>
              </a:tr>
              <a:tr h="451907">
                <a:tc>
                  <a:txBody>
                    <a:bodyPr/>
                    <a:lstStyle/>
                    <a:p>
                      <a:pPr algn="r" fontAlgn="ctr"/>
                      <a:r>
                        <a:rPr lang="en-US" sz="2000" b="1" dirty="0">
                          <a:effectLst/>
                          <a:latin typeface="Times New Roman" panose="02020603050405020304" pitchFamily="18" charset="0"/>
                          <a:cs typeface="Times New Roman" panose="02020603050405020304" pitchFamily="18" charset="0"/>
                        </a:rPr>
                        <a:t>X360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594.33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278.00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12.30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84.67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969.60</a:t>
                      </a:r>
                    </a:p>
                  </a:txBody>
                  <a:tcPr anchor="ctr"/>
                </a:tc>
                <a:extLst>
                  <a:ext uri="{0D108BD9-81ED-4DB2-BD59-A6C34878D82A}">
                    <a16:rowId xmlns:a16="http://schemas.microsoft.com/office/drawing/2014/main" val="2985494220"/>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388.90</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340.47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79.21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140.81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949.35</a:t>
                      </a:r>
                    </a:p>
                  </a:txBody>
                  <a:tcPr anchor="ctr"/>
                </a:tc>
                <a:extLst>
                  <a:ext uri="{0D108BD9-81ED-4DB2-BD59-A6C34878D82A}">
                    <a16:rowId xmlns:a16="http://schemas.microsoft.com/office/drawing/2014/main" val="2957376192"/>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Wii</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497.37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264.35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68.28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79.20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909.81</a:t>
                      </a:r>
                    </a:p>
                  </a:txBody>
                  <a:tcPr anchor="ctr"/>
                </a:tc>
                <a:extLst>
                  <a:ext uri="{0D108BD9-81ED-4DB2-BD59-A6C34878D82A}">
                    <a16:rowId xmlns:a16="http://schemas.microsoft.com/office/drawing/2014/main" val="3901740318"/>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DS</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388.53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194.05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175.02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60.29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818.91</a:t>
                      </a:r>
                    </a:p>
                  </a:txBody>
                  <a:tcPr anchor="ctr"/>
                </a:tc>
                <a:extLst>
                  <a:ext uri="{0D108BD9-81ED-4DB2-BD59-A6C34878D82A}">
                    <a16:rowId xmlns:a16="http://schemas.microsoft.com/office/drawing/2014/main" val="911135611"/>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334.71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212.38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139.78</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40.69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727.39</a:t>
                      </a:r>
                    </a:p>
                  </a:txBody>
                  <a:tcPr anchor="ctr"/>
                </a:tc>
                <a:extLst>
                  <a:ext uri="{0D108BD9-81ED-4DB2-BD59-A6C34878D82A}">
                    <a16:rowId xmlns:a16="http://schemas.microsoft.com/office/drawing/2014/main" val="3118293696"/>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GBA</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178.43</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72.49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46.56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7.51</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305.62</a:t>
                      </a:r>
                    </a:p>
                  </a:txBody>
                  <a:tcPr anchor="ctr"/>
                </a:tc>
                <a:extLst>
                  <a:ext uri="{0D108BD9-81ED-4DB2-BD59-A6C34878D82A}">
                    <a16:rowId xmlns:a16="http://schemas.microsoft.com/office/drawing/2014/main" val="730441688"/>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PSP</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107.09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67.16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75.89</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41.52</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291.71</a:t>
                      </a:r>
                    </a:p>
                  </a:txBody>
                  <a:tcPr anchor="ctr"/>
                </a:tc>
                <a:extLst>
                  <a:ext uri="{0D108BD9-81ED-4DB2-BD59-A6C34878D82A}">
                    <a16:rowId xmlns:a16="http://schemas.microsoft.com/office/drawing/2014/main" val="3795711163"/>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PS4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96.80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123.70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14.30</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43.36</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278.10</a:t>
                      </a:r>
                    </a:p>
                  </a:txBody>
                  <a:tcPr anchor="ctr"/>
                </a:tc>
                <a:extLst>
                  <a:ext uri="{0D108BD9-81ED-4DB2-BD59-A6C34878D82A}">
                    <a16:rowId xmlns:a16="http://schemas.microsoft.com/office/drawing/2014/main" val="3172359983"/>
                  </a:ext>
                </a:extLst>
              </a:tr>
              <a:tr h="451907">
                <a:tc>
                  <a:txBody>
                    <a:bodyPr/>
                    <a:lstStyle/>
                    <a:p>
                      <a:pPr algn="r" fontAlgn="ctr"/>
                      <a:r>
                        <a:rPr lang="en-US" sz="2000" b="1">
                          <a:effectLst/>
                          <a:latin typeface="Times New Roman" panose="02020603050405020304" pitchFamily="18" charset="0"/>
                          <a:cs typeface="Times New Roman" panose="02020603050405020304" pitchFamily="18" charset="0"/>
                        </a:rPr>
                        <a:t>PC</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92.04</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137.35</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0.17</a:t>
                      </a:r>
                    </a:p>
                  </a:txBody>
                  <a:tcPr anchor="ctr"/>
                </a:tc>
                <a:tc>
                  <a:txBody>
                    <a:bodyPr/>
                    <a:lstStyle/>
                    <a:p>
                      <a:pPr algn="r" fontAlgn="ctr"/>
                      <a:r>
                        <a:rPr lang="en-US" sz="2000">
                          <a:effectLst/>
                          <a:latin typeface="Times New Roman" panose="02020603050405020304" pitchFamily="18" charset="0"/>
                          <a:cs typeface="Times New Roman" panose="02020603050405020304" pitchFamily="18" charset="0"/>
                        </a:rPr>
                        <a:t>24.33</a:t>
                      </a:r>
                    </a:p>
                  </a:txBody>
                  <a:tcPr anchor="ctr"/>
                </a:tc>
                <a:tc>
                  <a:txBody>
                    <a:bodyPr/>
                    <a:lstStyle/>
                    <a:p>
                      <a:pPr algn="r" fontAlgn="ctr"/>
                      <a:r>
                        <a:rPr lang="en-US" sz="2000" dirty="0">
                          <a:effectLst/>
                          <a:latin typeface="Times New Roman" panose="02020603050405020304" pitchFamily="18" charset="0"/>
                          <a:cs typeface="Times New Roman" panose="02020603050405020304" pitchFamily="18" charset="0"/>
                        </a:rPr>
                        <a:t>254.70</a:t>
                      </a:r>
                    </a:p>
                  </a:txBody>
                  <a:tcPr anchor="ctr"/>
                </a:tc>
                <a:extLst>
                  <a:ext uri="{0D108BD9-81ED-4DB2-BD59-A6C34878D82A}">
                    <a16:rowId xmlns:a16="http://schemas.microsoft.com/office/drawing/2014/main" val="3538621928"/>
                  </a:ext>
                </a:extLst>
              </a:tr>
            </a:tbl>
          </a:graphicData>
        </a:graphic>
      </p:graphicFrame>
    </p:spTree>
    <p:extLst>
      <p:ext uri="{BB962C8B-B14F-4D97-AF65-F5344CB8AC3E}">
        <p14:creationId xmlns:p14="http://schemas.microsoft.com/office/powerpoint/2010/main" val="519755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4EC4-BE5A-FB98-D1E5-586CE7D919A7}"/>
              </a:ext>
            </a:extLst>
          </p:cNvPr>
          <p:cNvSpPr>
            <a:spLocks noGrp="1"/>
          </p:cNvSpPr>
          <p:nvPr>
            <p:ph type="title"/>
          </p:nvPr>
        </p:nvSpPr>
        <p:spPr>
          <a:xfrm>
            <a:off x="156255" y="0"/>
            <a:ext cx="9404723" cy="1400530"/>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Platform that publishers publish most games</a:t>
            </a:r>
          </a:p>
        </p:txBody>
      </p:sp>
      <p:graphicFrame>
        <p:nvGraphicFramePr>
          <p:cNvPr id="4" name="Table 4">
            <a:extLst>
              <a:ext uri="{FF2B5EF4-FFF2-40B4-BE49-F238E27FC236}">
                <a16:creationId xmlns:a16="http://schemas.microsoft.com/office/drawing/2014/main" id="{1BBBE228-1D6D-DF3F-CC8D-C9F098AD469B}"/>
              </a:ext>
            </a:extLst>
          </p:cNvPr>
          <p:cNvGraphicFramePr>
            <a:graphicFrameLocks noGrp="1"/>
          </p:cNvGraphicFramePr>
          <p:nvPr>
            <p:extLst>
              <p:ext uri="{D42A27DB-BD31-4B8C-83A1-F6EECF244321}">
                <p14:modId xmlns:p14="http://schemas.microsoft.com/office/powerpoint/2010/main" val="2268888158"/>
              </p:ext>
            </p:extLst>
          </p:nvPr>
        </p:nvGraphicFramePr>
        <p:xfrm>
          <a:off x="1975756" y="1028700"/>
          <a:ext cx="9404724" cy="5829303"/>
        </p:xfrm>
        <a:graphic>
          <a:graphicData uri="http://schemas.openxmlformats.org/drawingml/2006/table">
            <a:tbl>
              <a:tblPr firstRow="1" bandRow="1">
                <a:tableStyleId>{7E9639D4-E3E2-4D34-9284-5A2195B3D0D7}</a:tableStyleId>
              </a:tblPr>
              <a:tblGrid>
                <a:gridCol w="4702362">
                  <a:extLst>
                    <a:ext uri="{9D8B030D-6E8A-4147-A177-3AD203B41FA5}">
                      <a16:colId xmlns:a16="http://schemas.microsoft.com/office/drawing/2014/main" val="3324078212"/>
                    </a:ext>
                  </a:extLst>
                </a:gridCol>
                <a:gridCol w="4702362">
                  <a:extLst>
                    <a:ext uri="{9D8B030D-6E8A-4147-A177-3AD203B41FA5}">
                      <a16:colId xmlns:a16="http://schemas.microsoft.com/office/drawing/2014/main" val="3947628384"/>
                    </a:ext>
                  </a:extLst>
                </a:gridCol>
              </a:tblGrid>
              <a:tr h="634914">
                <a:tc>
                  <a:txBody>
                    <a:bodyPr/>
                    <a:lstStyle/>
                    <a:p>
                      <a:pPr algn="ctr"/>
                      <a:r>
                        <a:rPr lang="en-US" sz="2400" dirty="0"/>
                        <a:t>Platform</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Number of Games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7066806"/>
                  </a:ext>
                </a:extLst>
              </a:tr>
              <a:tr h="480962">
                <a:tc>
                  <a:txBody>
                    <a:bodyPr/>
                    <a:lstStyle/>
                    <a:p>
                      <a:pPr algn="ctr"/>
                      <a:r>
                        <a:rPr lang="en-US" sz="2400" dirty="0"/>
                        <a:t>DS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2131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9334903"/>
                  </a:ext>
                </a:extLst>
              </a:tr>
              <a:tr h="480962">
                <a:tc>
                  <a:txBody>
                    <a:bodyPr/>
                    <a:lstStyle/>
                    <a:p>
                      <a:pPr algn="ctr"/>
                      <a:r>
                        <a:rPr lang="en-US" sz="2400" dirty="0"/>
                        <a:t>PS2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2127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5194154"/>
                  </a:ext>
                </a:extLst>
              </a:tr>
              <a:tr h="480962">
                <a:tc>
                  <a:txBody>
                    <a:bodyPr/>
                    <a:lstStyle/>
                    <a:p>
                      <a:pPr algn="ctr"/>
                      <a:r>
                        <a:rPr lang="en-US" sz="2400" dirty="0"/>
                        <a:t>PS3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1304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8790409"/>
                  </a:ext>
                </a:extLst>
              </a:tr>
              <a:tr h="480962">
                <a:tc>
                  <a:txBody>
                    <a:bodyPr/>
                    <a:lstStyle/>
                    <a:p>
                      <a:pPr algn="ctr"/>
                      <a:r>
                        <a:rPr lang="en-US" sz="2400" dirty="0"/>
                        <a:t>Wii</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1290</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057055"/>
                  </a:ext>
                </a:extLst>
              </a:tr>
              <a:tr h="480962">
                <a:tc>
                  <a:txBody>
                    <a:bodyPr/>
                    <a:lstStyle/>
                    <a:p>
                      <a:pPr algn="ctr"/>
                      <a:r>
                        <a:rPr lang="en-US" sz="2400" dirty="0"/>
                        <a:t>X360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1234</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6002592"/>
                  </a:ext>
                </a:extLst>
              </a:tr>
              <a:tr h="480962">
                <a:tc>
                  <a:txBody>
                    <a:bodyPr/>
                    <a:lstStyle/>
                    <a:p>
                      <a:pPr algn="ctr"/>
                      <a:r>
                        <a:rPr lang="en-US" sz="2400" dirty="0"/>
                        <a:t>PSP</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1197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4918637"/>
                  </a:ext>
                </a:extLst>
              </a:tr>
              <a:tr h="480962">
                <a:tc>
                  <a:txBody>
                    <a:bodyPr/>
                    <a:lstStyle/>
                    <a:p>
                      <a:pPr algn="ctr"/>
                      <a:r>
                        <a:rPr lang="en-US" sz="2400" dirty="0"/>
                        <a:t>PS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1189</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5579104"/>
                  </a:ext>
                </a:extLst>
              </a:tr>
              <a:tr h="480962">
                <a:tc>
                  <a:txBody>
                    <a:bodyPr/>
                    <a:lstStyle/>
                    <a:p>
                      <a:pPr algn="ctr"/>
                      <a:r>
                        <a:rPr lang="en-US" sz="2400" dirty="0"/>
                        <a:t>PC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938</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7288684"/>
                  </a:ext>
                </a:extLst>
              </a:tr>
              <a:tr h="480962">
                <a:tc>
                  <a:txBody>
                    <a:bodyPr/>
                    <a:lstStyle/>
                    <a:p>
                      <a:pPr algn="ctr"/>
                      <a:r>
                        <a:rPr lang="en-US" sz="2400" dirty="0"/>
                        <a:t>XB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t>803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830369"/>
                  </a:ext>
                </a:extLst>
              </a:tr>
              <a:tr h="865731">
                <a:tc>
                  <a:txBody>
                    <a:bodyPr/>
                    <a:lstStyle/>
                    <a:p>
                      <a:pPr algn="ctr"/>
                      <a:r>
                        <a:rPr lang="en-US" sz="2400" dirty="0"/>
                        <a:t>GBA </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786</a:t>
                      </a:r>
                    </a:p>
                    <a:p>
                      <a:pPr algn="ct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4523894"/>
                  </a:ext>
                </a:extLst>
              </a:tr>
            </a:tbl>
          </a:graphicData>
        </a:graphic>
      </p:graphicFrame>
    </p:spTree>
    <p:extLst>
      <p:ext uri="{BB962C8B-B14F-4D97-AF65-F5344CB8AC3E}">
        <p14:creationId xmlns:p14="http://schemas.microsoft.com/office/powerpoint/2010/main" val="367282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9AAA-CE37-01E4-B9A1-1DCE8FDC0714}"/>
              </a:ext>
            </a:extLst>
          </p:cNvPr>
          <p:cNvSpPr>
            <a:spLocks noGrp="1"/>
          </p:cNvSpPr>
          <p:nvPr>
            <p:ph type="title"/>
          </p:nvPr>
        </p:nvSpPr>
        <p:spPr>
          <a:xfrm>
            <a:off x="189271" y="0"/>
            <a:ext cx="9404723" cy="1400530"/>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Top 10 publishers in terms of sales</a:t>
            </a:r>
          </a:p>
        </p:txBody>
      </p:sp>
      <p:graphicFrame>
        <p:nvGraphicFramePr>
          <p:cNvPr id="3" name="Table 3">
            <a:extLst>
              <a:ext uri="{FF2B5EF4-FFF2-40B4-BE49-F238E27FC236}">
                <a16:creationId xmlns:a16="http://schemas.microsoft.com/office/drawing/2014/main" id="{445A69A6-A86B-CEBE-2BA7-573D115E3E57}"/>
              </a:ext>
            </a:extLst>
          </p:cNvPr>
          <p:cNvGraphicFramePr>
            <a:graphicFrameLocks noGrp="1"/>
          </p:cNvGraphicFramePr>
          <p:nvPr>
            <p:extLst>
              <p:ext uri="{D42A27DB-BD31-4B8C-83A1-F6EECF244321}">
                <p14:modId xmlns:p14="http://schemas.microsoft.com/office/powerpoint/2010/main" val="1214537505"/>
              </p:ext>
            </p:extLst>
          </p:nvPr>
        </p:nvGraphicFramePr>
        <p:xfrm>
          <a:off x="189271" y="766914"/>
          <a:ext cx="11813458" cy="6091083"/>
        </p:xfrm>
        <a:graphic>
          <a:graphicData uri="http://schemas.openxmlformats.org/drawingml/2006/table">
            <a:tbl>
              <a:tblPr firstRow="1" bandRow="1">
                <a:tableStyleId>{7E9639D4-E3E2-4D34-9284-5A2195B3D0D7}</a:tableStyleId>
              </a:tblPr>
              <a:tblGrid>
                <a:gridCol w="3480619">
                  <a:extLst>
                    <a:ext uri="{9D8B030D-6E8A-4147-A177-3AD203B41FA5}">
                      <a16:colId xmlns:a16="http://schemas.microsoft.com/office/drawing/2014/main" val="2746193261"/>
                    </a:ext>
                  </a:extLst>
                </a:gridCol>
                <a:gridCol w="1367449">
                  <a:extLst>
                    <a:ext uri="{9D8B030D-6E8A-4147-A177-3AD203B41FA5}">
                      <a16:colId xmlns:a16="http://schemas.microsoft.com/office/drawing/2014/main" val="3562967034"/>
                    </a:ext>
                  </a:extLst>
                </a:gridCol>
                <a:gridCol w="1304467">
                  <a:extLst>
                    <a:ext uri="{9D8B030D-6E8A-4147-A177-3AD203B41FA5}">
                      <a16:colId xmlns:a16="http://schemas.microsoft.com/office/drawing/2014/main" val="3550070328"/>
                    </a:ext>
                  </a:extLst>
                </a:gridCol>
                <a:gridCol w="1342104">
                  <a:extLst>
                    <a:ext uri="{9D8B030D-6E8A-4147-A177-3AD203B41FA5}">
                      <a16:colId xmlns:a16="http://schemas.microsoft.com/office/drawing/2014/main" val="3421560386"/>
                    </a:ext>
                  </a:extLst>
                </a:gridCol>
                <a:gridCol w="1696064">
                  <a:extLst>
                    <a:ext uri="{9D8B030D-6E8A-4147-A177-3AD203B41FA5}">
                      <a16:colId xmlns:a16="http://schemas.microsoft.com/office/drawing/2014/main" val="1007893449"/>
                    </a:ext>
                  </a:extLst>
                </a:gridCol>
                <a:gridCol w="2622755">
                  <a:extLst>
                    <a:ext uri="{9D8B030D-6E8A-4147-A177-3AD203B41FA5}">
                      <a16:colId xmlns:a16="http://schemas.microsoft.com/office/drawing/2014/main" val="148576279"/>
                    </a:ext>
                  </a:extLst>
                </a:gridCol>
              </a:tblGrid>
              <a:tr h="1043055">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rPr>
                        <a:t>Publisher</a:t>
                      </a: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NA_Sales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EU_Sales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JP_Sales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Other_Sales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a:effectLst/>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err="1">
                          <a:effectLst/>
                        </a:rPr>
                        <a:t>Global_Sales</a:t>
                      </a:r>
                      <a:endParaRPr lang="en-US" sz="2000" b="1" dirty="0">
                        <a:effectLst/>
                      </a:endParaRPr>
                    </a:p>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1873938"/>
                  </a:ext>
                </a:extLst>
              </a:tr>
              <a:tr h="449259">
                <a:tc>
                  <a:txBody>
                    <a:bodyPr/>
                    <a:lstStyle/>
                    <a:p>
                      <a:pPr algn="l" fontAlgn="ctr"/>
                      <a:r>
                        <a:rPr lang="en-US" sz="2000" b="1" dirty="0">
                          <a:effectLst/>
                        </a:rPr>
                        <a:t>Nintendo</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815.75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418.30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454.99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95.19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1784.43</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6259273"/>
                  </a:ext>
                </a:extLst>
              </a:tr>
              <a:tr h="449259">
                <a:tc>
                  <a:txBody>
                    <a:bodyPr/>
                    <a:lstStyle/>
                    <a:p>
                      <a:pPr algn="l" fontAlgn="ctr"/>
                      <a:r>
                        <a:rPr lang="en-US" sz="2000" b="1" dirty="0">
                          <a:effectLst/>
                        </a:rPr>
                        <a:t>Electronic Arts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584.22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367.38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13.98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127.63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1093.39</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22938582"/>
                  </a:ext>
                </a:extLst>
              </a:tr>
              <a:tr h="449259">
                <a:tc>
                  <a:txBody>
                    <a:bodyPr/>
                    <a:lstStyle/>
                    <a:p>
                      <a:pPr algn="l" fontAlgn="ctr"/>
                      <a:r>
                        <a:rPr lang="en-US" sz="2000" b="1" dirty="0">
                          <a:effectLst/>
                        </a:rPr>
                        <a:t>Activision</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426.01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213.72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6.54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74.79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721.41</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3436601"/>
                  </a:ext>
                </a:extLst>
              </a:tr>
              <a:tr h="726978">
                <a:tc>
                  <a:txBody>
                    <a:bodyPr/>
                    <a:lstStyle/>
                    <a:p>
                      <a:pPr algn="l" fontAlgn="ctr"/>
                      <a:r>
                        <a:rPr lang="en-US" sz="2000" b="1" dirty="0">
                          <a:effectLst/>
                        </a:rPr>
                        <a:t>Sony Computer Entertainment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265.22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187.55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74.10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80.40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607.28</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29100266"/>
                  </a:ext>
                </a:extLst>
              </a:tr>
              <a:tr h="449259">
                <a:tc>
                  <a:txBody>
                    <a:bodyPr/>
                    <a:lstStyle/>
                    <a:p>
                      <a:pPr algn="l" fontAlgn="ctr"/>
                      <a:r>
                        <a:rPr lang="en-US" sz="2000" b="1">
                          <a:effectLst/>
                        </a:rPr>
                        <a:t>Ubisoft</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252.81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163.03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7.33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50.16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473.54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06347869"/>
                  </a:ext>
                </a:extLst>
              </a:tr>
              <a:tr h="449259">
                <a:tc>
                  <a:txBody>
                    <a:bodyPr/>
                    <a:lstStyle/>
                    <a:p>
                      <a:pPr algn="l" fontAlgn="ctr"/>
                      <a:r>
                        <a:rPr lang="en-US" sz="2000" b="1" dirty="0">
                          <a:effectLst/>
                        </a:rPr>
                        <a:t>Take-Two Interactive</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220.47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117.95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5.83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55.20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399.30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11986177"/>
                  </a:ext>
                </a:extLst>
              </a:tr>
              <a:tr h="449259">
                <a:tc>
                  <a:txBody>
                    <a:bodyPr/>
                    <a:lstStyle/>
                    <a:p>
                      <a:pPr algn="l" fontAlgn="ctr"/>
                      <a:r>
                        <a:rPr lang="en-US" sz="2000" b="1" dirty="0">
                          <a:effectLst/>
                        </a:rPr>
                        <a:t>THQ</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208.60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94.60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32.11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340.44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42429090"/>
                  </a:ext>
                </a:extLst>
              </a:tr>
              <a:tr h="726978">
                <a:tc>
                  <a:txBody>
                    <a:bodyPr/>
                    <a:lstStyle/>
                    <a:p>
                      <a:pPr algn="l" fontAlgn="ctr"/>
                      <a:r>
                        <a:rPr lang="en-US" sz="2000" b="1" dirty="0">
                          <a:effectLst/>
                        </a:rPr>
                        <a:t>Konami Digital Entertainment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88.91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68.62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90.93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29.91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278.56</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16773066"/>
                  </a:ext>
                </a:extLst>
              </a:tr>
              <a:tr h="449259">
                <a:tc>
                  <a:txBody>
                    <a:bodyPr/>
                    <a:lstStyle/>
                    <a:p>
                      <a:pPr algn="l" fontAlgn="ctr"/>
                      <a:r>
                        <a:rPr lang="en-US" sz="2000" b="1" dirty="0">
                          <a:effectLst/>
                        </a:rPr>
                        <a:t>Sega</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108.78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81.41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56.19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24.30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270.70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48711117"/>
                  </a:ext>
                </a:extLst>
              </a:tr>
              <a:tr h="449259">
                <a:tc>
                  <a:txBody>
                    <a:bodyPr/>
                    <a:lstStyle/>
                    <a:p>
                      <a:pPr algn="l" fontAlgn="ctr"/>
                      <a:r>
                        <a:rPr lang="en-US" sz="2000" b="1" dirty="0">
                          <a:effectLst/>
                        </a:rPr>
                        <a:t>Namco Bandai Games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69.38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42.61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126.84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a:effectLst/>
                        </a:rPr>
                        <a:t>14.64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r" fontAlgn="ctr"/>
                      <a:r>
                        <a:rPr lang="en-US" sz="2000" dirty="0">
                          <a:effectLst/>
                        </a:rPr>
                        <a:t>253.65</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81534331"/>
                  </a:ext>
                </a:extLst>
              </a:tr>
            </a:tbl>
          </a:graphicData>
        </a:graphic>
      </p:graphicFrame>
    </p:spTree>
    <p:extLst>
      <p:ext uri="{BB962C8B-B14F-4D97-AF65-F5344CB8AC3E}">
        <p14:creationId xmlns:p14="http://schemas.microsoft.com/office/powerpoint/2010/main" val="224304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B719-1150-FDB0-6243-B31D7761F2CE}"/>
              </a:ext>
            </a:extLst>
          </p:cNvPr>
          <p:cNvSpPr>
            <a:spLocks noGrp="1"/>
          </p:cNvSpPr>
          <p:nvPr>
            <p:ph type="title"/>
          </p:nvPr>
        </p:nvSpPr>
        <p:spPr>
          <a:xfrm>
            <a:off x="319539" y="0"/>
            <a:ext cx="9404723" cy="967868"/>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Top 10 most published game</a:t>
            </a:r>
          </a:p>
        </p:txBody>
      </p:sp>
      <p:pic>
        <p:nvPicPr>
          <p:cNvPr id="4" name="Picture 3">
            <a:extLst>
              <a:ext uri="{FF2B5EF4-FFF2-40B4-BE49-F238E27FC236}">
                <a16:creationId xmlns:a16="http://schemas.microsoft.com/office/drawing/2014/main" id="{BDE4A656-F85E-2486-5964-B3E7374C6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368" y="669471"/>
            <a:ext cx="9404723" cy="5992585"/>
          </a:xfrm>
          <a:prstGeom prst="rect">
            <a:avLst/>
          </a:prstGeom>
        </p:spPr>
      </p:pic>
    </p:spTree>
    <p:extLst>
      <p:ext uri="{BB962C8B-B14F-4D97-AF65-F5344CB8AC3E}">
        <p14:creationId xmlns:p14="http://schemas.microsoft.com/office/powerpoint/2010/main" val="233774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9DE-56DF-A517-6A9E-2F2B97E024A8}"/>
              </a:ext>
            </a:extLst>
          </p:cNvPr>
          <p:cNvSpPr>
            <a:spLocks noGrp="1"/>
          </p:cNvSpPr>
          <p:nvPr>
            <p:ph type="title"/>
          </p:nvPr>
        </p:nvSpPr>
        <p:spPr>
          <a:xfrm>
            <a:off x="139926" y="0"/>
            <a:ext cx="9404723" cy="984196"/>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Top 10 games in terms of sales</a:t>
            </a:r>
          </a:p>
        </p:txBody>
      </p:sp>
      <p:graphicFrame>
        <p:nvGraphicFramePr>
          <p:cNvPr id="3" name="Table 3">
            <a:extLst>
              <a:ext uri="{FF2B5EF4-FFF2-40B4-BE49-F238E27FC236}">
                <a16:creationId xmlns:a16="http://schemas.microsoft.com/office/drawing/2014/main" id="{8216864B-3458-6340-E2B3-B55BE444C92E}"/>
              </a:ext>
            </a:extLst>
          </p:cNvPr>
          <p:cNvGraphicFramePr>
            <a:graphicFrameLocks noGrp="1"/>
          </p:cNvGraphicFramePr>
          <p:nvPr>
            <p:extLst>
              <p:ext uri="{D42A27DB-BD31-4B8C-83A1-F6EECF244321}">
                <p14:modId xmlns:p14="http://schemas.microsoft.com/office/powerpoint/2010/main" val="1400499378"/>
              </p:ext>
            </p:extLst>
          </p:nvPr>
        </p:nvGraphicFramePr>
        <p:xfrm>
          <a:off x="319541" y="751114"/>
          <a:ext cx="11224762" cy="5988136"/>
        </p:xfrm>
        <a:graphic>
          <a:graphicData uri="http://schemas.openxmlformats.org/drawingml/2006/table">
            <a:tbl>
              <a:tblPr firstRow="1" bandRow="1">
                <a:tableStyleId>{7E9639D4-E3E2-4D34-9284-5A2195B3D0D7}</a:tableStyleId>
              </a:tblPr>
              <a:tblGrid>
                <a:gridCol w="3031235">
                  <a:extLst>
                    <a:ext uri="{9D8B030D-6E8A-4147-A177-3AD203B41FA5}">
                      <a16:colId xmlns:a16="http://schemas.microsoft.com/office/drawing/2014/main" val="977099232"/>
                    </a:ext>
                  </a:extLst>
                </a:gridCol>
                <a:gridCol w="1598289">
                  <a:extLst>
                    <a:ext uri="{9D8B030D-6E8A-4147-A177-3AD203B41FA5}">
                      <a16:colId xmlns:a16="http://schemas.microsoft.com/office/drawing/2014/main" val="1073113828"/>
                    </a:ext>
                  </a:extLst>
                </a:gridCol>
                <a:gridCol w="1451320">
                  <a:extLst>
                    <a:ext uri="{9D8B030D-6E8A-4147-A177-3AD203B41FA5}">
                      <a16:colId xmlns:a16="http://schemas.microsoft.com/office/drawing/2014/main" val="2621160351"/>
                    </a:ext>
                  </a:extLst>
                </a:gridCol>
                <a:gridCol w="1341092">
                  <a:extLst>
                    <a:ext uri="{9D8B030D-6E8A-4147-A177-3AD203B41FA5}">
                      <a16:colId xmlns:a16="http://schemas.microsoft.com/office/drawing/2014/main" val="808717646"/>
                    </a:ext>
                  </a:extLst>
                </a:gridCol>
                <a:gridCol w="1818743">
                  <a:extLst>
                    <a:ext uri="{9D8B030D-6E8A-4147-A177-3AD203B41FA5}">
                      <a16:colId xmlns:a16="http://schemas.microsoft.com/office/drawing/2014/main" val="2392430685"/>
                    </a:ext>
                  </a:extLst>
                </a:gridCol>
                <a:gridCol w="1984083">
                  <a:extLst>
                    <a:ext uri="{9D8B030D-6E8A-4147-A177-3AD203B41FA5}">
                      <a16:colId xmlns:a16="http://schemas.microsoft.com/office/drawing/2014/main" val="2867610091"/>
                    </a:ext>
                  </a:extLst>
                </a:gridCol>
              </a:tblGrid>
              <a:tr h="706616">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a:effectLst/>
                        </a:rPr>
                        <a:t>Name</a:t>
                      </a:r>
                    </a:p>
                    <a:p>
                      <a:pPr algn="l"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NA_Sales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EU_Sales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JP_Sales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000" b="1" dirty="0" err="1">
                          <a:effectLst/>
                        </a:rPr>
                        <a:t>Other_Sales</a:t>
                      </a:r>
                      <a:endParaRPr lang="en-US" sz="2000" b="1" dirty="0">
                        <a:effectLst/>
                      </a:endParaRPr>
                    </a:p>
                    <a:p>
                      <a:pPr algn="ctr" fontAlgn="ct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dirty="0" err="1">
                          <a:effectLst/>
                        </a:rPr>
                        <a:t>Global_Sales</a:t>
                      </a:r>
                      <a:endParaRPr lang="en-US" sz="2000" b="1" dirty="0">
                        <a:effectLst/>
                      </a:endParaRPr>
                    </a:p>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1875789"/>
                  </a:ext>
                </a:extLst>
              </a:tr>
              <a:tr h="363925">
                <a:tc>
                  <a:txBody>
                    <a:bodyPr/>
                    <a:lstStyle/>
                    <a:p>
                      <a:pPr algn="l" fontAlgn="ctr"/>
                      <a:r>
                        <a:rPr lang="en-US" sz="2000" b="1" dirty="0">
                          <a:effectLst/>
                        </a:rPr>
                        <a:t>Wii Sports</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41.49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29.02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3.77</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8.46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82.74</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31648505"/>
                  </a:ext>
                </a:extLst>
              </a:tr>
              <a:tr h="494632">
                <a:tc>
                  <a:txBody>
                    <a:bodyPr/>
                    <a:lstStyle/>
                    <a:p>
                      <a:pPr algn="l" fontAlgn="ctr"/>
                      <a:r>
                        <a:rPr lang="en-US" sz="2000" b="1">
                          <a:effectLst/>
                        </a:rPr>
                        <a:t>Grand Theft Auto V</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23.46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23.04</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1.39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8.03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55.92</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22897675"/>
                  </a:ext>
                </a:extLst>
              </a:tr>
              <a:tr h="494632">
                <a:tc>
                  <a:txBody>
                    <a:bodyPr/>
                    <a:lstStyle/>
                    <a:p>
                      <a:pPr algn="l" fontAlgn="ctr"/>
                      <a:r>
                        <a:rPr lang="en-US" sz="2000" b="1">
                          <a:effectLst/>
                        </a:rPr>
                        <a:t>Super Mario Bros.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32.48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6.96</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0.99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45.31</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6024753"/>
                  </a:ext>
                </a:extLst>
              </a:tr>
              <a:tr h="363925">
                <a:tc>
                  <a:txBody>
                    <a:bodyPr/>
                    <a:lstStyle/>
                    <a:p>
                      <a:pPr algn="l" fontAlgn="ctr"/>
                      <a:r>
                        <a:rPr lang="en-US" sz="2000" b="1">
                          <a:effectLst/>
                        </a:rPr>
                        <a:t>Tetris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26.17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6.03</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0.69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35.84</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58872927"/>
                  </a:ext>
                </a:extLst>
              </a:tr>
              <a:tr h="363925">
                <a:tc>
                  <a:txBody>
                    <a:bodyPr/>
                    <a:lstStyle/>
                    <a:p>
                      <a:pPr algn="l" fontAlgn="ctr"/>
                      <a:r>
                        <a:rPr lang="en-US" sz="2000" b="1">
                          <a:effectLst/>
                        </a:rPr>
                        <a:t>Mario Kart Wii</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15.85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12.88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3.79</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35.82</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43473015"/>
                  </a:ext>
                </a:extLst>
              </a:tr>
              <a:tr h="494632">
                <a:tc>
                  <a:txBody>
                    <a:bodyPr/>
                    <a:lstStyle/>
                    <a:p>
                      <a:pPr algn="l" fontAlgn="ctr"/>
                      <a:r>
                        <a:rPr lang="en-US" sz="2000" b="1" dirty="0">
                          <a:effectLst/>
                        </a:rPr>
                        <a:t>Wii Sports Resort</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15.75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11.01</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3.28</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2.96</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33.00</a:t>
                      </a:r>
                      <a:endParaRPr lang="en-US" sz="200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428235"/>
                  </a:ext>
                </a:extLst>
              </a:tr>
              <a:tr h="706616">
                <a:tc>
                  <a:txBody>
                    <a:bodyPr/>
                    <a:lstStyle/>
                    <a:p>
                      <a:pPr algn="l" fontAlgn="ctr"/>
                      <a:r>
                        <a:rPr lang="en-US" sz="2000" b="1" dirty="0" err="1">
                          <a:effectLst/>
                        </a:rPr>
                        <a:t>Pokemon</a:t>
                      </a:r>
                      <a:r>
                        <a:rPr lang="en-US" sz="2000" b="1" dirty="0">
                          <a:effectLst/>
                        </a:rPr>
                        <a:t> Red/</a:t>
                      </a:r>
                      <a:r>
                        <a:rPr lang="en-US" sz="2000" b="1" dirty="0" err="1">
                          <a:effectLst/>
                        </a:rPr>
                        <a:t>Pokemon</a:t>
                      </a:r>
                      <a:r>
                        <a:rPr lang="en-US" sz="2000" b="1" dirty="0">
                          <a:effectLst/>
                        </a:rPr>
                        <a:t> Blue</a:t>
                      </a:r>
                      <a:endParaRPr lang="en-US" sz="2000" b="1"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11.27</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8.89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10.22</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1.00</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31.37</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62295663"/>
                  </a:ext>
                </a:extLst>
              </a:tr>
              <a:tr h="706616">
                <a:tc>
                  <a:txBody>
                    <a:bodyPr/>
                    <a:lstStyle/>
                    <a:p>
                      <a:pPr algn="l" fontAlgn="ctr"/>
                      <a:r>
                        <a:rPr lang="en-US" sz="2000" b="1">
                          <a:effectLst/>
                        </a:rPr>
                        <a:t>Call of Duty: Modern Warfare 3</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15.58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11.29</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0.62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3.35</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30.83</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91105718"/>
                  </a:ext>
                </a:extLst>
              </a:tr>
              <a:tr h="494632">
                <a:tc>
                  <a:txBody>
                    <a:bodyPr/>
                    <a:lstStyle/>
                    <a:p>
                      <a:pPr algn="l" fontAlgn="ctr"/>
                      <a:r>
                        <a:rPr lang="en-US" sz="2000" b="1">
                          <a:effectLst/>
                        </a:rPr>
                        <a:t>New Super Mario Bros.</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11.38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9.23</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6.50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2.90</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30.01</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44064503"/>
                  </a:ext>
                </a:extLst>
              </a:tr>
              <a:tr h="643868">
                <a:tc>
                  <a:txBody>
                    <a:bodyPr/>
                    <a:lstStyle/>
                    <a:p>
                      <a:pPr algn="l" fontAlgn="ctr"/>
                      <a:r>
                        <a:rPr lang="en-US" sz="2000" b="1">
                          <a:effectLst/>
                        </a:rPr>
                        <a:t>Call of Duty: Black Ops II</a:t>
                      </a:r>
                      <a:endParaRPr lang="en-US" sz="2000" b="1">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14.08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11.05</a:t>
                      </a:r>
                      <a:endParaRPr lang="en-US" sz="2000" dirty="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0.72</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a:effectLst/>
                        </a:rPr>
                        <a:t>3.88</a:t>
                      </a:r>
                      <a:endParaRPr lang="en-US" sz="2000">
                        <a:effectLst/>
                        <a:latin typeface="Times New Roman" panose="02020603050405020304" pitchFamily="18" charset="0"/>
                        <a:cs typeface="Times New Roman" panose="02020603050405020304" pitchFamily="18" charset="0"/>
                      </a:endParaRPr>
                    </a:p>
                  </a:txBody>
                  <a:tcPr anchor="ctr"/>
                </a:tc>
                <a:tc>
                  <a:txBody>
                    <a:bodyPr/>
                    <a:lstStyle/>
                    <a:p>
                      <a:pPr algn="ctr" fontAlgn="ctr"/>
                      <a:r>
                        <a:rPr lang="en-US" sz="2000" dirty="0">
                          <a:effectLst/>
                        </a:rPr>
                        <a:t>29.72</a:t>
                      </a:r>
                      <a:endParaRPr lang="en-US" sz="20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567245"/>
                  </a:ext>
                </a:extLst>
              </a:tr>
            </a:tbl>
          </a:graphicData>
        </a:graphic>
      </p:graphicFrame>
    </p:spTree>
    <p:extLst>
      <p:ext uri="{BB962C8B-B14F-4D97-AF65-F5344CB8AC3E}">
        <p14:creationId xmlns:p14="http://schemas.microsoft.com/office/powerpoint/2010/main" val="426027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0B95-1296-7810-C3A3-AB1FCA7565CB}"/>
              </a:ext>
            </a:extLst>
          </p:cNvPr>
          <p:cNvSpPr>
            <a:spLocks noGrp="1"/>
          </p:cNvSpPr>
          <p:nvPr>
            <p:ph type="ctrTitle"/>
          </p:nvPr>
        </p:nvSpPr>
        <p:spPr>
          <a:xfrm>
            <a:off x="440871" y="0"/>
            <a:ext cx="6154929" cy="1371600"/>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Insight from the data</a:t>
            </a:r>
          </a:p>
        </p:txBody>
      </p:sp>
      <p:sp>
        <p:nvSpPr>
          <p:cNvPr id="3" name="Subtitle 2">
            <a:extLst>
              <a:ext uri="{FF2B5EF4-FFF2-40B4-BE49-F238E27FC236}">
                <a16:creationId xmlns:a16="http://schemas.microsoft.com/office/drawing/2014/main" id="{DBC9A80A-0659-AF89-D545-BE9BDCA9CFED}"/>
              </a:ext>
            </a:extLst>
          </p:cNvPr>
          <p:cNvSpPr>
            <a:spLocks noGrp="1"/>
          </p:cNvSpPr>
          <p:nvPr>
            <p:ph type="subTitle" idx="1"/>
          </p:nvPr>
        </p:nvSpPr>
        <p:spPr>
          <a:xfrm>
            <a:off x="293914" y="2188028"/>
            <a:ext cx="10091058" cy="3020785"/>
          </a:xfrm>
        </p:spPr>
        <p:txBody>
          <a:bodyPr/>
          <a:lstStyle/>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From our analysis, North America market generates the highest sales as compared to other markets.</a:t>
            </a:r>
          </a:p>
          <a:p>
            <a:pPr marL="0" indent="0"/>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Most games was published in the year 2009 and least games were published in 2020 and we think it is as a result of the covid-19 pandemic where at that time, business activities were not much. </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Our analysis revealed that the best genre loved by customers is the action genre which generate a global sales of something above 1.7 billion over the period</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D3EC261E-C653-8A4A-667F-B97E16FB6B1E}"/>
              </a:ext>
            </a:extLst>
          </p:cNvPr>
          <p:cNvGrpSpPr/>
          <p:nvPr/>
        </p:nvGrpSpPr>
        <p:grpSpPr>
          <a:xfrm>
            <a:off x="9542082" y="16335"/>
            <a:ext cx="2650409" cy="396380"/>
            <a:chOff x="4464767" y="0"/>
            <a:chExt cx="2650408" cy="396380"/>
          </a:xfrm>
        </p:grpSpPr>
        <p:sp>
          <p:nvSpPr>
            <p:cNvPr id="5" name="Rectangle: Top Corners Rounded 67">
              <a:extLst>
                <a:ext uri="{FF2B5EF4-FFF2-40B4-BE49-F238E27FC236}">
                  <a16:creationId xmlns:a16="http://schemas.microsoft.com/office/drawing/2014/main" id="{D8EA58D2-C472-9651-4FEF-68BBAA114276}"/>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AF827E18-E2D3-34DA-75BE-AD08ACA615E3}"/>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943D122E-E6BD-4877-4EEC-4A2829B13A52}"/>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A668AA7C-ACBF-1FCE-06CB-F71C02813297}"/>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780228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BB7C-5643-FF37-7A72-D1A58C05CDFF}"/>
              </a:ext>
            </a:extLst>
          </p:cNvPr>
          <p:cNvSpPr>
            <a:spLocks noGrp="1"/>
          </p:cNvSpPr>
          <p:nvPr>
            <p:ph type="ctrTitle"/>
          </p:nvPr>
        </p:nvSpPr>
        <p:spPr>
          <a:xfrm>
            <a:off x="262400" y="-152950"/>
            <a:ext cx="5833600" cy="1066129"/>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Insight from the data</a:t>
            </a:r>
            <a:endParaRPr lang="en-US" sz="4400" dirty="0"/>
          </a:p>
        </p:txBody>
      </p:sp>
      <p:sp>
        <p:nvSpPr>
          <p:cNvPr id="3" name="Subtitle 2">
            <a:extLst>
              <a:ext uri="{FF2B5EF4-FFF2-40B4-BE49-F238E27FC236}">
                <a16:creationId xmlns:a16="http://schemas.microsoft.com/office/drawing/2014/main" id="{F5D9F050-DD9F-38B6-7BD2-F257A31BE001}"/>
              </a:ext>
            </a:extLst>
          </p:cNvPr>
          <p:cNvSpPr>
            <a:spLocks noGrp="1"/>
          </p:cNvSpPr>
          <p:nvPr>
            <p:ph type="subTitle" idx="1"/>
          </p:nvPr>
        </p:nvSpPr>
        <p:spPr>
          <a:xfrm>
            <a:off x="148100" y="3893415"/>
            <a:ext cx="10711543" cy="599600"/>
          </a:xfrm>
        </p:spPr>
        <p:txBody>
          <a:bodyPr/>
          <a:lstStyle/>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Our analysis also revealed PS 2 as the platform that generates the highest sales of </a:t>
            </a:r>
            <a:r>
              <a:rPr lang="en-US" sz="2800" dirty="0">
                <a:solidFill>
                  <a:schemeClr val="tx1"/>
                </a:solidFill>
                <a:effectLst/>
                <a:latin typeface="Times New Roman" panose="02020603050405020304" pitchFamily="18" charset="0"/>
                <a:cs typeface="Times New Roman" panose="02020603050405020304" pitchFamily="18" charset="0"/>
              </a:rPr>
              <a:t>1.23 billion and DS as the most used platform for publishing.</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cs typeface="Times New Roman" panose="02020603050405020304" pitchFamily="18" charset="0"/>
              </a:rPr>
              <a:t>Nintendo was the publisher with the highest sales from our analysis. It generated a global sales of 1.78 billion. Electronic Act was also the platform that publish most games .</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effectLst/>
                <a:latin typeface="Times New Roman" panose="02020603050405020304" pitchFamily="18" charset="0"/>
                <a:cs typeface="Times New Roman" panose="02020603050405020304" pitchFamily="18" charset="0"/>
              </a:rPr>
              <a:t>Wii Sports is the game that generated the highest sales among all the games published over the period.</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1147E5EE-273B-848A-01DD-2DADD64BBC1E}"/>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8B07378E-5A4D-A6DE-A454-D7ED5FD1BB3D}"/>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7F12C6A3-59B7-465E-B4B6-24374E3DDF46}"/>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6FD6A529-6031-042A-D31D-4B526076B7CA}"/>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2C0B98C9-5B24-A411-056C-06C1D44283B5}"/>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331411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4D00-1D88-E044-11DE-17A15669828D}"/>
              </a:ext>
            </a:extLst>
          </p:cNvPr>
          <p:cNvSpPr>
            <a:spLocks noGrp="1"/>
          </p:cNvSpPr>
          <p:nvPr>
            <p:ph type="ctrTitle"/>
          </p:nvPr>
        </p:nvSpPr>
        <p:spPr>
          <a:xfrm>
            <a:off x="419300" y="0"/>
            <a:ext cx="5833600" cy="1306286"/>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23616FA3-4083-3FB2-6661-8BD643F958A4}"/>
              </a:ext>
            </a:extLst>
          </p:cNvPr>
          <p:cNvSpPr>
            <a:spLocks noGrp="1"/>
          </p:cNvSpPr>
          <p:nvPr>
            <p:ph type="subTitle" idx="1"/>
          </p:nvPr>
        </p:nvSpPr>
        <p:spPr>
          <a:xfrm>
            <a:off x="288672" y="2195243"/>
            <a:ext cx="10177943" cy="1641971"/>
          </a:xfrm>
        </p:spPr>
        <p:txBody>
          <a:bodyPr/>
          <a:lstStyle/>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From our visualizations and analysis, we observed that the sales generated is not dependent on the rank of the games. </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0" indent="0"/>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Therefore we conclude that the sales generated may be influenced by some factors such as the taste and preference of consumers, the size of the market and the popularity of the platform, publisher, and the genre. </a:t>
            </a:r>
          </a:p>
        </p:txBody>
      </p:sp>
    </p:spTree>
    <p:extLst>
      <p:ext uri="{BB962C8B-B14F-4D97-AF65-F5344CB8AC3E}">
        <p14:creationId xmlns:p14="http://schemas.microsoft.com/office/powerpoint/2010/main" val="4278717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BB38-3174-1B7E-4574-83A1CA9791CD}"/>
              </a:ext>
            </a:extLst>
          </p:cNvPr>
          <p:cNvSpPr>
            <a:spLocks noGrp="1"/>
          </p:cNvSpPr>
          <p:nvPr>
            <p:ph type="ctrTitle"/>
          </p:nvPr>
        </p:nvSpPr>
        <p:spPr>
          <a:xfrm>
            <a:off x="843844" y="321800"/>
            <a:ext cx="5833600" cy="1082457"/>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Team Members</a:t>
            </a:r>
          </a:p>
        </p:txBody>
      </p:sp>
      <p:sp>
        <p:nvSpPr>
          <p:cNvPr id="3" name="Subtitle 2">
            <a:extLst>
              <a:ext uri="{FF2B5EF4-FFF2-40B4-BE49-F238E27FC236}">
                <a16:creationId xmlns:a16="http://schemas.microsoft.com/office/drawing/2014/main" id="{63994D08-A9BB-C91C-3F3B-C420A70CC498}"/>
              </a:ext>
            </a:extLst>
          </p:cNvPr>
          <p:cNvSpPr>
            <a:spLocks noGrp="1"/>
          </p:cNvSpPr>
          <p:nvPr>
            <p:ph type="subTitle" idx="1"/>
          </p:nvPr>
        </p:nvSpPr>
        <p:spPr>
          <a:xfrm>
            <a:off x="685799" y="1273629"/>
            <a:ext cx="6204858" cy="4784271"/>
          </a:xfrm>
        </p:spPr>
        <p:txBody>
          <a:bodyPr/>
          <a:lstStyle/>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George </a:t>
            </a:r>
            <a:r>
              <a:rPr lang="en-US" sz="2800" dirty="0" err="1">
                <a:solidFill>
                  <a:schemeClr val="tx1"/>
                </a:solidFill>
                <a:latin typeface="Times New Roman" panose="02020603050405020304" pitchFamily="18" charset="0"/>
                <a:cs typeface="Times New Roman" panose="02020603050405020304" pitchFamily="18" charset="0"/>
              </a:rPr>
              <a:t>Amofa</a:t>
            </a:r>
            <a:r>
              <a:rPr lang="en-US" sz="2800" dirty="0">
                <a:solidFill>
                  <a:schemeClr val="tx1"/>
                </a:solidFill>
                <a:latin typeface="Times New Roman" panose="02020603050405020304" pitchFamily="18" charset="0"/>
                <a:cs typeface="Times New Roman" panose="02020603050405020304" pitchFamily="18" charset="0"/>
              </a:rPr>
              <a:t> Sarpong </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James Mensah Duku </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FATAWU NTORHAN </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Daniel </a:t>
            </a:r>
            <a:r>
              <a:rPr lang="en-US" sz="2800" dirty="0" err="1">
                <a:solidFill>
                  <a:schemeClr val="tx1"/>
                </a:solidFill>
                <a:latin typeface="Times New Roman" panose="02020603050405020304" pitchFamily="18" charset="0"/>
                <a:cs typeface="Times New Roman" panose="02020603050405020304" pitchFamily="18" charset="0"/>
              </a:rPr>
              <a:t>Agbenyo</a:t>
            </a:r>
            <a:endParaRPr lang="en-US" sz="2800" dirty="0">
              <a:solidFill>
                <a:schemeClr val="tx1"/>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Adjei-Boakye </a:t>
            </a:r>
            <a:r>
              <a:rPr lang="en-US" sz="2800" dirty="0" err="1">
                <a:solidFill>
                  <a:schemeClr val="tx1"/>
                </a:solidFill>
                <a:latin typeface="Times New Roman" panose="02020603050405020304" pitchFamily="18" charset="0"/>
                <a:cs typeface="Times New Roman" panose="02020603050405020304" pitchFamily="18" charset="0"/>
              </a:rPr>
              <a:t>Esuako</a:t>
            </a: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F8AA0AFF-12A9-1998-C5D9-1E08D88ECF3B}"/>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385C658E-FF10-A8E3-2CF2-A5513A781A93}"/>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9BDEE0F0-3037-4ADB-5BDE-19FC0E2C95AC}"/>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7FA7C84D-7672-84A6-1D2F-0110908E2E62}"/>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F2F90CBA-A886-3B51-F71B-0CADA02D1886}"/>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2281126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7E0F-C0BB-E920-4B10-BFDC22DFFBB9}"/>
              </a:ext>
            </a:extLst>
          </p:cNvPr>
          <p:cNvSpPr>
            <a:spLocks noGrp="1"/>
          </p:cNvSpPr>
          <p:nvPr>
            <p:ph type="ctrTitle"/>
          </p:nvPr>
        </p:nvSpPr>
        <p:spPr>
          <a:xfrm>
            <a:off x="898071" y="584374"/>
            <a:ext cx="5833600" cy="1509138"/>
          </a:xfrm>
        </p:spPr>
        <p:txBody>
          <a:bodyPr/>
          <a:lstStyle/>
          <a:p>
            <a:pPr lvl="0">
              <a:lnSpc>
                <a:spcPct val="150000"/>
              </a:lnSpc>
            </a:pPr>
            <a:br>
              <a:rPr lang="en-GH" sz="2000" b="1" dirty="0">
                <a:solidFill>
                  <a:schemeClr val="bg1"/>
                </a:solidFill>
              </a:rPr>
            </a:br>
            <a:br>
              <a:rPr lang="en-US" sz="2000" b="1" dirty="0">
                <a:solidFill>
                  <a:schemeClr val="bg1"/>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OUTLINE:</a:t>
            </a:r>
            <a:br>
              <a:rPr lang="en-US" sz="2000" b="1" dirty="0">
                <a:solidFill>
                  <a:srgbClr val="FF0000"/>
                </a:solidFill>
                <a:latin typeface="Times New Roman" panose="02020603050405020304" pitchFamily="18" charset="0"/>
                <a:cs typeface="Times New Roman" panose="02020603050405020304" pitchFamily="18" charset="0"/>
              </a:rPr>
            </a:br>
            <a:br>
              <a:rPr lang="en-GH" dirty="0"/>
            </a:br>
            <a:endParaRPr lang="en-US" dirty="0"/>
          </a:p>
        </p:txBody>
      </p:sp>
      <p:sp>
        <p:nvSpPr>
          <p:cNvPr id="3" name="Subtitle 2">
            <a:extLst>
              <a:ext uri="{FF2B5EF4-FFF2-40B4-BE49-F238E27FC236}">
                <a16:creationId xmlns:a16="http://schemas.microsoft.com/office/drawing/2014/main" id="{AA8805E6-BDAF-02EE-FC81-E6B6CA5511DE}"/>
              </a:ext>
            </a:extLst>
          </p:cNvPr>
          <p:cNvSpPr>
            <a:spLocks noGrp="1"/>
          </p:cNvSpPr>
          <p:nvPr>
            <p:ph type="subTitle" idx="1"/>
          </p:nvPr>
        </p:nvSpPr>
        <p:spPr>
          <a:xfrm>
            <a:off x="576987" y="4036612"/>
            <a:ext cx="6475767" cy="4474028"/>
          </a:xfrm>
        </p:spPr>
        <p:txBody>
          <a:bodyPr/>
          <a:lstStyle/>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A brief introduction about the data set</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Tools and libraries</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Hypothesis</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Questions</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Visualizations and insights</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Conclusions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grpSp>
        <p:nvGrpSpPr>
          <p:cNvPr id="4" name="Group 8">
            <a:extLst>
              <a:ext uri="{FF2B5EF4-FFF2-40B4-BE49-F238E27FC236}">
                <a16:creationId xmlns:a16="http://schemas.microsoft.com/office/drawing/2014/main" id="{11C981F1-09B0-72B9-E045-1BCA0F34CBD2}"/>
              </a:ext>
            </a:extLst>
          </p:cNvPr>
          <p:cNvGrpSpPr/>
          <p:nvPr/>
        </p:nvGrpSpPr>
        <p:grpSpPr>
          <a:xfrm>
            <a:off x="9613344" y="10722"/>
            <a:ext cx="2650409" cy="396380"/>
            <a:chOff x="4464767" y="0"/>
            <a:chExt cx="2650408" cy="396380"/>
          </a:xfrm>
        </p:grpSpPr>
        <p:sp>
          <p:nvSpPr>
            <p:cNvPr id="5" name="Rectangle: Top Corners Rounded 67">
              <a:extLst>
                <a:ext uri="{FF2B5EF4-FFF2-40B4-BE49-F238E27FC236}">
                  <a16:creationId xmlns:a16="http://schemas.microsoft.com/office/drawing/2014/main" id="{63082BA3-8F52-F0AA-84F0-D80D34803E77}"/>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C5DEAF81-DA5B-1ECD-0D40-D6DB5565838F}"/>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45106599-5673-443D-7204-C33883656320}"/>
              </a:ext>
            </a:extLst>
          </p:cNvPr>
          <p:cNvPicPr>
            <a:picLocks noChangeAspect="1"/>
          </p:cNvPicPr>
          <p:nvPr/>
        </p:nvPicPr>
        <p:blipFill>
          <a:blip r:embed="rId3" cstate="hqprint"/>
          <a:stretch>
            <a:fillRect/>
          </a:stretch>
        </p:blipFill>
        <p:spPr>
          <a:xfrm>
            <a:off x="10480524" y="52779"/>
            <a:ext cx="929924" cy="407102"/>
          </a:xfrm>
          <a:prstGeom prst="rect">
            <a:avLst/>
          </a:prstGeom>
        </p:spPr>
      </p:pic>
      <p:pic>
        <p:nvPicPr>
          <p:cNvPr id="8" name="Picture 12">
            <a:extLst>
              <a:ext uri="{FF2B5EF4-FFF2-40B4-BE49-F238E27FC236}">
                <a16:creationId xmlns:a16="http://schemas.microsoft.com/office/drawing/2014/main" id="{E348E025-BBD8-52B1-69FA-EBFA1AAA0039}"/>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3294003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1E56C61C-2C41-6469-FE67-C502355C0CA2}"/>
              </a:ext>
            </a:extLst>
          </p:cNvPr>
          <p:cNvGrpSpPr/>
          <p:nvPr/>
        </p:nvGrpSpPr>
        <p:grpSpPr>
          <a:xfrm>
            <a:off x="9542082" y="6"/>
            <a:ext cx="2650409" cy="396380"/>
            <a:chOff x="4464767" y="0"/>
            <a:chExt cx="2650408" cy="396380"/>
          </a:xfrm>
        </p:grpSpPr>
        <p:sp>
          <p:nvSpPr>
            <p:cNvPr id="5" name="Rectangle: Top Corners Rounded 67">
              <a:extLst>
                <a:ext uri="{FF2B5EF4-FFF2-40B4-BE49-F238E27FC236}">
                  <a16:creationId xmlns:a16="http://schemas.microsoft.com/office/drawing/2014/main" id="{ACA5C42C-FD44-3085-3D32-AFD499EBD016}"/>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E021D984-2740-15AA-CD2D-9D0B0E7A281A}"/>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1DFCEF8C-0064-6251-949F-CAADBEC2A661}"/>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8" name="Picture 12">
            <a:extLst>
              <a:ext uri="{FF2B5EF4-FFF2-40B4-BE49-F238E27FC236}">
                <a16:creationId xmlns:a16="http://schemas.microsoft.com/office/drawing/2014/main" id="{1C2AE4AA-F981-DBDA-B816-E95272815EAE}"/>
              </a:ext>
            </a:extLst>
          </p:cNvPr>
          <p:cNvPicPr>
            <a:picLocks noChangeAspect="1"/>
          </p:cNvPicPr>
          <p:nvPr/>
        </p:nvPicPr>
        <p:blipFill>
          <a:blip r:embed="rId4" cstate="hqprint"/>
          <a:stretch>
            <a:fillRect/>
          </a:stretch>
        </p:blipFill>
        <p:spPr>
          <a:xfrm>
            <a:off x="11660879" y="42063"/>
            <a:ext cx="313753" cy="365039"/>
          </a:xfrm>
          <a:prstGeom prst="rect">
            <a:avLst/>
          </a:prstGeom>
        </p:spPr>
      </p:pic>
      <p:pic>
        <p:nvPicPr>
          <p:cNvPr id="10" name="Picture 9">
            <a:extLst>
              <a:ext uri="{FF2B5EF4-FFF2-40B4-BE49-F238E27FC236}">
                <a16:creationId xmlns:a16="http://schemas.microsoft.com/office/drawing/2014/main" id="{3794BA71-9622-148F-4DC1-026379676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60927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161D-AE54-5E7A-03B2-5FC7FFB2A055}"/>
              </a:ext>
            </a:extLst>
          </p:cNvPr>
          <p:cNvSpPr>
            <a:spLocks noGrp="1"/>
          </p:cNvSpPr>
          <p:nvPr>
            <p:ph type="ctrTitle"/>
          </p:nvPr>
        </p:nvSpPr>
        <p:spPr>
          <a:xfrm>
            <a:off x="197841" y="0"/>
            <a:ext cx="9797143" cy="1182567"/>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A brief Information about the Dataset</a:t>
            </a:r>
            <a:endParaRPr lang="en-US" dirty="0"/>
          </a:p>
        </p:txBody>
      </p:sp>
      <p:sp>
        <p:nvSpPr>
          <p:cNvPr id="3" name="Subtitle 2">
            <a:extLst>
              <a:ext uri="{FF2B5EF4-FFF2-40B4-BE49-F238E27FC236}">
                <a16:creationId xmlns:a16="http://schemas.microsoft.com/office/drawing/2014/main" id="{A9841BAF-940B-9050-0E4E-3478CAE284E8}"/>
              </a:ext>
            </a:extLst>
          </p:cNvPr>
          <p:cNvSpPr>
            <a:spLocks noGrp="1"/>
          </p:cNvSpPr>
          <p:nvPr>
            <p:ph type="subTitle" idx="1"/>
          </p:nvPr>
        </p:nvSpPr>
        <p:spPr>
          <a:xfrm>
            <a:off x="424542" y="3102429"/>
            <a:ext cx="11576957" cy="2125371"/>
          </a:xfrm>
        </p:spPr>
        <p:txBody>
          <a:bodyPr/>
          <a:lstStyle/>
          <a:p>
            <a:pPr marL="146050" indent="0">
              <a:buClr>
                <a:schemeClr val="bg1"/>
              </a:buClr>
            </a:pPr>
            <a:r>
              <a:rPr lang="en-GB" sz="28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Video game is one the most consumed entertainment all over the world. It is consumed by both children and adults.</a:t>
            </a:r>
          </a:p>
          <a:p>
            <a:pPr marL="146050" indent="0"/>
            <a:endParaRPr lang="en-US" sz="2800" dirty="0">
              <a:solidFill>
                <a:srgbClr val="FFFFFF"/>
              </a:solidFill>
              <a:latin typeface="Times New Roman" panose="02020603050405020304" pitchFamily="18" charset="0"/>
              <a:cs typeface="Times New Roman" panose="02020603050405020304" pitchFamily="18" charset="0"/>
            </a:endParaRPr>
          </a:p>
          <a:p>
            <a:pPr marL="146050" indent="0">
              <a:buClr>
                <a:schemeClr val="bg1"/>
              </a:buClr>
            </a:pPr>
            <a:r>
              <a:rPr lang="en-US" sz="2800" dirty="0">
                <a:solidFill>
                  <a:schemeClr val="tx1"/>
                </a:solidFill>
                <a:latin typeface="Times New Roman" panose="02020603050405020304" pitchFamily="18" charset="0"/>
                <a:cs typeface="Times New Roman" panose="02020603050405020304" pitchFamily="18" charset="0"/>
              </a:rPr>
              <a:t>The dataset was a video game sales and it contains a list of video games with sales greater than 100,000 copies. </a:t>
            </a:r>
          </a:p>
          <a:p>
            <a:pPr marL="146050" indent="0"/>
            <a:endParaRPr lang="en-US" sz="2800" dirty="0">
              <a:solidFill>
                <a:srgbClr val="FFFFFF"/>
              </a:solidFill>
              <a:latin typeface="Times New Roman" panose="02020603050405020304" pitchFamily="18" charset="0"/>
              <a:cs typeface="Times New Roman" panose="02020603050405020304" pitchFamily="18" charset="0"/>
            </a:endParaRPr>
          </a:p>
          <a:p>
            <a:pPr marL="146050" indent="0">
              <a:buClr>
                <a:schemeClr val="bg1"/>
              </a:buClr>
            </a:pPr>
            <a:r>
              <a:rPr lang="en-US" sz="2800" dirty="0">
                <a:solidFill>
                  <a:srgbClr val="FFFFFF"/>
                </a:solidFill>
                <a:latin typeface="Times New Roman" panose="02020603050405020304" pitchFamily="18" charset="0"/>
                <a:cs typeface="Times New Roman" panose="02020603050405020304" pitchFamily="18" charset="0"/>
              </a:rPr>
              <a:t>The dataset contains eleven columns in the dataset:</a:t>
            </a:r>
          </a:p>
          <a:p>
            <a:pPr marL="146050" indent="0"/>
            <a:r>
              <a:rPr lang="en-US" sz="2800" dirty="0">
                <a:solidFill>
                  <a:schemeClr val="tx1"/>
                </a:solidFill>
                <a:latin typeface="Times New Roman" panose="02020603050405020304" pitchFamily="18" charset="0"/>
                <a:cs typeface="Times New Roman" panose="02020603050405020304" pitchFamily="18" charset="0"/>
              </a:rPr>
              <a:t>Rank – The overall rank of sales,  Name - The games name ,Platform - Platform of the games release (i.e. PC,PS4, etc.), Year - Year of the game's release, Genre - Genre of the game, Publisher - Publisher of the game, </a:t>
            </a:r>
            <a:r>
              <a:rPr lang="en-US" sz="2800" dirty="0" err="1">
                <a:solidFill>
                  <a:schemeClr val="tx1"/>
                </a:solidFill>
                <a:latin typeface="Times New Roman" panose="02020603050405020304" pitchFamily="18" charset="0"/>
                <a:cs typeface="Times New Roman" panose="02020603050405020304" pitchFamily="18" charset="0"/>
              </a:rPr>
              <a:t>NA_Sales</a:t>
            </a:r>
            <a:r>
              <a:rPr lang="en-US" sz="2800" dirty="0">
                <a:solidFill>
                  <a:schemeClr val="tx1"/>
                </a:solidFill>
                <a:latin typeface="Times New Roman" panose="02020603050405020304" pitchFamily="18" charset="0"/>
                <a:cs typeface="Times New Roman" panose="02020603050405020304" pitchFamily="18" charset="0"/>
              </a:rPr>
              <a:t> - Sales in North America (in millions), </a:t>
            </a:r>
            <a:r>
              <a:rPr lang="en-US" sz="2800" dirty="0" err="1">
                <a:solidFill>
                  <a:schemeClr val="tx1"/>
                </a:solidFill>
                <a:latin typeface="Times New Roman" panose="02020603050405020304" pitchFamily="18" charset="0"/>
                <a:cs typeface="Times New Roman" panose="02020603050405020304" pitchFamily="18" charset="0"/>
              </a:rPr>
              <a:t>EU_Sales</a:t>
            </a:r>
            <a:r>
              <a:rPr lang="en-US" sz="2800" dirty="0">
                <a:solidFill>
                  <a:schemeClr val="tx1"/>
                </a:solidFill>
                <a:latin typeface="Times New Roman" panose="02020603050405020304" pitchFamily="18" charset="0"/>
                <a:cs typeface="Times New Roman" panose="02020603050405020304" pitchFamily="18" charset="0"/>
              </a:rPr>
              <a:t> - Sales in Europe (in millions), </a:t>
            </a:r>
            <a:r>
              <a:rPr lang="en-US" sz="2800" dirty="0" err="1">
                <a:solidFill>
                  <a:schemeClr val="tx1"/>
                </a:solidFill>
                <a:latin typeface="Times New Roman" panose="02020603050405020304" pitchFamily="18" charset="0"/>
                <a:cs typeface="Times New Roman" panose="02020603050405020304" pitchFamily="18" charset="0"/>
              </a:rPr>
              <a:t>JP_Sales</a:t>
            </a:r>
            <a:r>
              <a:rPr lang="en-US" sz="2800" dirty="0">
                <a:solidFill>
                  <a:schemeClr val="tx1"/>
                </a:solidFill>
                <a:latin typeface="Times New Roman" panose="02020603050405020304" pitchFamily="18" charset="0"/>
                <a:cs typeface="Times New Roman" panose="02020603050405020304" pitchFamily="18" charset="0"/>
              </a:rPr>
              <a:t> - Sales in Japan (in millions), </a:t>
            </a:r>
            <a:r>
              <a:rPr lang="en-US" sz="2800" dirty="0" err="1">
                <a:solidFill>
                  <a:schemeClr val="tx1"/>
                </a:solidFill>
                <a:latin typeface="Times New Roman" panose="02020603050405020304" pitchFamily="18" charset="0"/>
                <a:cs typeface="Times New Roman" panose="02020603050405020304" pitchFamily="18" charset="0"/>
              </a:rPr>
              <a:t>Other_Sales</a:t>
            </a:r>
            <a:r>
              <a:rPr lang="en-US" sz="2800" dirty="0">
                <a:solidFill>
                  <a:schemeClr val="tx1"/>
                </a:solidFill>
                <a:latin typeface="Times New Roman" panose="02020603050405020304" pitchFamily="18" charset="0"/>
                <a:cs typeface="Times New Roman" panose="02020603050405020304" pitchFamily="18" charset="0"/>
              </a:rPr>
              <a:t> - Sales in the rest of the world (in millions), </a:t>
            </a:r>
            <a:r>
              <a:rPr lang="en-US" sz="2800" dirty="0" err="1">
                <a:solidFill>
                  <a:schemeClr val="tx1"/>
                </a:solidFill>
                <a:latin typeface="Times New Roman" panose="02020603050405020304" pitchFamily="18" charset="0"/>
                <a:cs typeface="Times New Roman" panose="02020603050405020304" pitchFamily="18" charset="0"/>
              </a:rPr>
              <a:t>Global_Sales</a:t>
            </a:r>
            <a:r>
              <a:rPr lang="en-US" sz="2800" dirty="0">
                <a:solidFill>
                  <a:schemeClr val="tx1"/>
                </a:solidFill>
                <a:latin typeface="Times New Roman" panose="02020603050405020304" pitchFamily="18" charset="0"/>
                <a:cs typeface="Times New Roman" panose="02020603050405020304" pitchFamily="18" charset="0"/>
              </a:rPr>
              <a:t> - Total worldwide sales</a:t>
            </a:r>
            <a:r>
              <a:rPr lang="en-US" sz="2800" dirty="0">
                <a:latin typeface="Times New Roman" panose="02020603050405020304" pitchFamily="18" charset="0"/>
                <a:cs typeface="Times New Roman" panose="02020603050405020304" pitchFamily="18" charset="0"/>
              </a:rPr>
              <a:t>.</a:t>
            </a:r>
            <a:endParaRPr lang="en-US" sz="2800" dirty="0">
              <a:solidFill>
                <a:srgbClr val="FFFFFF"/>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84BA3897-1A62-FBDD-6B11-2CE8AC198E6E}"/>
              </a:ext>
            </a:extLst>
          </p:cNvPr>
          <p:cNvGrpSpPr/>
          <p:nvPr/>
        </p:nvGrpSpPr>
        <p:grpSpPr>
          <a:xfrm>
            <a:off x="9541591" y="44930"/>
            <a:ext cx="2650409" cy="396380"/>
            <a:chOff x="4464767" y="0"/>
            <a:chExt cx="2650408" cy="396380"/>
          </a:xfrm>
        </p:grpSpPr>
        <p:sp>
          <p:nvSpPr>
            <p:cNvPr id="5" name="Rectangle: Top Corners Rounded 67">
              <a:extLst>
                <a:ext uri="{FF2B5EF4-FFF2-40B4-BE49-F238E27FC236}">
                  <a16:creationId xmlns:a16="http://schemas.microsoft.com/office/drawing/2014/main" id="{1CF4CDE3-B9C9-79E0-80FB-D297CB078E34}"/>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5DC50AB5-A51C-6889-E111-639F1BE8933D}"/>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8" name="Picture 11">
            <a:extLst>
              <a:ext uri="{FF2B5EF4-FFF2-40B4-BE49-F238E27FC236}">
                <a16:creationId xmlns:a16="http://schemas.microsoft.com/office/drawing/2014/main" id="{E7FFAC6A-8BAC-B5E0-A30A-7EFA25465279}"/>
              </a:ext>
            </a:extLst>
          </p:cNvPr>
          <p:cNvPicPr>
            <a:picLocks noChangeAspect="1"/>
          </p:cNvPicPr>
          <p:nvPr/>
        </p:nvPicPr>
        <p:blipFill>
          <a:blip r:embed="rId3" cstate="hqprint"/>
          <a:stretch>
            <a:fillRect/>
          </a:stretch>
        </p:blipFill>
        <p:spPr>
          <a:xfrm>
            <a:off x="10473587" y="2"/>
            <a:ext cx="929924" cy="464964"/>
          </a:xfrm>
          <a:prstGeom prst="rect">
            <a:avLst/>
          </a:prstGeom>
        </p:spPr>
      </p:pic>
      <p:pic>
        <p:nvPicPr>
          <p:cNvPr id="9" name="Picture 12">
            <a:extLst>
              <a:ext uri="{FF2B5EF4-FFF2-40B4-BE49-F238E27FC236}">
                <a16:creationId xmlns:a16="http://schemas.microsoft.com/office/drawing/2014/main" id="{63C9DBB5-72EC-3808-C7A0-3FE6B910D923}"/>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3839402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4159-13A2-BCB2-5006-EC616EB65A95}"/>
              </a:ext>
            </a:extLst>
          </p:cNvPr>
          <p:cNvSpPr>
            <a:spLocks noGrp="1"/>
          </p:cNvSpPr>
          <p:nvPr>
            <p:ph type="ctrTitle"/>
          </p:nvPr>
        </p:nvSpPr>
        <p:spPr>
          <a:xfrm>
            <a:off x="1121428" y="0"/>
            <a:ext cx="5833600" cy="1908000"/>
          </a:xfrm>
        </p:spPr>
        <p:txBody>
          <a:bodyPr/>
          <a:lstStyle/>
          <a:p>
            <a:r>
              <a:rPr lang="en-US" sz="4000" dirty="0">
                <a:solidFill>
                  <a:srgbClr val="FF0000"/>
                </a:solidFill>
              </a:rPr>
              <a:t>Tools and Libraries</a:t>
            </a:r>
          </a:p>
        </p:txBody>
      </p:sp>
      <p:sp>
        <p:nvSpPr>
          <p:cNvPr id="3" name="Subtitle 2">
            <a:extLst>
              <a:ext uri="{FF2B5EF4-FFF2-40B4-BE49-F238E27FC236}">
                <a16:creationId xmlns:a16="http://schemas.microsoft.com/office/drawing/2014/main" id="{358EC1C8-8314-7E2E-0116-52F886123A99}"/>
              </a:ext>
            </a:extLst>
          </p:cNvPr>
          <p:cNvSpPr>
            <a:spLocks noGrp="1"/>
          </p:cNvSpPr>
          <p:nvPr>
            <p:ph type="subTitle" idx="1"/>
          </p:nvPr>
        </p:nvSpPr>
        <p:spPr>
          <a:xfrm>
            <a:off x="1301042" y="3129200"/>
            <a:ext cx="4459600" cy="599600"/>
          </a:xfrm>
        </p:spPr>
        <p:txBody>
          <a:bodyPr/>
          <a:lstStyle/>
          <a:p>
            <a:pPr>
              <a:lnSpc>
                <a:spcPct val="200000"/>
              </a:lnSpc>
              <a:buFont typeface="Wingdings" panose="05000000000000000000" pitchFamily="2" charset="2"/>
              <a:buChar char="Ø"/>
            </a:pPr>
            <a:r>
              <a:rPr lang="en-US" sz="2800" dirty="0" err="1">
                <a:solidFill>
                  <a:schemeClr val="tx1"/>
                </a:solidFill>
                <a:latin typeface="Times New Roman" panose="02020603050405020304" pitchFamily="18" charset="0"/>
                <a:cs typeface="Times New Roman" panose="02020603050405020304" pitchFamily="18" charset="0"/>
              </a:rPr>
              <a:t>Numpy</a:t>
            </a:r>
            <a:endParaRPr lang="en-US" sz="2800" dirty="0">
              <a:solidFill>
                <a:schemeClr val="tx1"/>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Pandas</a:t>
            </a:r>
          </a:p>
          <a:p>
            <a:pPr>
              <a:lnSpc>
                <a:spcPct val="200000"/>
              </a:lnSpc>
              <a:buFont typeface="Wingdings" panose="05000000000000000000" pitchFamily="2" charset="2"/>
              <a:buChar char="Ø"/>
            </a:pPr>
            <a:r>
              <a:rPr lang="en-US" sz="2800" dirty="0" err="1">
                <a:solidFill>
                  <a:schemeClr val="tx1"/>
                </a:solidFill>
                <a:latin typeface="Times New Roman" panose="02020603050405020304" pitchFamily="18" charset="0"/>
                <a:cs typeface="Times New Roman" panose="02020603050405020304" pitchFamily="18" charset="0"/>
              </a:rPr>
              <a:t>Matplotlib.pyplot</a:t>
            </a:r>
            <a:endParaRPr lang="en-US" sz="2800" dirty="0">
              <a:solidFill>
                <a:schemeClr val="tx1"/>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Seaborn</a:t>
            </a:r>
          </a:p>
          <a:p>
            <a:pPr>
              <a:lnSpc>
                <a:spcPct val="200000"/>
              </a:lnSpc>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Counter</a:t>
            </a:r>
          </a:p>
        </p:txBody>
      </p:sp>
      <p:grpSp>
        <p:nvGrpSpPr>
          <p:cNvPr id="4" name="Group 8">
            <a:extLst>
              <a:ext uri="{FF2B5EF4-FFF2-40B4-BE49-F238E27FC236}">
                <a16:creationId xmlns:a16="http://schemas.microsoft.com/office/drawing/2014/main" id="{E4A48CA4-CE86-2A9B-1688-E37B40F7E616}"/>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162DE238-F39B-A1C6-C394-D8120AE7F9B5}"/>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39FB1919-F96E-4EAA-395B-09FB0C80DAFC}"/>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C68E22A9-2845-813C-078B-E7EEA0A8906C}"/>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85B276AC-9D53-DF79-B4E0-EF9F0FA9ADB5}"/>
              </a:ext>
            </a:extLst>
          </p:cNvPr>
          <p:cNvPicPr>
            <a:picLocks noChangeAspect="1"/>
          </p:cNvPicPr>
          <p:nvPr/>
        </p:nvPicPr>
        <p:blipFill>
          <a:blip r:embed="rId4" cstate="hqprint"/>
          <a:stretch>
            <a:fillRect/>
          </a:stretch>
        </p:blipFill>
        <p:spPr>
          <a:xfrm>
            <a:off x="11660879" y="42063"/>
            <a:ext cx="313753" cy="365039"/>
          </a:xfrm>
          <a:prstGeom prst="rect">
            <a:avLst/>
          </a:prstGeom>
        </p:spPr>
      </p:pic>
    </p:spTree>
    <p:extLst>
      <p:ext uri="{BB962C8B-B14F-4D97-AF65-F5344CB8AC3E}">
        <p14:creationId xmlns:p14="http://schemas.microsoft.com/office/powerpoint/2010/main" val="266320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7B5E-657B-4058-3FF5-999D3AF54ED9}"/>
              </a:ext>
            </a:extLst>
          </p:cNvPr>
          <p:cNvSpPr>
            <a:spLocks noGrp="1"/>
          </p:cNvSpPr>
          <p:nvPr>
            <p:ph type="ctrTitle"/>
          </p:nvPr>
        </p:nvSpPr>
        <p:spPr>
          <a:xfrm>
            <a:off x="778528" y="471098"/>
            <a:ext cx="5833600" cy="1117253"/>
          </a:xfrm>
        </p:spPr>
        <p:txBody>
          <a:bodyPr/>
          <a:lstStyle/>
          <a:p>
            <a:r>
              <a:rPr lang="en-US" sz="4000" dirty="0">
                <a:solidFill>
                  <a:srgbClr val="FF0000"/>
                </a:solidFill>
                <a:latin typeface="New Tmes Roman"/>
              </a:rPr>
              <a:t>Hypothesis</a:t>
            </a:r>
            <a:endParaRPr lang="en-US" dirty="0"/>
          </a:p>
        </p:txBody>
      </p:sp>
      <p:sp>
        <p:nvSpPr>
          <p:cNvPr id="3" name="Subtitle 2">
            <a:extLst>
              <a:ext uri="{FF2B5EF4-FFF2-40B4-BE49-F238E27FC236}">
                <a16:creationId xmlns:a16="http://schemas.microsoft.com/office/drawing/2014/main" id="{894E466F-909B-1F12-38B0-6785B8D35084}"/>
              </a:ext>
            </a:extLst>
          </p:cNvPr>
          <p:cNvSpPr>
            <a:spLocks noGrp="1"/>
          </p:cNvSpPr>
          <p:nvPr>
            <p:ph type="subTitle" idx="1"/>
          </p:nvPr>
        </p:nvSpPr>
        <p:spPr>
          <a:xfrm>
            <a:off x="300200" y="2870374"/>
            <a:ext cx="11702142" cy="1117252"/>
          </a:xfrm>
        </p:spPr>
        <p:txBody>
          <a:bodyPr/>
          <a:lstStyle/>
          <a:p>
            <a:pPr marL="457200" indent="-457200">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There is no positive relationship between sales values from the various market centers and the rank of games. Meaning rank of a game is not the most contributing factor to sales.</a:t>
            </a: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solidFill>
                <a:schemeClr val="tx1"/>
              </a:solidFill>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F9C90417-4501-8D40-C7F8-34D8A6DEC2F9}"/>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C6727448-F519-24D9-EF83-84185126F9D8}"/>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143F60CF-5578-BF2F-31DD-73568E493C50}"/>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79AF5F06-C94A-05AF-B49E-E4B59494425B}"/>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4770B023-3B63-8B65-5695-6A98AA939824}"/>
              </a:ext>
            </a:extLst>
          </p:cNvPr>
          <p:cNvPicPr>
            <a:picLocks noChangeAspect="1"/>
          </p:cNvPicPr>
          <p:nvPr/>
        </p:nvPicPr>
        <p:blipFill>
          <a:blip r:embed="rId4" cstate="hqprint"/>
          <a:stretch>
            <a:fillRect/>
          </a:stretch>
        </p:blipFill>
        <p:spPr>
          <a:xfrm>
            <a:off x="11688589" y="42063"/>
            <a:ext cx="313753" cy="365039"/>
          </a:xfrm>
          <a:prstGeom prst="rect">
            <a:avLst/>
          </a:prstGeom>
        </p:spPr>
      </p:pic>
    </p:spTree>
    <p:extLst>
      <p:ext uri="{BB962C8B-B14F-4D97-AF65-F5344CB8AC3E}">
        <p14:creationId xmlns:p14="http://schemas.microsoft.com/office/powerpoint/2010/main" val="362501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C90-9A5F-27D1-34FE-1A7A4CAB5006}"/>
              </a:ext>
            </a:extLst>
          </p:cNvPr>
          <p:cNvSpPr>
            <a:spLocks noGrp="1"/>
          </p:cNvSpPr>
          <p:nvPr>
            <p:ph type="ctrTitle"/>
          </p:nvPr>
        </p:nvSpPr>
        <p:spPr>
          <a:xfrm>
            <a:off x="1170414" y="-431452"/>
            <a:ext cx="5833600" cy="1908000"/>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Questions</a:t>
            </a:r>
            <a:endParaRPr lang="en-US" dirty="0"/>
          </a:p>
        </p:txBody>
      </p:sp>
      <p:sp>
        <p:nvSpPr>
          <p:cNvPr id="3" name="Subtitle 2">
            <a:extLst>
              <a:ext uri="{FF2B5EF4-FFF2-40B4-BE49-F238E27FC236}">
                <a16:creationId xmlns:a16="http://schemas.microsoft.com/office/drawing/2014/main" id="{0DCFDC27-562B-54A5-39BA-3B53AD743E6B}"/>
              </a:ext>
            </a:extLst>
          </p:cNvPr>
          <p:cNvSpPr>
            <a:spLocks noGrp="1"/>
          </p:cNvSpPr>
          <p:nvPr>
            <p:ph type="subTitle" idx="1"/>
          </p:nvPr>
        </p:nvSpPr>
        <p:spPr>
          <a:xfrm>
            <a:off x="374304" y="3641272"/>
            <a:ext cx="11070772" cy="599600"/>
          </a:xfrm>
        </p:spPr>
        <p:txBody>
          <a:bodyPr/>
          <a:lstStyle/>
          <a:p>
            <a:pPr marL="342900" lvl="1" indent="-342900"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is the total sales generated from each market?</a:t>
            </a:r>
          </a:p>
          <a:p>
            <a:pPr marL="342900" lvl="1" indent="-342900"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How many games published each year from  1980 to 2020?</a:t>
            </a:r>
          </a:p>
          <a:p>
            <a:pPr marL="342900" lvl="1" indent="-342900" defTabSz="622255">
              <a:lnSpc>
                <a:spcPct val="150000"/>
              </a:lnSpc>
              <a:spcBef>
                <a:spcPct val="0"/>
              </a:spcBef>
              <a:spcAft>
                <a:spcPct val="15000"/>
              </a:spcAf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What are the number of games published under each genre.</a:t>
            </a:r>
            <a:endParaRPr lang="en-US" sz="2800" dirty="0">
              <a:solidFill>
                <a:schemeClr val="tx1"/>
              </a:solidFill>
              <a:latin typeface="Times New Roman" panose="02020603050405020304" pitchFamily="18" charset="0"/>
              <a:cs typeface="Times New Roman" panose="02020603050405020304" pitchFamily="18" charset="0"/>
            </a:endParaRPr>
          </a:p>
          <a:p>
            <a:pPr marL="342900" lvl="1" indent="-342900"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are the sales generated by each Genre?</a:t>
            </a:r>
          </a:p>
          <a:p>
            <a:pPr marL="342874" lvl="1" indent="-342874"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are the top 10 platforms that generate the highest sales?</a:t>
            </a:r>
          </a:p>
          <a:p>
            <a:pPr marL="342874" lvl="1" indent="-342874"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platform does publishers publish most games?</a:t>
            </a:r>
          </a:p>
          <a:p>
            <a:pPr marL="342874" lvl="1" indent="-342874"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are the top 10 publish</a:t>
            </a:r>
            <a:r>
              <a:rPr lang="en-US" sz="2800" dirty="0">
                <a:latin typeface="Times New Roman" panose="02020603050405020304" pitchFamily="18" charset="0"/>
                <a:cs typeface="Times New Roman" panose="02020603050405020304" pitchFamily="18" charset="0"/>
              </a:rPr>
              <a:t>ers in terms of sales?</a:t>
            </a:r>
            <a:endParaRPr lang="en-US" sz="2800" dirty="0">
              <a:solidFill>
                <a:schemeClr val="tx1"/>
              </a:solidFill>
              <a:latin typeface="Times New Roman" panose="02020603050405020304" pitchFamily="18" charset="0"/>
              <a:cs typeface="Times New Roman" panose="02020603050405020304" pitchFamily="18" charset="0"/>
            </a:endParaRPr>
          </a:p>
          <a:p>
            <a:pPr marL="342874" lvl="1" indent="-342874" defTabSz="622255">
              <a:lnSpc>
                <a:spcPct val="150000"/>
              </a:lnSpc>
              <a:spcBef>
                <a:spcPct val="0"/>
              </a:spcBef>
              <a:spcAft>
                <a:spcPct val="15000"/>
              </a:spcAft>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What is the top 10 most published game?</a:t>
            </a:r>
          </a:p>
          <a:p>
            <a:pPr marL="457200" indent="-457200" defTabSz="622255">
              <a:lnSpc>
                <a:spcPct val="150000"/>
              </a:lnSpc>
              <a:spcBef>
                <a:spcPct val="0"/>
              </a:spcBef>
              <a:spcAft>
                <a:spcPct val="15000"/>
              </a:spcAft>
              <a:buFont typeface="Wingdings" panose="05000000000000000000" pitchFamily="2" charset="2"/>
              <a:buChar char="Ø"/>
            </a:pPr>
            <a:r>
              <a:rPr lang="en-GB" sz="2800" dirty="0">
                <a:solidFill>
                  <a:schemeClr val="tx1"/>
                </a:solidFill>
                <a:latin typeface="Times New Roman" panose="02020603050405020304" pitchFamily="18" charset="0"/>
                <a:cs typeface="Times New Roman" panose="02020603050405020304" pitchFamily="18" charset="0"/>
              </a:rPr>
              <a:t>What are the top 10 games in terms of sales?</a:t>
            </a:r>
            <a:endParaRPr lang="en-US" sz="2800" dirty="0">
              <a:solidFill>
                <a:schemeClr val="tx1"/>
              </a:solidFill>
              <a:latin typeface="Times New Roman" panose="02020603050405020304" pitchFamily="18" charset="0"/>
              <a:cs typeface="Times New Roman" panose="02020603050405020304" pitchFamily="18" charset="0"/>
            </a:endParaRPr>
          </a:p>
          <a:p>
            <a:endParaRPr lang="en-US" sz="2800" dirty="0"/>
          </a:p>
        </p:txBody>
      </p:sp>
      <p:grpSp>
        <p:nvGrpSpPr>
          <p:cNvPr id="4" name="Group 8">
            <a:extLst>
              <a:ext uri="{FF2B5EF4-FFF2-40B4-BE49-F238E27FC236}">
                <a16:creationId xmlns:a16="http://schemas.microsoft.com/office/drawing/2014/main" id="{F88187A6-56B4-3338-8E56-579383956386}"/>
              </a:ext>
            </a:extLst>
          </p:cNvPr>
          <p:cNvGrpSpPr/>
          <p:nvPr/>
        </p:nvGrpSpPr>
        <p:grpSpPr>
          <a:xfrm>
            <a:off x="9541591" y="34294"/>
            <a:ext cx="2650409" cy="396380"/>
            <a:chOff x="4464767" y="0"/>
            <a:chExt cx="2650408" cy="396380"/>
          </a:xfrm>
        </p:grpSpPr>
        <p:sp>
          <p:nvSpPr>
            <p:cNvPr id="5" name="Rectangle: Top Corners Rounded 67">
              <a:extLst>
                <a:ext uri="{FF2B5EF4-FFF2-40B4-BE49-F238E27FC236}">
                  <a16:creationId xmlns:a16="http://schemas.microsoft.com/office/drawing/2014/main" id="{2FB2A3AB-063F-FEEE-D870-077B946885F3}"/>
                </a:ext>
              </a:extLst>
            </p:cNvPr>
            <p:cNvSpPr/>
            <p:nvPr/>
          </p:nvSpPr>
          <p:spPr>
            <a:xfrm rot="10800000">
              <a:off x="4464767" y="0"/>
              <a:ext cx="2650408" cy="396380"/>
            </a:xfrm>
            <a:prstGeom prst="round2Same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pic>
          <p:nvPicPr>
            <p:cNvPr id="6" name="Picture 10">
              <a:extLst>
                <a:ext uri="{FF2B5EF4-FFF2-40B4-BE49-F238E27FC236}">
                  <a16:creationId xmlns:a16="http://schemas.microsoft.com/office/drawing/2014/main" id="{11FA64BB-F8DA-B703-4EC5-295696CBB527}"/>
                </a:ext>
              </a:extLst>
            </p:cNvPr>
            <p:cNvPicPr>
              <a:picLocks noChangeAspect="1"/>
            </p:cNvPicPr>
            <p:nvPr/>
          </p:nvPicPr>
          <p:blipFill rotWithShape="1">
            <a:blip r:embed="rId2"/>
            <a:srcRect t="4883" b="36591"/>
            <a:stretch>
              <a:fillRect/>
            </a:stretch>
          </p:blipFill>
          <p:spPr>
            <a:xfrm>
              <a:off x="4565475" y="42057"/>
              <a:ext cx="766472" cy="312266"/>
            </a:xfrm>
            <a:prstGeom prst="rect">
              <a:avLst/>
            </a:prstGeom>
          </p:spPr>
        </p:pic>
      </p:grpSp>
      <p:pic>
        <p:nvPicPr>
          <p:cNvPr id="7" name="Picture 11">
            <a:extLst>
              <a:ext uri="{FF2B5EF4-FFF2-40B4-BE49-F238E27FC236}">
                <a16:creationId xmlns:a16="http://schemas.microsoft.com/office/drawing/2014/main" id="{9902B420-15E1-0FC4-AEE1-A5BE4AF9E4E2}"/>
              </a:ext>
            </a:extLst>
          </p:cNvPr>
          <p:cNvPicPr>
            <a:picLocks noChangeAspect="1"/>
          </p:cNvPicPr>
          <p:nvPr/>
        </p:nvPicPr>
        <p:blipFill>
          <a:blip r:embed="rId3" cstate="hqprint"/>
          <a:stretch>
            <a:fillRect/>
          </a:stretch>
        </p:blipFill>
        <p:spPr>
          <a:xfrm>
            <a:off x="10515152" y="2"/>
            <a:ext cx="929924" cy="464964"/>
          </a:xfrm>
          <a:prstGeom prst="rect">
            <a:avLst/>
          </a:prstGeom>
        </p:spPr>
      </p:pic>
      <p:pic>
        <p:nvPicPr>
          <p:cNvPr id="8" name="Picture 12">
            <a:extLst>
              <a:ext uri="{FF2B5EF4-FFF2-40B4-BE49-F238E27FC236}">
                <a16:creationId xmlns:a16="http://schemas.microsoft.com/office/drawing/2014/main" id="{65620BEB-C51B-ABDE-4382-1596F09467E6}"/>
              </a:ext>
            </a:extLst>
          </p:cNvPr>
          <p:cNvPicPr>
            <a:picLocks noChangeAspect="1"/>
          </p:cNvPicPr>
          <p:nvPr/>
        </p:nvPicPr>
        <p:blipFill>
          <a:blip r:embed="rId4" cstate="hqprint"/>
          <a:stretch>
            <a:fillRect/>
          </a:stretch>
        </p:blipFill>
        <p:spPr>
          <a:xfrm>
            <a:off x="11688589" y="42063"/>
            <a:ext cx="313753" cy="365039"/>
          </a:xfrm>
          <a:prstGeom prst="rect">
            <a:avLst/>
          </a:prstGeom>
        </p:spPr>
      </p:pic>
    </p:spTree>
    <p:extLst>
      <p:ext uri="{BB962C8B-B14F-4D97-AF65-F5344CB8AC3E}">
        <p14:creationId xmlns:p14="http://schemas.microsoft.com/office/powerpoint/2010/main" val="4195737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78C6-B20F-44FE-E53D-0D59D3AB3B70}"/>
              </a:ext>
            </a:extLst>
          </p:cNvPr>
          <p:cNvSpPr>
            <a:spLocks noGrp="1"/>
          </p:cNvSpPr>
          <p:nvPr>
            <p:ph type="title"/>
          </p:nvPr>
        </p:nvSpPr>
        <p:spPr>
          <a:xfrm>
            <a:off x="0" y="0"/>
            <a:ext cx="8825659" cy="1981200"/>
          </a:xfrm>
        </p:spPr>
        <p:txBody>
          <a:bodyPr/>
          <a:lstStyle/>
          <a:p>
            <a:r>
              <a:rPr lang="en-US" b="1" dirty="0">
                <a:solidFill>
                  <a:srgbClr val="FF0000"/>
                </a:solidFill>
                <a:latin typeface="Times New Roman" panose="02020603050405020304" pitchFamily="18" charset="0"/>
                <a:cs typeface="Times New Roman" panose="02020603050405020304" pitchFamily="18" charset="0"/>
              </a:rPr>
              <a:t>Total Sales</a:t>
            </a:r>
            <a:br>
              <a:rPr lang="en-US" dirty="0"/>
            </a:br>
            <a:br>
              <a:rPr lang="en-US" dirty="0"/>
            </a:br>
            <a:endParaRPr lang="en-US" dirty="0"/>
          </a:p>
        </p:txBody>
      </p:sp>
      <p:sp>
        <p:nvSpPr>
          <p:cNvPr id="6" name="Text Placeholder 5">
            <a:extLst>
              <a:ext uri="{FF2B5EF4-FFF2-40B4-BE49-F238E27FC236}">
                <a16:creationId xmlns:a16="http://schemas.microsoft.com/office/drawing/2014/main" id="{CBC578F8-BCAA-51EA-12FA-85C5692E979D}"/>
              </a:ext>
            </a:extLst>
          </p:cNvPr>
          <p:cNvSpPr>
            <a:spLocks noGrp="1"/>
          </p:cNvSpPr>
          <p:nvPr>
            <p:ph type="body" sz="half" idx="2"/>
          </p:nvPr>
        </p:nvSpPr>
        <p:spPr>
          <a:xfrm>
            <a:off x="247650" y="4967592"/>
            <a:ext cx="11696700" cy="2362200"/>
          </a:xfrm>
        </p:spPr>
        <p:txBody>
          <a:bodyPr>
            <a:normAutofit/>
          </a:bodyPr>
          <a:lstStyle/>
          <a:p>
            <a:r>
              <a:rPr lang="en-US" sz="2800" dirty="0">
                <a:latin typeface="Times New Roman" panose="02020603050405020304" pitchFamily="18" charset="0"/>
                <a:cs typeface="Times New Roman" panose="02020603050405020304" pitchFamily="18" charset="0"/>
              </a:rPr>
              <a:t>From the bar graph above, North American market generate the highest sales which represent something above 4 billion, followed by other markets as depicted by the bar chart.</a:t>
            </a:r>
          </a:p>
        </p:txBody>
      </p:sp>
      <p:pic>
        <p:nvPicPr>
          <p:cNvPr id="5" name="Picture 4">
            <a:extLst>
              <a:ext uri="{FF2B5EF4-FFF2-40B4-BE49-F238E27FC236}">
                <a16:creationId xmlns:a16="http://schemas.microsoft.com/office/drawing/2014/main" id="{94375A74-C3F2-9DC0-AB0E-298A2F058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373704"/>
            <a:ext cx="8033657" cy="5119992"/>
          </a:xfrm>
          <a:prstGeom prst="rect">
            <a:avLst/>
          </a:prstGeom>
        </p:spPr>
      </p:pic>
    </p:spTree>
    <p:extLst>
      <p:ext uri="{BB962C8B-B14F-4D97-AF65-F5344CB8AC3E}">
        <p14:creationId xmlns:p14="http://schemas.microsoft.com/office/powerpoint/2010/main" val="345774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191-E7A3-70A5-3675-D79258B0A27B}"/>
              </a:ext>
            </a:extLst>
          </p:cNvPr>
          <p:cNvSpPr>
            <a:spLocks noGrp="1"/>
          </p:cNvSpPr>
          <p:nvPr>
            <p:ph type="title"/>
          </p:nvPr>
        </p:nvSpPr>
        <p:spPr>
          <a:xfrm>
            <a:off x="0" y="62592"/>
            <a:ext cx="9670370" cy="1540329"/>
          </a:xfrm>
        </p:spPr>
        <p:txBody>
          <a:bodyPr/>
          <a:lstStyle/>
          <a:p>
            <a:r>
              <a:rPr lang="en-US" b="1" dirty="0">
                <a:solidFill>
                  <a:srgbClr val="FF0000"/>
                </a:solidFill>
              </a:rPr>
              <a:t>Number of games published each year</a:t>
            </a:r>
          </a:p>
        </p:txBody>
      </p:sp>
      <p:sp>
        <p:nvSpPr>
          <p:cNvPr id="3" name="Text Placeholder 2">
            <a:extLst>
              <a:ext uri="{FF2B5EF4-FFF2-40B4-BE49-F238E27FC236}">
                <a16:creationId xmlns:a16="http://schemas.microsoft.com/office/drawing/2014/main" id="{2F70D4AF-19A1-51DC-B43A-7E58CF03E084}"/>
              </a:ext>
            </a:extLst>
          </p:cNvPr>
          <p:cNvSpPr>
            <a:spLocks noGrp="1"/>
          </p:cNvSpPr>
          <p:nvPr>
            <p:ph type="body" sz="half" idx="2"/>
          </p:nvPr>
        </p:nvSpPr>
        <p:spPr>
          <a:xfrm>
            <a:off x="0" y="5355770"/>
            <a:ext cx="12328071" cy="1738565"/>
          </a:xfrm>
        </p:spPr>
        <p:txBody>
          <a:bodyPr>
            <a:normAutofit/>
          </a:bodyPr>
          <a:lstStyle/>
          <a:p>
            <a:r>
              <a:rPr lang="en-US" sz="2800" dirty="0">
                <a:latin typeface="Times New Roman" panose="02020603050405020304" pitchFamily="18" charset="0"/>
                <a:cs typeface="Times New Roman" panose="02020603050405020304" pitchFamily="18" charset="0"/>
              </a:rPr>
              <a:t>The chart depicts that most games where published in the year 2009, which constitute close to 1431 games. The second most is 2010 and it follows as depicted by the chart. The year with least games is 2020 which was 1 from our analysis</a:t>
            </a:r>
          </a:p>
        </p:txBody>
      </p:sp>
      <p:pic>
        <p:nvPicPr>
          <p:cNvPr id="6" name="Picture 5">
            <a:extLst>
              <a:ext uri="{FF2B5EF4-FFF2-40B4-BE49-F238E27FC236}">
                <a16:creationId xmlns:a16="http://schemas.microsoft.com/office/drawing/2014/main" id="{8CC7895E-AAA6-FBEE-3D6F-26E40A8E5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904" y="875201"/>
            <a:ext cx="8686800" cy="4773431"/>
          </a:xfrm>
          <a:prstGeom prst="rect">
            <a:avLst/>
          </a:prstGeom>
        </p:spPr>
      </p:pic>
    </p:spTree>
    <p:extLst>
      <p:ext uri="{BB962C8B-B14F-4D97-AF65-F5344CB8AC3E}">
        <p14:creationId xmlns:p14="http://schemas.microsoft.com/office/powerpoint/2010/main" val="121955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6813-187B-FF82-2DE6-2BB765F4240F}"/>
              </a:ext>
            </a:extLst>
          </p:cNvPr>
          <p:cNvSpPr>
            <a:spLocks noGrp="1"/>
          </p:cNvSpPr>
          <p:nvPr>
            <p:ph type="title"/>
          </p:nvPr>
        </p:nvSpPr>
        <p:spPr>
          <a:xfrm>
            <a:off x="482825" y="0"/>
            <a:ext cx="9404723" cy="1175657"/>
          </a:xfrm>
        </p:spPr>
        <p:txBody>
          <a:bodyPr/>
          <a:lstStyle/>
          <a:p>
            <a:r>
              <a:rPr lang="en-US" sz="4400" dirty="0">
                <a:solidFill>
                  <a:srgbClr val="FF0000"/>
                </a:solidFill>
                <a:latin typeface="Times New Roman" panose="02020603050405020304" pitchFamily="18" charset="0"/>
                <a:cs typeface="Times New Roman" panose="02020603050405020304" pitchFamily="18" charset="0"/>
              </a:rPr>
              <a:t>Number of games published by each genre</a:t>
            </a:r>
          </a:p>
        </p:txBody>
      </p:sp>
      <p:pic>
        <p:nvPicPr>
          <p:cNvPr id="5" name="Picture 4">
            <a:extLst>
              <a:ext uri="{FF2B5EF4-FFF2-40B4-BE49-F238E27FC236}">
                <a16:creationId xmlns:a16="http://schemas.microsoft.com/office/drawing/2014/main" id="{C7B1CFC9-F32B-5345-B9A8-04A290F2B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383" y="865414"/>
            <a:ext cx="9404722" cy="5633357"/>
          </a:xfrm>
          <a:prstGeom prst="rect">
            <a:avLst/>
          </a:prstGeom>
        </p:spPr>
      </p:pic>
    </p:spTree>
    <p:extLst>
      <p:ext uri="{BB962C8B-B14F-4D97-AF65-F5344CB8AC3E}">
        <p14:creationId xmlns:p14="http://schemas.microsoft.com/office/powerpoint/2010/main" val="41672886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056823B307F14FA9359E6CC50F84AC" ma:contentTypeVersion="2" ma:contentTypeDescription="Create a new document." ma:contentTypeScope="" ma:versionID="41d235a3a2ca359c66d1dd7c87105387">
  <xsd:schema xmlns:xsd="http://www.w3.org/2001/XMLSchema" xmlns:xs="http://www.w3.org/2001/XMLSchema" xmlns:p="http://schemas.microsoft.com/office/2006/metadata/properties" xmlns:ns2="d04a783b-5cc1-49ba-9d91-756e024a8f57" targetNamespace="http://schemas.microsoft.com/office/2006/metadata/properties" ma:root="true" ma:fieldsID="e5d25e51b3dd6b3eff92171aa16ea494" ns2:_="">
    <xsd:import namespace="d04a783b-5cc1-49ba-9d91-756e024a8f5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a783b-5cc1-49ba-9d91-756e024a8f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2E0B20-082F-41C9-918D-49B8489D5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a783b-5cc1-49ba-9d91-756e024a8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3803</TotalTime>
  <Words>1044</Words>
  <Application>Microsoft Office PowerPoint</Application>
  <PresentationFormat>Widescreen</PresentationFormat>
  <Paragraphs>295</Paragraphs>
  <Slides>20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Arial</vt:lpstr>
      <vt:lpstr>Calibri</vt:lpstr>
      <vt:lpstr>Century Gothic</vt:lpstr>
      <vt:lpstr>New Tmes Roman</vt:lpstr>
      <vt:lpstr>Oswald</vt:lpstr>
      <vt:lpstr>Times New Roman</vt:lpstr>
      <vt:lpstr>Ubuntu Light</vt:lpstr>
      <vt:lpstr>Wingdings</vt:lpstr>
      <vt:lpstr>Wingdings 3</vt:lpstr>
      <vt:lpstr>Ion</vt:lpstr>
      <vt:lpstr>think-cell Slide</vt:lpstr>
      <vt:lpstr>GROUP K EDA PROJECT PRESENTATION  FACILITATOR: Ms AKUA GHAMBAH MORGAN ACQUAH </vt:lpstr>
      <vt:lpstr>  OUTLINE:  </vt:lpstr>
      <vt:lpstr>A brief Information about the Dataset</vt:lpstr>
      <vt:lpstr>Tools and Libraries</vt:lpstr>
      <vt:lpstr>Hypothesis</vt:lpstr>
      <vt:lpstr>Questions</vt:lpstr>
      <vt:lpstr>Total Sales  </vt:lpstr>
      <vt:lpstr>Number of games published each year</vt:lpstr>
      <vt:lpstr>Number of games published by each genre</vt:lpstr>
      <vt:lpstr>Sales generated by each Genre</vt:lpstr>
      <vt:lpstr>Top 10 platforms that generate most sales</vt:lpstr>
      <vt:lpstr>Platform that publishers publish most games</vt:lpstr>
      <vt:lpstr>Top 10 publishers in terms of sales</vt:lpstr>
      <vt:lpstr>Top 10 most published game</vt:lpstr>
      <vt:lpstr>Top 10 games in terms of sales</vt:lpstr>
      <vt:lpstr>Insight from the data</vt:lpstr>
      <vt:lpstr>Insight from the data</vt:lpstr>
      <vt:lpstr>Conclusion </vt:lpstr>
      <vt:lpstr>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shujaaz</dc:title>
  <dc:creator>Wendel Laryea</dc:creator>
  <cp:lastModifiedBy>james duku</cp:lastModifiedBy>
  <cp:revision>73</cp:revision>
  <dcterms:created xsi:type="dcterms:W3CDTF">2020-09-22T12:32:06Z</dcterms:created>
  <dcterms:modified xsi:type="dcterms:W3CDTF">2023-03-18T10:14:02Z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0x0101006E056823B307F14FA9359E6CC50F84AC</vt:lpwstr>
  </property>
  <property fmtid="{D5CDD505-2E9C-101B-9397-08002B2CF9AE}" pid="3" name="ICV">
    <vt:lpwstr>7c8c84dfc7c248ce8d028b7e51564360</vt:lpwstr>
  </property>
</Properties>
</file>