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hronicle Display" pitchFamily="2" charset="0"/>
      <p:regular r:id=""/>
    </p:embeddedFont>
    <p:embeddedFont>
      <p:font typeface="Gotham" pitchFamily="2" charset="0"/>
      <p:regular r:id=""/>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64" autoAdjust="0"/>
  </p:normalViewPr>
  <p:slideViewPr>
    <p:cSldViewPr>
      <p:cViewPr varScale="1">
        <p:scale>
          <a:sx n="76" d="100"/>
          <a:sy n="76" d="100"/>
        </p:scale>
        <p:origin x="106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However, this was only at a distance of 1,000-meteres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Cowley et al. (2021) conducted an exploratory study focusing on the ratio of male to female participants in sport and exercise science research. They found that out of 5,261 publications across six sport and exercise science journals between 2014-2020, only 6% focused exclusively on females.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a:p>
            <a:r>
              <a:rPr lang="en-US" dirty="0"/>
              <a:t>The only variable that was statistically significant in all 4 groups was power at 4 mmol/L.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a:p>
            <a:r>
              <a:rPr lang="en-US" dirty="0"/>
              <a:t>The only variable that was statistically significant in all 4 groups was power at 4 mmol/L.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77203" y="7869557"/>
            <a:ext cx="2975761" cy="2975761"/>
          </a:xfrm>
          <a:custGeom>
            <a:avLst/>
            <a:gdLst/>
            <a:ahLst/>
            <a:cxnLst/>
            <a:rect l="l" t="t" r="r" b="b"/>
            <a:pathLst>
              <a:path w="2975761" h="2975761">
                <a:moveTo>
                  <a:pt x="0" y="0"/>
                </a:moveTo>
                <a:lnTo>
                  <a:pt x="2975761" y="0"/>
                </a:lnTo>
                <a:lnTo>
                  <a:pt x="2975761" y="2975761"/>
                </a:lnTo>
                <a:lnTo>
                  <a:pt x="0" y="2975761"/>
                </a:lnTo>
                <a:lnTo>
                  <a:pt x="0" y="0"/>
                </a:lnTo>
                <a:close/>
              </a:path>
            </a:pathLst>
          </a:custGeom>
          <a:blipFill>
            <a:blip r:embed="rId2"/>
            <a:stretch>
              <a:fillRect/>
            </a:stretch>
          </a:blipFill>
        </p:spPr>
        <p:txBody>
          <a:bodyPr/>
          <a:lstStyle/>
          <a:p>
            <a:endParaRPr lang="en-US"/>
          </a:p>
        </p:txBody>
      </p:sp>
      <p:sp>
        <p:nvSpPr>
          <p:cNvPr id="3" name="Freeform 3"/>
          <p:cNvSpPr/>
          <p:nvPr/>
        </p:nvSpPr>
        <p:spPr>
          <a:xfrm>
            <a:off x="9931014" y="9016783"/>
            <a:ext cx="5035756" cy="681308"/>
          </a:xfrm>
          <a:custGeom>
            <a:avLst/>
            <a:gdLst/>
            <a:ahLst/>
            <a:cxnLst/>
            <a:rect l="l" t="t" r="r" b="b"/>
            <a:pathLst>
              <a:path w="5035756" h="681308">
                <a:moveTo>
                  <a:pt x="0" y="0"/>
                </a:moveTo>
                <a:lnTo>
                  <a:pt x="5035756" y="0"/>
                </a:lnTo>
                <a:lnTo>
                  <a:pt x="5035756" y="681308"/>
                </a:lnTo>
                <a:lnTo>
                  <a:pt x="0" y="681308"/>
                </a:lnTo>
                <a:lnTo>
                  <a:pt x="0" y="0"/>
                </a:lnTo>
                <a:close/>
              </a:path>
            </a:pathLst>
          </a:custGeom>
          <a:blipFill>
            <a:blip r:embed="rId3"/>
            <a:stretch>
              <a:fillRect/>
            </a:stretch>
          </a:blipFill>
        </p:spPr>
        <p:txBody>
          <a:bodyPr/>
          <a:lstStyle/>
          <a:p>
            <a:endParaRPr lang="en-US"/>
          </a:p>
        </p:txBody>
      </p:sp>
      <p:sp>
        <p:nvSpPr>
          <p:cNvPr id="4" name="Freeform 4"/>
          <p:cNvSpPr/>
          <p:nvPr/>
        </p:nvSpPr>
        <p:spPr>
          <a:xfrm>
            <a:off x="10555568" y="3826764"/>
            <a:ext cx="7315200" cy="2633472"/>
          </a:xfrm>
          <a:custGeom>
            <a:avLst/>
            <a:gdLst/>
            <a:ahLst/>
            <a:cxnLst/>
            <a:rect l="l" t="t" r="r" b="b"/>
            <a:pathLst>
              <a:path w="7315200" h="2633472">
                <a:moveTo>
                  <a:pt x="0" y="0"/>
                </a:moveTo>
                <a:lnTo>
                  <a:pt x="7315200" y="0"/>
                </a:lnTo>
                <a:lnTo>
                  <a:pt x="7315200" y="2633472"/>
                </a:lnTo>
                <a:lnTo>
                  <a:pt x="0" y="2633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414782" y="1722685"/>
            <a:ext cx="10622780" cy="2315717"/>
          </a:xfrm>
          <a:prstGeom prst="rect">
            <a:avLst/>
          </a:prstGeom>
        </p:spPr>
        <p:txBody>
          <a:bodyPr lIns="0" tIns="0" rIns="0" bIns="0" rtlCol="0" anchor="t">
            <a:spAutoFit/>
          </a:bodyPr>
          <a:lstStyle/>
          <a:p>
            <a:pPr algn="l">
              <a:lnSpc>
                <a:spcPts val="8975"/>
              </a:lnSpc>
            </a:pPr>
            <a:r>
              <a:rPr lang="en-US" sz="8799">
                <a:solidFill>
                  <a:srgbClr val="E8000D"/>
                </a:solidFill>
                <a:latin typeface="Chronicle Display"/>
                <a:ea typeface="Chronicle Display"/>
                <a:cs typeface="Chronicle Display"/>
                <a:sym typeface="Chronicle Display"/>
              </a:rPr>
              <a:t>5-Minute Heart Rate</a:t>
            </a:r>
          </a:p>
          <a:p>
            <a:pPr algn="l">
              <a:lnSpc>
                <a:spcPts val="8975"/>
              </a:lnSpc>
            </a:pPr>
            <a:r>
              <a:rPr lang="en-US" sz="8799">
                <a:solidFill>
                  <a:srgbClr val="E8000D"/>
                </a:solidFill>
                <a:latin typeface="Chronicle Display"/>
                <a:ea typeface="Chronicle Display"/>
                <a:cs typeface="Chronicle Display"/>
                <a:sym typeface="Chronicle Display"/>
              </a:rPr>
              <a:t>Recovery (HRR) App</a:t>
            </a:r>
          </a:p>
        </p:txBody>
      </p:sp>
      <p:sp>
        <p:nvSpPr>
          <p:cNvPr id="6" name="TextBox 6"/>
          <p:cNvSpPr txBox="1"/>
          <p:nvPr/>
        </p:nvSpPr>
        <p:spPr>
          <a:xfrm>
            <a:off x="1028700" y="8863965"/>
            <a:ext cx="8671818" cy="712470"/>
          </a:xfrm>
          <a:prstGeom prst="rect">
            <a:avLst/>
          </a:prstGeom>
        </p:spPr>
        <p:txBody>
          <a:bodyPr lIns="0" tIns="0" rIns="0" bIns="0" rtlCol="0" anchor="t">
            <a:spAutoFit/>
          </a:bodyPr>
          <a:lstStyle/>
          <a:p>
            <a:pPr algn="l">
              <a:lnSpc>
                <a:spcPts val="5880"/>
              </a:lnSpc>
            </a:pPr>
            <a:r>
              <a:rPr lang="en-US" sz="4200">
                <a:solidFill>
                  <a:srgbClr val="0051BA"/>
                </a:solidFill>
                <a:latin typeface="Gotham Bold"/>
                <a:ea typeface="Gotham Bold"/>
                <a:cs typeface="Gotham Bold"/>
                <a:sym typeface="Gotham"/>
              </a:rPr>
              <a:t>Joe DeLeo | MSc, CSCS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19230" y="1774136"/>
            <a:ext cx="15530527" cy="6658713"/>
          </a:xfrm>
          <a:custGeom>
            <a:avLst/>
            <a:gdLst/>
            <a:ahLst/>
            <a:cxnLst/>
            <a:rect l="l" t="t" r="r" b="b"/>
            <a:pathLst>
              <a:path w="15530527" h="6658713">
                <a:moveTo>
                  <a:pt x="0" y="0"/>
                </a:moveTo>
                <a:lnTo>
                  <a:pt x="15530527" y="0"/>
                </a:lnTo>
                <a:lnTo>
                  <a:pt x="15530527" y="6658714"/>
                </a:lnTo>
                <a:lnTo>
                  <a:pt x="0" y="6658714"/>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3867084" y="454714"/>
            <a:ext cx="1059849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5-Minute HRR Test</a:t>
            </a:r>
          </a:p>
        </p:txBody>
      </p:sp>
      <p:sp>
        <p:nvSpPr>
          <p:cNvPr id="4" name="TextBox 4"/>
          <p:cNvSpPr txBox="1"/>
          <p:nvPr/>
        </p:nvSpPr>
        <p:spPr>
          <a:xfrm>
            <a:off x="1763661" y="8908732"/>
            <a:ext cx="6389739" cy="591700"/>
          </a:xfrm>
          <a:prstGeom prst="rect">
            <a:avLst/>
          </a:prstGeom>
        </p:spPr>
        <p:txBody>
          <a:bodyPr wrap="square" lIns="0" tIns="0" rIns="0" bIns="0" rtlCol="0" anchor="t">
            <a:spAutoFit/>
          </a:bodyPr>
          <a:lstStyle/>
          <a:p>
            <a:pPr algn="l">
              <a:lnSpc>
                <a:spcPts val="5040"/>
              </a:lnSpc>
            </a:pPr>
            <a:r>
              <a:rPr lang="en-US" sz="3600" dirty="0">
                <a:solidFill>
                  <a:srgbClr val="000000"/>
                </a:solidFill>
                <a:latin typeface="Gotham Bold"/>
                <a:ea typeface="Gotham Bold"/>
                <a:cs typeface="Gotham Bold"/>
                <a:sym typeface="Gotham"/>
              </a:rPr>
              <a:t>Athlete Profile Screen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43347" y="1761172"/>
            <a:ext cx="12401306" cy="7223761"/>
          </a:xfrm>
          <a:custGeom>
            <a:avLst/>
            <a:gdLst/>
            <a:ahLst/>
            <a:cxnLst/>
            <a:rect l="l" t="t" r="r" b="b"/>
            <a:pathLst>
              <a:path w="12401306" h="7223761">
                <a:moveTo>
                  <a:pt x="0" y="0"/>
                </a:moveTo>
                <a:lnTo>
                  <a:pt x="12401306" y="0"/>
                </a:lnTo>
                <a:lnTo>
                  <a:pt x="12401306" y="7223760"/>
                </a:lnTo>
                <a:lnTo>
                  <a:pt x="0" y="722376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3867084" y="454714"/>
            <a:ext cx="1059849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5-Minute HRR Test</a:t>
            </a:r>
          </a:p>
        </p:txBody>
      </p:sp>
      <p:sp>
        <p:nvSpPr>
          <p:cNvPr id="4" name="TextBox 4"/>
          <p:cNvSpPr txBox="1"/>
          <p:nvPr/>
        </p:nvSpPr>
        <p:spPr>
          <a:xfrm>
            <a:off x="1791666" y="9182100"/>
            <a:ext cx="6056933" cy="591700"/>
          </a:xfrm>
          <a:prstGeom prst="rect">
            <a:avLst/>
          </a:prstGeom>
        </p:spPr>
        <p:txBody>
          <a:bodyPr wrap="square" lIns="0" tIns="0" rIns="0" bIns="0" rtlCol="0" anchor="t">
            <a:spAutoFit/>
          </a:bodyPr>
          <a:lstStyle/>
          <a:p>
            <a:pPr algn="l">
              <a:lnSpc>
                <a:spcPts val="5040"/>
              </a:lnSpc>
            </a:pPr>
            <a:r>
              <a:rPr lang="en-US" sz="3600" dirty="0">
                <a:solidFill>
                  <a:srgbClr val="000000"/>
                </a:solidFill>
                <a:latin typeface="Gotham Bold"/>
                <a:ea typeface="Gotham Bold"/>
                <a:cs typeface="Gotham Bold"/>
                <a:sym typeface="Gotham"/>
              </a:rPr>
              <a:t>5' HRR Data Entry Tab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21070" y="1670957"/>
            <a:ext cx="13116920" cy="7378268"/>
          </a:xfrm>
          <a:custGeom>
            <a:avLst/>
            <a:gdLst/>
            <a:ahLst/>
            <a:cxnLst/>
            <a:rect l="l" t="t" r="r" b="b"/>
            <a:pathLst>
              <a:path w="13116920" h="7378268">
                <a:moveTo>
                  <a:pt x="0" y="0"/>
                </a:moveTo>
                <a:lnTo>
                  <a:pt x="13116921" y="0"/>
                </a:lnTo>
                <a:lnTo>
                  <a:pt x="13116921" y="7378267"/>
                </a:lnTo>
                <a:lnTo>
                  <a:pt x="0" y="7378267"/>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3867084" y="454714"/>
            <a:ext cx="1059849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5-Minute HRR Test</a:t>
            </a:r>
          </a:p>
        </p:txBody>
      </p:sp>
      <p:sp>
        <p:nvSpPr>
          <p:cNvPr id="4" name="TextBox 4"/>
          <p:cNvSpPr txBox="1"/>
          <p:nvPr/>
        </p:nvSpPr>
        <p:spPr>
          <a:xfrm>
            <a:off x="1791667" y="9182100"/>
            <a:ext cx="7352333" cy="591700"/>
          </a:xfrm>
          <a:prstGeom prst="rect">
            <a:avLst/>
          </a:prstGeom>
        </p:spPr>
        <p:txBody>
          <a:bodyPr wrap="square" lIns="0" tIns="0" rIns="0" bIns="0" rtlCol="0" anchor="t">
            <a:spAutoFit/>
          </a:bodyPr>
          <a:lstStyle/>
          <a:p>
            <a:pPr algn="l">
              <a:lnSpc>
                <a:spcPts val="5040"/>
              </a:lnSpc>
            </a:pPr>
            <a:r>
              <a:rPr lang="en-US" sz="3600" dirty="0">
                <a:solidFill>
                  <a:srgbClr val="000000"/>
                </a:solidFill>
                <a:latin typeface="Gotham Bold"/>
                <a:ea typeface="Gotham Bold"/>
                <a:cs typeface="Gotham Bold"/>
                <a:sym typeface="Gotham"/>
              </a:rPr>
              <a:t>Data View for ‘Current Date’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22559" y="1774136"/>
            <a:ext cx="13104472" cy="7404027"/>
          </a:xfrm>
          <a:custGeom>
            <a:avLst/>
            <a:gdLst/>
            <a:ahLst/>
            <a:cxnLst/>
            <a:rect l="l" t="t" r="r" b="b"/>
            <a:pathLst>
              <a:path w="13104472" h="7404027">
                <a:moveTo>
                  <a:pt x="0" y="0"/>
                </a:moveTo>
                <a:lnTo>
                  <a:pt x="13104471" y="0"/>
                </a:lnTo>
                <a:lnTo>
                  <a:pt x="13104471" y="7404027"/>
                </a:lnTo>
                <a:lnTo>
                  <a:pt x="0" y="7404027"/>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3867084" y="454714"/>
            <a:ext cx="1059849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5-Minute HRR Test</a:t>
            </a:r>
          </a:p>
        </p:txBody>
      </p:sp>
      <p:sp>
        <p:nvSpPr>
          <p:cNvPr id="4" name="TextBox 4"/>
          <p:cNvSpPr txBox="1"/>
          <p:nvPr/>
        </p:nvSpPr>
        <p:spPr>
          <a:xfrm>
            <a:off x="1791667" y="9182100"/>
            <a:ext cx="9409733" cy="591700"/>
          </a:xfrm>
          <a:prstGeom prst="rect">
            <a:avLst/>
          </a:prstGeom>
        </p:spPr>
        <p:txBody>
          <a:bodyPr wrap="square" lIns="0" tIns="0" rIns="0" bIns="0" rtlCol="0" anchor="t">
            <a:spAutoFit/>
          </a:bodyPr>
          <a:lstStyle/>
          <a:p>
            <a:pPr algn="l">
              <a:lnSpc>
                <a:spcPts val="5040"/>
              </a:lnSpc>
            </a:pPr>
            <a:r>
              <a:rPr lang="en-US" sz="3600" dirty="0">
                <a:solidFill>
                  <a:srgbClr val="000000"/>
                </a:solidFill>
                <a:latin typeface="Gotham Bold"/>
                <a:ea typeface="Gotham Bold"/>
                <a:cs typeface="Gotham Bold"/>
                <a:sym typeface="Gotham"/>
              </a:rPr>
              <a:t>Data View for ‘7-Day Rolling Average’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32079" y="454714"/>
            <a:ext cx="6080299"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Limitations</a:t>
            </a:r>
          </a:p>
        </p:txBody>
      </p:sp>
      <p:sp>
        <p:nvSpPr>
          <p:cNvPr id="3" name="TextBox 3"/>
          <p:cNvSpPr txBox="1"/>
          <p:nvPr/>
        </p:nvSpPr>
        <p:spPr>
          <a:xfrm>
            <a:off x="2043762" y="2444138"/>
            <a:ext cx="13829253" cy="1261110"/>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Gotham Bold"/>
                <a:ea typeface="Gotham Bold"/>
                <a:cs typeface="Gotham Bold"/>
                <a:sym typeface="Gotham"/>
              </a:rPr>
              <a:t>Current app version saves data but it is only stored during the current session.</a:t>
            </a:r>
          </a:p>
        </p:txBody>
      </p:sp>
      <p:sp>
        <p:nvSpPr>
          <p:cNvPr id="4" name="Freeform 4"/>
          <p:cNvSpPr/>
          <p:nvPr/>
        </p:nvSpPr>
        <p:spPr>
          <a:xfrm>
            <a:off x="627541" y="2520338"/>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627541" y="4993205"/>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043762" y="5114812"/>
            <a:ext cx="14385173" cy="622935"/>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Team/Crew tab was not built 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46364" y="454714"/>
            <a:ext cx="937996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Future Directions</a:t>
            </a:r>
          </a:p>
        </p:txBody>
      </p:sp>
      <p:sp>
        <p:nvSpPr>
          <p:cNvPr id="3" name="TextBox 3"/>
          <p:cNvSpPr txBox="1"/>
          <p:nvPr/>
        </p:nvSpPr>
        <p:spPr>
          <a:xfrm>
            <a:off x="2043762" y="2444138"/>
            <a:ext cx="13829253" cy="622935"/>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Gotham Bold"/>
                <a:ea typeface="Gotham Bold"/>
                <a:cs typeface="Gotham Bold"/>
                <a:sym typeface="Gotham"/>
              </a:rPr>
              <a:t>Enhance visualizations for individual and team/crew tabs.</a:t>
            </a:r>
          </a:p>
        </p:txBody>
      </p:sp>
      <p:sp>
        <p:nvSpPr>
          <p:cNvPr id="4" name="Freeform 4"/>
          <p:cNvSpPr/>
          <p:nvPr/>
        </p:nvSpPr>
        <p:spPr>
          <a:xfrm>
            <a:off x="627541" y="2520338"/>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627541" y="4841118"/>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043762" y="4764918"/>
            <a:ext cx="14385173" cy="1261110"/>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Connect to external database to allow for data storage and athlete’s to create a username/password.</a:t>
            </a:r>
          </a:p>
        </p:txBody>
      </p:sp>
      <p:sp>
        <p:nvSpPr>
          <p:cNvPr id="7" name="Freeform 7"/>
          <p:cNvSpPr/>
          <p:nvPr/>
        </p:nvSpPr>
        <p:spPr>
          <a:xfrm>
            <a:off x="627541" y="7469079"/>
            <a:ext cx="942349" cy="942349"/>
          </a:xfrm>
          <a:custGeom>
            <a:avLst/>
            <a:gdLst/>
            <a:ahLst/>
            <a:cxnLst/>
            <a:rect l="l" t="t" r="r" b="b"/>
            <a:pathLst>
              <a:path w="942349" h="942349">
                <a:moveTo>
                  <a:pt x="0" y="0"/>
                </a:moveTo>
                <a:lnTo>
                  <a:pt x="942349" y="0"/>
                </a:lnTo>
                <a:lnTo>
                  <a:pt x="942349" y="942348"/>
                </a:lnTo>
                <a:lnTo>
                  <a:pt x="0" y="9423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847679" y="7423685"/>
            <a:ext cx="14385173" cy="1261110"/>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Conduct pilot testing prior to engage in a study with KU Women’s Rowing and USRowing.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02895" y="454714"/>
            <a:ext cx="7682210"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Git Repository</a:t>
            </a:r>
          </a:p>
        </p:txBody>
      </p:sp>
      <p:sp>
        <p:nvSpPr>
          <p:cNvPr id="3" name="TextBox 3"/>
          <p:cNvSpPr txBox="1"/>
          <p:nvPr/>
        </p:nvSpPr>
        <p:spPr>
          <a:xfrm>
            <a:off x="1062334" y="4894897"/>
            <a:ext cx="16387465" cy="1019178"/>
          </a:xfrm>
          <a:prstGeom prst="rect">
            <a:avLst/>
          </a:prstGeom>
        </p:spPr>
        <p:txBody>
          <a:bodyPr wrap="square" lIns="0" tIns="0" rIns="0" bIns="0" rtlCol="0" anchor="t">
            <a:spAutoFit/>
          </a:bodyPr>
          <a:lstStyle/>
          <a:p>
            <a:pPr algn="ctr">
              <a:lnSpc>
                <a:spcPts val="8399"/>
              </a:lnSpc>
            </a:pPr>
            <a:r>
              <a:rPr lang="en-US" sz="5999" dirty="0">
                <a:solidFill>
                  <a:srgbClr val="E8000D"/>
                </a:solidFill>
                <a:latin typeface="Gotham Bold"/>
                <a:ea typeface="Gotham Bold"/>
                <a:cs typeface="Gotham Bold"/>
                <a:sym typeface="Gotham"/>
              </a:rPr>
              <a:t>https://</a:t>
            </a:r>
            <a:r>
              <a:rPr lang="en-US" sz="5999" dirty="0" err="1">
                <a:solidFill>
                  <a:srgbClr val="E8000D"/>
                </a:solidFill>
                <a:latin typeface="Gotham Bold"/>
                <a:ea typeface="Gotham Bold"/>
                <a:cs typeface="Gotham Bold"/>
                <a:sym typeface="Gotham"/>
              </a:rPr>
              <a:t>github.com</a:t>
            </a:r>
            <a:r>
              <a:rPr lang="en-US" sz="5999" dirty="0">
                <a:solidFill>
                  <a:srgbClr val="E8000D"/>
                </a:solidFill>
                <a:latin typeface="Gotham Bold"/>
                <a:ea typeface="Gotham Bold"/>
                <a:cs typeface="Gotham Bold"/>
                <a:sym typeface="Gotham"/>
              </a:rPr>
              <a:t>/</a:t>
            </a:r>
            <a:r>
              <a:rPr lang="en-US" sz="5999" dirty="0" err="1">
                <a:solidFill>
                  <a:srgbClr val="E8000D"/>
                </a:solidFill>
                <a:latin typeface="Gotham Bold"/>
                <a:ea typeface="Gotham Bold"/>
                <a:cs typeface="Gotham Bold"/>
                <a:sym typeface="Gotham"/>
              </a:rPr>
              <a:t>JMDeLeo</a:t>
            </a:r>
            <a:r>
              <a:rPr lang="en-US" sz="5999" dirty="0">
                <a:solidFill>
                  <a:srgbClr val="E8000D"/>
                </a:solidFill>
                <a:latin typeface="Gotham Bold"/>
                <a:ea typeface="Gotham Bold"/>
                <a:cs typeface="Gotham Bold"/>
                <a:sym typeface="Gotham"/>
              </a:rPr>
              <a:t>/data824.git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568533"/>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6637288" y="152400"/>
            <a:ext cx="5013424" cy="1319422"/>
          </a:xfrm>
          <a:prstGeom prst="rect">
            <a:avLst/>
          </a:prstGeom>
        </p:spPr>
        <p:txBody>
          <a:bodyPr lIns="0" tIns="0" rIns="0" bIns="0" rtlCol="0" anchor="t">
            <a:spAutoFit/>
          </a:bodyPr>
          <a:lstStyle/>
          <a:p>
            <a:pPr algn="ctr">
              <a:lnSpc>
                <a:spcPts val="9996"/>
              </a:lnSpc>
            </a:pPr>
            <a:r>
              <a:rPr lang="en-US" sz="9800">
                <a:solidFill>
                  <a:srgbClr val="0051BA"/>
                </a:solidFill>
                <a:latin typeface="Chronicle Display"/>
                <a:ea typeface="Chronicle Display"/>
                <a:cs typeface="Chronicle Display"/>
                <a:sym typeface="Chronicle Display"/>
              </a:rPr>
              <a:t>Overview</a:t>
            </a:r>
          </a:p>
        </p:txBody>
      </p:sp>
      <p:sp>
        <p:nvSpPr>
          <p:cNvPr id="4" name="TextBox 4"/>
          <p:cNvSpPr txBox="1"/>
          <p:nvPr/>
        </p:nvSpPr>
        <p:spPr>
          <a:xfrm>
            <a:off x="2259208" y="1661882"/>
            <a:ext cx="6016747" cy="679451"/>
          </a:xfrm>
          <a:prstGeom prst="rect">
            <a:avLst/>
          </a:prstGeom>
        </p:spPr>
        <p:txBody>
          <a:bodyPr lIns="0" tIns="0" rIns="0" bIns="0" rtlCol="0" anchor="t">
            <a:spAutoFit/>
          </a:bodyPr>
          <a:lstStyle/>
          <a:p>
            <a:pPr algn="l">
              <a:lnSpc>
                <a:spcPts val="5599"/>
              </a:lnSpc>
            </a:pPr>
            <a:r>
              <a:rPr lang="en-US" sz="3999">
                <a:solidFill>
                  <a:srgbClr val="000000"/>
                </a:solidFill>
                <a:latin typeface="Gotham Bold"/>
                <a:ea typeface="Gotham Bold"/>
                <a:cs typeface="Gotham Bold"/>
                <a:sym typeface="Gotham"/>
              </a:rPr>
              <a:t>Literature Review</a:t>
            </a:r>
          </a:p>
        </p:txBody>
      </p:sp>
      <p:sp>
        <p:nvSpPr>
          <p:cNvPr id="5" name="Freeform 5"/>
          <p:cNvSpPr/>
          <p:nvPr/>
        </p:nvSpPr>
        <p:spPr>
          <a:xfrm>
            <a:off x="1028700" y="3109056"/>
            <a:ext cx="942349" cy="942349"/>
          </a:xfrm>
          <a:custGeom>
            <a:avLst/>
            <a:gdLst/>
            <a:ahLst/>
            <a:cxnLst/>
            <a:rect l="l" t="t" r="r" b="b"/>
            <a:pathLst>
              <a:path w="942349" h="942349">
                <a:moveTo>
                  <a:pt x="0" y="0"/>
                </a:moveTo>
                <a:lnTo>
                  <a:pt x="942349" y="0"/>
                </a:lnTo>
                <a:lnTo>
                  <a:pt x="942349" y="942348"/>
                </a:lnTo>
                <a:lnTo>
                  <a:pt x="0" y="942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259208" y="3202405"/>
            <a:ext cx="4217792" cy="679451"/>
          </a:xfrm>
          <a:prstGeom prst="rect">
            <a:avLst/>
          </a:prstGeom>
        </p:spPr>
        <p:txBody>
          <a:bodyPr wrap="square" lIns="0" tIns="0" rIns="0" bIns="0" rtlCol="0" anchor="t">
            <a:spAutoFit/>
          </a:bodyPr>
          <a:lstStyle/>
          <a:p>
            <a:pPr algn="l">
              <a:lnSpc>
                <a:spcPts val="5599"/>
              </a:lnSpc>
            </a:pPr>
            <a:r>
              <a:rPr lang="en-US" sz="3999" dirty="0">
                <a:solidFill>
                  <a:srgbClr val="000000"/>
                </a:solidFill>
                <a:latin typeface="Gotham Bold"/>
                <a:ea typeface="Gotham Bold"/>
                <a:cs typeface="Gotham Bold"/>
                <a:sym typeface="Gotham"/>
              </a:rPr>
              <a:t>Purpose</a:t>
            </a:r>
          </a:p>
        </p:txBody>
      </p:sp>
      <p:sp>
        <p:nvSpPr>
          <p:cNvPr id="7" name="Freeform 7"/>
          <p:cNvSpPr/>
          <p:nvPr/>
        </p:nvSpPr>
        <p:spPr>
          <a:xfrm>
            <a:off x="1028700" y="4672326"/>
            <a:ext cx="942349" cy="942349"/>
          </a:xfrm>
          <a:custGeom>
            <a:avLst/>
            <a:gdLst/>
            <a:ahLst/>
            <a:cxnLst/>
            <a:rect l="l" t="t" r="r" b="b"/>
            <a:pathLst>
              <a:path w="942349" h="942349">
                <a:moveTo>
                  <a:pt x="0" y="0"/>
                </a:moveTo>
                <a:lnTo>
                  <a:pt x="942349" y="0"/>
                </a:lnTo>
                <a:lnTo>
                  <a:pt x="942349" y="942348"/>
                </a:lnTo>
                <a:lnTo>
                  <a:pt x="0" y="942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2259208" y="4739105"/>
            <a:ext cx="9391504" cy="679451"/>
          </a:xfrm>
          <a:prstGeom prst="rect">
            <a:avLst/>
          </a:prstGeom>
        </p:spPr>
        <p:txBody>
          <a:bodyPr wrap="square" lIns="0" tIns="0" rIns="0" bIns="0" rtlCol="0" anchor="t">
            <a:spAutoFit/>
          </a:bodyPr>
          <a:lstStyle/>
          <a:p>
            <a:pPr algn="l">
              <a:lnSpc>
                <a:spcPts val="5599"/>
              </a:lnSpc>
            </a:pPr>
            <a:r>
              <a:rPr lang="en-US" sz="3999" dirty="0">
                <a:solidFill>
                  <a:srgbClr val="000000"/>
                </a:solidFill>
                <a:latin typeface="Gotham Bold"/>
                <a:ea typeface="Gotham Bold"/>
                <a:cs typeface="Gotham Bold"/>
                <a:sym typeface="Gotham"/>
              </a:rPr>
              <a:t>Limitations &amp; Future Directions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99812" y="454714"/>
            <a:ext cx="944217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Literature Review</a:t>
            </a:r>
          </a:p>
        </p:txBody>
      </p:sp>
      <p:sp>
        <p:nvSpPr>
          <p:cNvPr id="3" name="TextBox 3"/>
          <p:cNvSpPr txBox="1"/>
          <p:nvPr/>
        </p:nvSpPr>
        <p:spPr>
          <a:xfrm>
            <a:off x="697427" y="9220200"/>
            <a:ext cx="8250032" cy="549910"/>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Gotham Bold"/>
                <a:ea typeface="Gotham Bold"/>
                <a:cs typeface="Gotham Bold"/>
                <a:sym typeface="Gotham"/>
              </a:rPr>
              <a:t>NBC Olympics (2024). Rowing 101 Olympic History. https://www.nbcolympics.com/news/rowing-101-olympic-history</a:t>
            </a:r>
          </a:p>
        </p:txBody>
      </p:sp>
      <p:sp>
        <p:nvSpPr>
          <p:cNvPr id="4" name="TextBox 4"/>
          <p:cNvSpPr txBox="1"/>
          <p:nvPr/>
        </p:nvSpPr>
        <p:spPr>
          <a:xfrm>
            <a:off x="1705864" y="2118794"/>
            <a:ext cx="15553436" cy="1384301"/>
          </a:xfrm>
          <a:prstGeom prst="rect">
            <a:avLst/>
          </a:prstGeom>
        </p:spPr>
        <p:txBody>
          <a:bodyPr lIns="0" tIns="0" rIns="0" bIns="0" rtlCol="0" anchor="t">
            <a:spAutoFit/>
          </a:bodyPr>
          <a:lstStyle/>
          <a:p>
            <a:pPr algn="l">
              <a:lnSpc>
                <a:spcPts val="5599"/>
              </a:lnSpc>
            </a:pPr>
            <a:r>
              <a:rPr lang="en-US" sz="3999">
                <a:solidFill>
                  <a:srgbClr val="000000"/>
                </a:solidFill>
                <a:latin typeface="Gotham Bold"/>
                <a:ea typeface="Gotham Bold"/>
                <a:cs typeface="Gotham Bold"/>
                <a:sym typeface="Gotham"/>
              </a:rPr>
              <a:t>Rowing is one of the original Olympic sports making its first appearance at the 1900 Paris Olympic Games.</a:t>
            </a:r>
          </a:p>
        </p:txBody>
      </p:sp>
      <p:sp>
        <p:nvSpPr>
          <p:cNvPr id="5" name="Freeform 5"/>
          <p:cNvSpPr/>
          <p:nvPr/>
        </p:nvSpPr>
        <p:spPr>
          <a:xfrm>
            <a:off x="557526" y="2194994"/>
            <a:ext cx="942349" cy="942349"/>
          </a:xfrm>
          <a:custGeom>
            <a:avLst/>
            <a:gdLst/>
            <a:ahLst/>
            <a:cxnLst/>
            <a:rect l="l" t="t" r="r" b="b"/>
            <a:pathLst>
              <a:path w="942349" h="942349">
                <a:moveTo>
                  <a:pt x="0" y="0"/>
                </a:moveTo>
                <a:lnTo>
                  <a:pt x="942348" y="0"/>
                </a:lnTo>
                <a:lnTo>
                  <a:pt x="942348"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557526" y="3989606"/>
            <a:ext cx="942349" cy="942349"/>
          </a:xfrm>
          <a:custGeom>
            <a:avLst/>
            <a:gdLst/>
            <a:ahLst/>
            <a:cxnLst/>
            <a:rect l="l" t="t" r="r" b="b"/>
            <a:pathLst>
              <a:path w="942349" h="942349">
                <a:moveTo>
                  <a:pt x="0" y="0"/>
                </a:moveTo>
                <a:lnTo>
                  <a:pt x="942348" y="0"/>
                </a:lnTo>
                <a:lnTo>
                  <a:pt x="942348"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1705864" y="3913406"/>
            <a:ext cx="16582136" cy="2089151"/>
          </a:xfrm>
          <a:prstGeom prst="rect">
            <a:avLst/>
          </a:prstGeom>
        </p:spPr>
        <p:txBody>
          <a:bodyPr lIns="0" tIns="0" rIns="0" bIns="0" rtlCol="0" anchor="t">
            <a:spAutoFit/>
          </a:bodyPr>
          <a:lstStyle/>
          <a:p>
            <a:pPr algn="l">
              <a:lnSpc>
                <a:spcPts val="5599"/>
              </a:lnSpc>
            </a:pPr>
            <a:r>
              <a:rPr lang="en-US" sz="3999">
                <a:solidFill>
                  <a:srgbClr val="000000"/>
                </a:solidFill>
                <a:latin typeface="Gotham Bold"/>
                <a:ea typeface="Gotham Bold"/>
                <a:cs typeface="Gotham Bold"/>
                <a:sym typeface="Gotham"/>
              </a:rPr>
              <a:t>Until 1976 only men’s events were included at the Olympics. Women’s rowing was added to the Olympic program at the 1976 Montreal Olympics.</a:t>
            </a:r>
          </a:p>
        </p:txBody>
      </p:sp>
      <p:sp>
        <p:nvSpPr>
          <p:cNvPr id="8" name="TextBox 8"/>
          <p:cNvSpPr txBox="1"/>
          <p:nvPr/>
        </p:nvSpPr>
        <p:spPr>
          <a:xfrm>
            <a:off x="1705864" y="6194050"/>
            <a:ext cx="16582136" cy="2089151"/>
          </a:xfrm>
          <a:prstGeom prst="rect">
            <a:avLst/>
          </a:prstGeom>
        </p:spPr>
        <p:txBody>
          <a:bodyPr lIns="0" tIns="0" rIns="0" bIns="0" rtlCol="0" anchor="t">
            <a:spAutoFit/>
          </a:bodyPr>
          <a:lstStyle/>
          <a:p>
            <a:pPr algn="l">
              <a:lnSpc>
                <a:spcPts val="5599"/>
              </a:lnSpc>
            </a:pPr>
            <a:r>
              <a:rPr lang="en-US" sz="3999">
                <a:solidFill>
                  <a:srgbClr val="000000"/>
                </a:solidFill>
                <a:latin typeface="Gotham Bold"/>
                <a:ea typeface="Gotham Bold"/>
                <a:cs typeface="Gotham Bold"/>
                <a:sym typeface="Gotham"/>
              </a:rPr>
              <a:t>In sports performance research female athletes have been greatly underserved. Often, the results of studies on male athletes are applied to female athletes’ training. </a:t>
            </a:r>
          </a:p>
        </p:txBody>
      </p:sp>
      <p:sp>
        <p:nvSpPr>
          <p:cNvPr id="9" name="Freeform 9"/>
          <p:cNvSpPr/>
          <p:nvPr/>
        </p:nvSpPr>
        <p:spPr>
          <a:xfrm>
            <a:off x="557526" y="6157354"/>
            <a:ext cx="942349" cy="942349"/>
          </a:xfrm>
          <a:custGeom>
            <a:avLst/>
            <a:gdLst/>
            <a:ahLst/>
            <a:cxnLst/>
            <a:rect l="l" t="t" r="r" b="b"/>
            <a:pathLst>
              <a:path w="942349" h="942349">
                <a:moveTo>
                  <a:pt x="0" y="0"/>
                </a:moveTo>
                <a:lnTo>
                  <a:pt x="942348" y="0"/>
                </a:lnTo>
                <a:lnTo>
                  <a:pt x="942348"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16530" y="1938105"/>
            <a:ext cx="4332821" cy="5767483"/>
          </a:xfrm>
          <a:custGeom>
            <a:avLst/>
            <a:gdLst/>
            <a:ahLst/>
            <a:cxnLst/>
            <a:rect l="l" t="t" r="r" b="b"/>
            <a:pathLst>
              <a:path w="4332821" h="5767483">
                <a:moveTo>
                  <a:pt x="0" y="0"/>
                </a:moveTo>
                <a:lnTo>
                  <a:pt x="4332822" y="0"/>
                </a:lnTo>
                <a:lnTo>
                  <a:pt x="4332822" y="5767483"/>
                </a:lnTo>
                <a:lnTo>
                  <a:pt x="0" y="5767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6109930" y="2293284"/>
            <a:ext cx="4816911" cy="5057124"/>
          </a:xfrm>
          <a:custGeom>
            <a:avLst/>
            <a:gdLst/>
            <a:ahLst/>
            <a:cxnLst/>
            <a:rect l="l" t="t" r="r" b="b"/>
            <a:pathLst>
              <a:path w="4816911" h="5057124">
                <a:moveTo>
                  <a:pt x="0" y="0"/>
                </a:moveTo>
                <a:lnTo>
                  <a:pt x="4816910" y="0"/>
                </a:lnTo>
                <a:lnTo>
                  <a:pt x="4816910" y="5057124"/>
                </a:lnTo>
                <a:lnTo>
                  <a:pt x="0" y="50571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435313" y="736883"/>
            <a:ext cx="17690827" cy="621826"/>
          </a:xfrm>
          <a:prstGeom prst="rect">
            <a:avLst/>
          </a:prstGeom>
        </p:spPr>
        <p:txBody>
          <a:bodyPr lIns="0" tIns="0" rIns="0" bIns="0" rtlCol="0" anchor="t">
            <a:spAutoFit/>
          </a:bodyPr>
          <a:lstStyle/>
          <a:p>
            <a:pPr algn="just">
              <a:lnSpc>
                <a:spcPts val="4795"/>
              </a:lnSpc>
            </a:pPr>
            <a:r>
              <a:rPr lang="en-US" sz="4701">
                <a:solidFill>
                  <a:srgbClr val="0051BA"/>
                </a:solidFill>
                <a:latin typeface="Chronicle Display"/>
                <a:ea typeface="Chronicle Display"/>
                <a:cs typeface="Chronicle Display"/>
                <a:sym typeface="Chronicle Display"/>
              </a:rPr>
              <a:t>How many females participate in sport and exercise science research?</a:t>
            </a:r>
          </a:p>
        </p:txBody>
      </p:sp>
      <p:sp>
        <p:nvSpPr>
          <p:cNvPr id="5" name="TextBox 5"/>
          <p:cNvSpPr txBox="1"/>
          <p:nvPr/>
        </p:nvSpPr>
        <p:spPr>
          <a:xfrm>
            <a:off x="1028700" y="8925320"/>
            <a:ext cx="7489685" cy="826135"/>
          </a:xfrm>
          <a:prstGeom prst="rect">
            <a:avLst/>
          </a:prstGeom>
        </p:spPr>
        <p:txBody>
          <a:bodyPr lIns="0" tIns="0" rIns="0" bIns="0" rtlCol="0" anchor="t">
            <a:spAutoFit/>
          </a:bodyPr>
          <a:lstStyle/>
          <a:p>
            <a:pPr algn="l">
              <a:lnSpc>
                <a:spcPts val="2239"/>
              </a:lnSpc>
              <a:spcBef>
                <a:spcPct val="0"/>
              </a:spcBef>
            </a:pPr>
            <a:r>
              <a:rPr lang="en-US" sz="1599">
                <a:solidFill>
                  <a:srgbClr val="000000"/>
                </a:solidFill>
                <a:latin typeface="Gotham Bold"/>
                <a:ea typeface="Gotham Bold"/>
                <a:cs typeface="Gotham Bold"/>
                <a:sym typeface="Gotham"/>
              </a:rPr>
              <a:t>Cowley, E. S., Olenick, A. A., McNulty, K. L., &amp; Ross, E. Z. (2021). “Invisible sportswomen”: the sex data gap in sport and exercise science research. Women in Sport and Physical Activity Journal, 29(2), 146-151.</a:t>
            </a:r>
          </a:p>
        </p:txBody>
      </p:sp>
      <p:grpSp>
        <p:nvGrpSpPr>
          <p:cNvPr id="6" name="Group 6"/>
          <p:cNvGrpSpPr/>
          <p:nvPr/>
        </p:nvGrpSpPr>
        <p:grpSpPr>
          <a:xfrm>
            <a:off x="12150088" y="1486186"/>
            <a:ext cx="5109212" cy="7314627"/>
            <a:chOff x="0" y="0"/>
            <a:chExt cx="10591800" cy="15163800"/>
          </a:xfrm>
        </p:grpSpPr>
        <p:sp>
          <p:nvSpPr>
            <p:cNvPr id="7" name="Freeform 7"/>
            <p:cNvSpPr/>
            <p:nvPr/>
          </p:nvSpPr>
          <p:spPr>
            <a:xfrm>
              <a:off x="0" y="0"/>
              <a:ext cx="10591800" cy="15163800"/>
            </a:xfrm>
            <a:custGeom>
              <a:avLst/>
              <a:gdLst/>
              <a:ahLst/>
              <a:cxnLst/>
              <a:rect l="l" t="t" r="r" b="b"/>
              <a:pathLst>
                <a:path w="10591800" h="15163800">
                  <a:moveTo>
                    <a:pt x="10591800" y="254000"/>
                  </a:moveTo>
                  <a:lnTo>
                    <a:pt x="10591800" y="14909800"/>
                  </a:lnTo>
                  <a:cubicBezTo>
                    <a:pt x="10591800" y="15050136"/>
                    <a:pt x="10478135" y="15163800"/>
                    <a:pt x="10337800" y="15163800"/>
                  </a:cubicBezTo>
                  <a:lnTo>
                    <a:pt x="254000" y="15163800"/>
                  </a:lnTo>
                  <a:cubicBezTo>
                    <a:pt x="113665" y="15163800"/>
                    <a:pt x="0" y="15050136"/>
                    <a:pt x="0" y="14909800"/>
                  </a:cubicBezTo>
                  <a:lnTo>
                    <a:pt x="0" y="254000"/>
                  </a:lnTo>
                  <a:cubicBezTo>
                    <a:pt x="0" y="113665"/>
                    <a:pt x="113665" y="0"/>
                    <a:pt x="254000" y="0"/>
                  </a:cubicBezTo>
                  <a:lnTo>
                    <a:pt x="10337800" y="0"/>
                  </a:lnTo>
                  <a:cubicBezTo>
                    <a:pt x="10478135" y="0"/>
                    <a:pt x="10591800" y="113665"/>
                    <a:pt x="10591800" y="254000"/>
                  </a:cubicBezTo>
                  <a:close/>
                </a:path>
              </a:pathLst>
            </a:custGeom>
            <a:blipFill>
              <a:blip r:embed="rId7"/>
              <a:stretch>
                <a:fillRect t="-2419" b="-2419"/>
              </a:stretch>
            </a:blipFill>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488072" y="3485341"/>
            <a:ext cx="10087657" cy="3316317"/>
          </a:xfrm>
          <a:custGeom>
            <a:avLst/>
            <a:gdLst/>
            <a:ahLst/>
            <a:cxnLst/>
            <a:rect l="l" t="t" r="r" b="b"/>
            <a:pathLst>
              <a:path w="10087657" h="3316317">
                <a:moveTo>
                  <a:pt x="0" y="0"/>
                </a:moveTo>
                <a:lnTo>
                  <a:pt x="10087657" y="0"/>
                </a:lnTo>
                <a:lnTo>
                  <a:pt x="10087657" y="3316318"/>
                </a:lnTo>
                <a:lnTo>
                  <a:pt x="0" y="33163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2553891" y="556245"/>
            <a:ext cx="13180219" cy="1078260"/>
          </a:xfrm>
          <a:prstGeom prst="rect">
            <a:avLst/>
          </a:prstGeom>
        </p:spPr>
        <p:txBody>
          <a:bodyPr lIns="0" tIns="0" rIns="0" bIns="0" rtlCol="0" anchor="t">
            <a:spAutoFit/>
          </a:bodyPr>
          <a:lstStyle/>
          <a:p>
            <a:pPr algn="just">
              <a:lnSpc>
                <a:spcPts val="8161"/>
              </a:lnSpc>
            </a:pPr>
            <a:r>
              <a:rPr lang="en-US" sz="8001">
                <a:solidFill>
                  <a:srgbClr val="0051BA"/>
                </a:solidFill>
                <a:latin typeface="Chronicle Display"/>
                <a:ea typeface="Chronicle Display"/>
                <a:cs typeface="Chronicle Display"/>
                <a:sym typeface="Chronicle Display"/>
              </a:rPr>
              <a:t>High Volume Endurance Sport</a:t>
            </a:r>
          </a:p>
        </p:txBody>
      </p:sp>
      <p:sp>
        <p:nvSpPr>
          <p:cNvPr id="4" name="TextBox 4"/>
          <p:cNvSpPr txBox="1"/>
          <p:nvPr/>
        </p:nvSpPr>
        <p:spPr>
          <a:xfrm>
            <a:off x="220964" y="3106718"/>
            <a:ext cx="10918209" cy="1109346"/>
          </a:xfrm>
          <a:prstGeom prst="rect">
            <a:avLst/>
          </a:prstGeom>
        </p:spPr>
        <p:txBody>
          <a:bodyPr lIns="0" tIns="0" rIns="0" bIns="0" rtlCol="0" anchor="t">
            <a:spAutoFit/>
          </a:bodyPr>
          <a:lstStyle/>
          <a:p>
            <a:pPr algn="ctr">
              <a:lnSpc>
                <a:spcPts val="4479"/>
              </a:lnSpc>
            </a:pPr>
            <a:r>
              <a:rPr lang="en-US" sz="3199">
                <a:solidFill>
                  <a:srgbClr val="000000"/>
                </a:solidFill>
                <a:latin typeface="Gotham Bold"/>
                <a:ea typeface="Gotham Bold"/>
                <a:cs typeface="Gotham Bold"/>
                <a:sym typeface="Gotham"/>
              </a:rPr>
              <a:t>U19 rowers train between 12-14 hours per week while elite level rowers train 22-25+ hours per week.</a:t>
            </a:r>
          </a:p>
        </p:txBody>
      </p:sp>
      <p:sp>
        <p:nvSpPr>
          <p:cNvPr id="5" name="TextBox 5"/>
          <p:cNvSpPr txBox="1"/>
          <p:nvPr/>
        </p:nvSpPr>
        <p:spPr>
          <a:xfrm>
            <a:off x="742747" y="8273732"/>
            <a:ext cx="7489685" cy="1931035"/>
          </a:xfrm>
          <a:prstGeom prst="rect">
            <a:avLst/>
          </a:prstGeom>
        </p:spPr>
        <p:txBody>
          <a:bodyPr lIns="0" tIns="0" rIns="0" bIns="0" rtlCol="0" anchor="t">
            <a:spAutoFit/>
          </a:bodyPr>
          <a:lstStyle/>
          <a:p>
            <a:pPr algn="l">
              <a:lnSpc>
                <a:spcPts val="2239"/>
              </a:lnSpc>
            </a:pPr>
            <a:r>
              <a:rPr lang="en-US" sz="1599">
                <a:solidFill>
                  <a:srgbClr val="000000"/>
                </a:solidFill>
                <a:latin typeface="Gotham Bold"/>
                <a:ea typeface="Gotham Bold"/>
                <a:cs typeface="Gotham Bold"/>
                <a:sym typeface="Gotham"/>
              </a:rPr>
              <a:t>Arne, G., Stephen, S., &amp; Eike, E. (2009). Training methods and intensity distribution of young world-class rowers. International journal of sports physiology and performance, 4(4), 448-460.</a:t>
            </a:r>
          </a:p>
          <a:p>
            <a:pPr algn="l">
              <a:lnSpc>
                <a:spcPts val="2239"/>
              </a:lnSpc>
            </a:pPr>
            <a:r>
              <a:rPr lang="en-US" sz="1599">
                <a:solidFill>
                  <a:srgbClr val="000000"/>
                </a:solidFill>
                <a:latin typeface="Gotham Bold"/>
                <a:ea typeface="Gotham Bold"/>
                <a:cs typeface="Gotham Bold"/>
                <a:sym typeface="Gotham"/>
              </a:rPr>
              <a:t>Tran, J., Rice, A. J., Main, L. C., &amp; Gastin, P. B. (2015). Profiling the training practices and performance of elite rowers. International journal of sports physiology and performance, 10(5), 572-580.</a:t>
            </a:r>
          </a:p>
          <a:p>
            <a:pPr algn="l">
              <a:lnSpc>
                <a:spcPts val="2239"/>
              </a:lnSpc>
              <a:spcBef>
                <a:spcPct val="0"/>
              </a:spcBef>
            </a:pPr>
            <a:endParaRPr lang="en-US" sz="1599">
              <a:solidFill>
                <a:srgbClr val="000000"/>
              </a:solidFill>
              <a:latin typeface="Gotham Bold"/>
              <a:ea typeface="Gotham Bold"/>
              <a:cs typeface="Gotham Bold"/>
              <a:sym typeface="Gotha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64" y="3106718"/>
            <a:ext cx="6157716" cy="4481196"/>
          </a:xfrm>
          <a:prstGeom prst="rect">
            <a:avLst/>
          </a:prstGeom>
        </p:spPr>
        <p:txBody>
          <a:bodyPr lIns="0" tIns="0" rIns="0" bIns="0" rtlCol="0" anchor="t">
            <a:spAutoFit/>
          </a:bodyPr>
          <a:lstStyle/>
          <a:p>
            <a:pPr algn="ctr">
              <a:lnSpc>
                <a:spcPts val="4479"/>
              </a:lnSpc>
            </a:pPr>
            <a:r>
              <a:rPr lang="en-US" sz="3199">
                <a:solidFill>
                  <a:srgbClr val="000000"/>
                </a:solidFill>
                <a:latin typeface="Gotham Bold"/>
                <a:ea typeface="Gotham Bold"/>
                <a:cs typeface="Gotham Bold"/>
                <a:sym typeface="Gotham"/>
              </a:rPr>
              <a:t>Currently, KU Women’s Rowing utilizes a rowing management software system: Ludum</a:t>
            </a:r>
          </a:p>
          <a:p>
            <a:pPr algn="ctr">
              <a:lnSpc>
                <a:spcPts val="4479"/>
              </a:lnSpc>
            </a:pPr>
            <a:endParaRPr lang="en-US" sz="3199">
              <a:solidFill>
                <a:srgbClr val="000000"/>
              </a:solidFill>
              <a:latin typeface="Gotham Bold"/>
              <a:ea typeface="Gotham Bold"/>
              <a:cs typeface="Gotham Bold"/>
              <a:sym typeface="Gotham"/>
            </a:endParaRPr>
          </a:p>
          <a:p>
            <a:pPr algn="ctr">
              <a:lnSpc>
                <a:spcPts val="4479"/>
              </a:lnSpc>
            </a:pPr>
            <a:r>
              <a:rPr lang="en-US" sz="3199">
                <a:solidFill>
                  <a:srgbClr val="000000"/>
                </a:solidFill>
                <a:latin typeface="Gotham Bold"/>
                <a:ea typeface="Gotham Bold"/>
                <a:cs typeface="Gotham Bold"/>
                <a:sym typeface="Gotham"/>
              </a:rPr>
              <a:t>This allows them to track daily heart rate data on-water and on the rowing ergometer.</a:t>
            </a:r>
          </a:p>
        </p:txBody>
      </p:sp>
      <p:sp>
        <p:nvSpPr>
          <p:cNvPr id="3" name="TextBox 3"/>
          <p:cNvSpPr txBox="1"/>
          <p:nvPr/>
        </p:nvSpPr>
        <p:spPr>
          <a:xfrm>
            <a:off x="4506367" y="556245"/>
            <a:ext cx="9275266" cy="1078260"/>
          </a:xfrm>
          <a:prstGeom prst="rect">
            <a:avLst/>
          </a:prstGeom>
        </p:spPr>
        <p:txBody>
          <a:bodyPr lIns="0" tIns="0" rIns="0" bIns="0" rtlCol="0" anchor="t">
            <a:spAutoFit/>
          </a:bodyPr>
          <a:lstStyle/>
          <a:p>
            <a:pPr algn="just">
              <a:lnSpc>
                <a:spcPts val="8161"/>
              </a:lnSpc>
            </a:pPr>
            <a:r>
              <a:rPr lang="en-US" sz="8001">
                <a:solidFill>
                  <a:srgbClr val="0051BA"/>
                </a:solidFill>
                <a:latin typeface="Chronicle Display"/>
                <a:ea typeface="Chronicle Display"/>
                <a:cs typeface="Chronicle Display"/>
                <a:sym typeface="Chronicle Display"/>
              </a:rPr>
              <a:t>KU Women’s Rowing</a:t>
            </a:r>
          </a:p>
        </p:txBody>
      </p:sp>
      <p:sp>
        <p:nvSpPr>
          <p:cNvPr id="4" name="Freeform 4"/>
          <p:cNvSpPr/>
          <p:nvPr/>
        </p:nvSpPr>
        <p:spPr>
          <a:xfrm>
            <a:off x="8096973" y="2028310"/>
            <a:ext cx="3800579" cy="6704686"/>
          </a:xfrm>
          <a:custGeom>
            <a:avLst/>
            <a:gdLst/>
            <a:ahLst/>
            <a:cxnLst/>
            <a:rect l="l" t="t" r="r" b="b"/>
            <a:pathLst>
              <a:path w="3800579" h="6704686">
                <a:moveTo>
                  <a:pt x="0" y="0"/>
                </a:moveTo>
                <a:lnTo>
                  <a:pt x="3800579" y="0"/>
                </a:lnTo>
                <a:lnTo>
                  <a:pt x="3800579" y="6704686"/>
                </a:lnTo>
                <a:lnTo>
                  <a:pt x="0" y="6704686"/>
                </a:lnTo>
                <a:lnTo>
                  <a:pt x="0" y="0"/>
                </a:lnTo>
                <a:close/>
              </a:path>
            </a:pathLst>
          </a:custGeom>
          <a:blipFill>
            <a:blip r:embed="rId3"/>
            <a:stretch>
              <a:fillRect t="-22744"/>
            </a:stretch>
          </a:blipFill>
        </p:spPr>
        <p:txBody>
          <a:bodyPr/>
          <a:lstStyle/>
          <a:p>
            <a:endParaRPr lang="en-US"/>
          </a:p>
        </p:txBody>
      </p:sp>
      <p:sp>
        <p:nvSpPr>
          <p:cNvPr id="5" name="Freeform 5"/>
          <p:cNvSpPr/>
          <p:nvPr/>
        </p:nvSpPr>
        <p:spPr>
          <a:xfrm>
            <a:off x="13592825" y="3173393"/>
            <a:ext cx="3666475" cy="3808498"/>
          </a:xfrm>
          <a:custGeom>
            <a:avLst/>
            <a:gdLst/>
            <a:ahLst/>
            <a:cxnLst/>
            <a:rect l="l" t="t" r="r" b="b"/>
            <a:pathLst>
              <a:path w="3666475" h="3808498">
                <a:moveTo>
                  <a:pt x="0" y="0"/>
                </a:moveTo>
                <a:lnTo>
                  <a:pt x="3666475" y="0"/>
                </a:lnTo>
                <a:lnTo>
                  <a:pt x="3666475" y="3808498"/>
                </a:lnTo>
                <a:lnTo>
                  <a:pt x="0" y="3808498"/>
                </a:lnTo>
                <a:lnTo>
                  <a:pt x="0" y="0"/>
                </a:lnTo>
                <a:close/>
              </a:path>
            </a:pathLst>
          </a:custGeom>
          <a:blipFill>
            <a:blip r:embed="rId4"/>
            <a:stretch>
              <a:fillRect l="-71721" t="-12978" r="-73339" b="-19727"/>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64" y="3106718"/>
            <a:ext cx="6157716" cy="2795271"/>
          </a:xfrm>
          <a:prstGeom prst="rect">
            <a:avLst/>
          </a:prstGeom>
        </p:spPr>
        <p:txBody>
          <a:bodyPr lIns="0" tIns="0" rIns="0" bIns="0" rtlCol="0" anchor="t">
            <a:spAutoFit/>
          </a:bodyPr>
          <a:lstStyle/>
          <a:p>
            <a:pPr algn="ctr">
              <a:lnSpc>
                <a:spcPts val="4479"/>
              </a:lnSpc>
            </a:pPr>
            <a:r>
              <a:rPr lang="en-US" sz="3199">
                <a:solidFill>
                  <a:srgbClr val="000000"/>
                </a:solidFill>
                <a:latin typeface="Gotham Bold"/>
                <a:ea typeface="Gotham Bold"/>
                <a:cs typeface="Gotham Bold"/>
                <a:sym typeface="Gotham"/>
              </a:rPr>
              <a:t>While the platform allows tracking of individualized heart rate zones, it does not have a field based, rowing specific monitoring test.</a:t>
            </a:r>
          </a:p>
        </p:txBody>
      </p:sp>
      <p:sp>
        <p:nvSpPr>
          <p:cNvPr id="3" name="Freeform 3"/>
          <p:cNvSpPr/>
          <p:nvPr/>
        </p:nvSpPr>
        <p:spPr>
          <a:xfrm>
            <a:off x="6378680" y="2023388"/>
            <a:ext cx="11909320" cy="7234912"/>
          </a:xfrm>
          <a:custGeom>
            <a:avLst/>
            <a:gdLst/>
            <a:ahLst/>
            <a:cxnLst/>
            <a:rect l="l" t="t" r="r" b="b"/>
            <a:pathLst>
              <a:path w="11909320" h="7234912">
                <a:moveTo>
                  <a:pt x="0" y="0"/>
                </a:moveTo>
                <a:lnTo>
                  <a:pt x="11909320" y="0"/>
                </a:lnTo>
                <a:lnTo>
                  <a:pt x="11909320" y="7234912"/>
                </a:lnTo>
                <a:lnTo>
                  <a:pt x="0" y="7234912"/>
                </a:lnTo>
                <a:lnTo>
                  <a:pt x="0" y="0"/>
                </a:lnTo>
                <a:close/>
              </a:path>
            </a:pathLst>
          </a:custGeom>
          <a:blipFill>
            <a:blip r:embed="rId3"/>
            <a:stretch>
              <a:fillRect/>
            </a:stretch>
          </a:blipFill>
        </p:spPr>
        <p:txBody>
          <a:bodyPr/>
          <a:lstStyle/>
          <a:p>
            <a:endParaRPr lang="en-US"/>
          </a:p>
        </p:txBody>
      </p:sp>
      <p:sp>
        <p:nvSpPr>
          <p:cNvPr id="4" name="Freeform 4"/>
          <p:cNvSpPr/>
          <p:nvPr/>
        </p:nvSpPr>
        <p:spPr>
          <a:xfrm rot="-5400000">
            <a:off x="5619272" y="5148281"/>
            <a:ext cx="2460529" cy="590527"/>
          </a:xfrm>
          <a:custGeom>
            <a:avLst/>
            <a:gdLst/>
            <a:ahLst/>
            <a:cxnLst/>
            <a:rect l="l" t="t" r="r" b="b"/>
            <a:pathLst>
              <a:path w="2460529" h="590527">
                <a:moveTo>
                  <a:pt x="0" y="0"/>
                </a:moveTo>
                <a:lnTo>
                  <a:pt x="2460529" y="0"/>
                </a:lnTo>
                <a:lnTo>
                  <a:pt x="2460529" y="590527"/>
                </a:lnTo>
                <a:lnTo>
                  <a:pt x="0" y="5905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4506367" y="556245"/>
            <a:ext cx="9275266" cy="1078260"/>
          </a:xfrm>
          <a:prstGeom prst="rect">
            <a:avLst/>
          </a:prstGeom>
        </p:spPr>
        <p:txBody>
          <a:bodyPr lIns="0" tIns="0" rIns="0" bIns="0" rtlCol="0" anchor="t">
            <a:spAutoFit/>
          </a:bodyPr>
          <a:lstStyle/>
          <a:p>
            <a:pPr algn="just">
              <a:lnSpc>
                <a:spcPts val="8161"/>
              </a:lnSpc>
            </a:pPr>
            <a:r>
              <a:rPr lang="en-US" sz="8001">
                <a:solidFill>
                  <a:srgbClr val="0051BA"/>
                </a:solidFill>
                <a:latin typeface="Chronicle Display"/>
                <a:ea typeface="Chronicle Display"/>
                <a:cs typeface="Chronicle Display"/>
                <a:sym typeface="Chronicle Display"/>
              </a:rPr>
              <a:t>KU Women’s Rowing</a:t>
            </a:r>
          </a:p>
        </p:txBody>
      </p:sp>
      <p:sp>
        <p:nvSpPr>
          <p:cNvPr id="6" name="Freeform 6"/>
          <p:cNvSpPr/>
          <p:nvPr/>
        </p:nvSpPr>
        <p:spPr>
          <a:xfrm rot="-5400000">
            <a:off x="5772208" y="7982299"/>
            <a:ext cx="2058065" cy="493936"/>
          </a:xfrm>
          <a:custGeom>
            <a:avLst/>
            <a:gdLst/>
            <a:ahLst/>
            <a:cxnLst/>
            <a:rect l="l" t="t" r="r" b="b"/>
            <a:pathLst>
              <a:path w="2058065" h="493936">
                <a:moveTo>
                  <a:pt x="0" y="0"/>
                </a:moveTo>
                <a:lnTo>
                  <a:pt x="2058066" y="0"/>
                </a:lnTo>
                <a:lnTo>
                  <a:pt x="2058066" y="493936"/>
                </a:lnTo>
                <a:lnTo>
                  <a:pt x="0" y="4939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01852" y="370082"/>
            <a:ext cx="4573042"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Purpose </a:t>
            </a:r>
          </a:p>
        </p:txBody>
      </p:sp>
      <p:sp>
        <p:nvSpPr>
          <p:cNvPr id="3" name="TextBox 3"/>
          <p:cNvSpPr txBox="1"/>
          <p:nvPr/>
        </p:nvSpPr>
        <p:spPr>
          <a:xfrm>
            <a:off x="1973746" y="2333892"/>
            <a:ext cx="13829253" cy="1899285"/>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Gotham Bold"/>
                <a:ea typeface="Gotham Bold"/>
                <a:cs typeface="Gotham Bold"/>
                <a:sym typeface="Gotham"/>
              </a:rPr>
              <a:t>The purpose of the 5-minute HRR app is to provide rowers and coaches with a field-based athlete monitoring tool that can be easily and efficiently implemented with large teams.</a:t>
            </a:r>
          </a:p>
        </p:txBody>
      </p:sp>
      <p:sp>
        <p:nvSpPr>
          <p:cNvPr id="4" name="Freeform 4"/>
          <p:cNvSpPr/>
          <p:nvPr/>
        </p:nvSpPr>
        <p:spPr>
          <a:xfrm>
            <a:off x="557526" y="2520338"/>
            <a:ext cx="942349" cy="942349"/>
          </a:xfrm>
          <a:custGeom>
            <a:avLst/>
            <a:gdLst/>
            <a:ahLst/>
            <a:cxnLst/>
            <a:rect l="l" t="t" r="r" b="b"/>
            <a:pathLst>
              <a:path w="942349" h="942349">
                <a:moveTo>
                  <a:pt x="0" y="0"/>
                </a:moveTo>
                <a:lnTo>
                  <a:pt x="942348" y="0"/>
                </a:lnTo>
                <a:lnTo>
                  <a:pt x="942348"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557526" y="4993205"/>
            <a:ext cx="942349" cy="942349"/>
          </a:xfrm>
          <a:custGeom>
            <a:avLst/>
            <a:gdLst/>
            <a:ahLst/>
            <a:cxnLst/>
            <a:rect l="l" t="t" r="r" b="b"/>
            <a:pathLst>
              <a:path w="942349" h="942349">
                <a:moveTo>
                  <a:pt x="0" y="0"/>
                </a:moveTo>
                <a:lnTo>
                  <a:pt x="942348" y="0"/>
                </a:lnTo>
                <a:lnTo>
                  <a:pt x="942348"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1951414" y="5067300"/>
            <a:ext cx="14385173" cy="2537460"/>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Gotham Bold"/>
                <a:ea typeface="Gotham Bold"/>
                <a:cs typeface="Gotham Bold"/>
                <a:sym typeface="Gotham"/>
              </a:rPr>
              <a:t>This will allow coaches to monitor training load and if athletes are regressing in performance. This can help avoid injury/illness but also optimize performance</a:t>
            </a:r>
          </a:p>
          <a:p>
            <a:pPr algn="l">
              <a:lnSpc>
                <a:spcPts val="5040"/>
              </a:lnSpc>
            </a:pPr>
            <a:endParaRPr lang="en-US" sz="3600">
              <a:solidFill>
                <a:srgbClr val="000000"/>
              </a:solidFill>
              <a:latin typeface="Gotham Bold"/>
              <a:ea typeface="Gotham Bold"/>
              <a:cs typeface="Gotham Bold"/>
              <a:sym typeface="Gotham"/>
            </a:endParaRPr>
          </a:p>
        </p:txBody>
      </p:sp>
      <p:sp>
        <p:nvSpPr>
          <p:cNvPr id="7" name="Freeform 7"/>
          <p:cNvSpPr/>
          <p:nvPr/>
        </p:nvSpPr>
        <p:spPr>
          <a:xfrm>
            <a:off x="557526" y="7469079"/>
            <a:ext cx="942349" cy="942349"/>
          </a:xfrm>
          <a:custGeom>
            <a:avLst/>
            <a:gdLst/>
            <a:ahLst/>
            <a:cxnLst/>
            <a:rect l="l" t="t" r="r" b="b"/>
            <a:pathLst>
              <a:path w="942349" h="942349">
                <a:moveTo>
                  <a:pt x="0" y="0"/>
                </a:moveTo>
                <a:lnTo>
                  <a:pt x="942348" y="0"/>
                </a:lnTo>
                <a:lnTo>
                  <a:pt x="942348" y="942348"/>
                </a:lnTo>
                <a:lnTo>
                  <a:pt x="0" y="9423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973746" y="7392879"/>
            <a:ext cx="14385173" cy="2537460"/>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The concept of this app came from my work with USRowing’s Chief High Performance Officer. He uses the test with elite rowers, however they also have no streamlined way to capture and visualize the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67084" y="454714"/>
            <a:ext cx="10598497" cy="1319422"/>
          </a:xfrm>
          <a:prstGeom prst="rect">
            <a:avLst/>
          </a:prstGeom>
        </p:spPr>
        <p:txBody>
          <a:bodyPr lIns="0" tIns="0" rIns="0" bIns="0" rtlCol="0" anchor="t">
            <a:spAutoFit/>
          </a:bodyPr>
          <a:lstStyle/>
          <a:p>
            <a:pPr algn="just">
              <a:lnSpc>
                <a:spcPts val="9996"/>
              </a:lnSpc>
            </a:pPr>
            <a:r>
              <a:rPr lang="en-US" sz="9800">
                <a:solidFill>
                  <a:srgbClr val="0051BA"/>
                </a:solidFill>
                <a:latin typeface="Chronicle Display"/>
                <a:ea typeface="Chronicle Display"/>
                <a:cs typeface="Chronicle Display"/>
                <a:sym typeface="Chronicle Display"/>
              </a:rPr>
              <a:t>5-Minute HRR Test</a:t>
            </a:r>
          </a:p>
        </p:txBody>
      </p:sp>
      <p:sp>
        <p:nvSpPr>
          <p:cNvPr id="3" name="TextBox 3"/>
          <p:cNvSpPr txBox="1"/>
          <p:nvPr/>
        </p:nvSpPr>
        <p:spPr>
          <a:xfrm>
            <a:off x="2043762" y="2444138"/>
            <a:ext cx="13829253" cy="1261110"/>
          </a:xfrm>
          <a:prstGeom prst="rect">
            <a:avLst/>
          </a:prstGeom>
        </p:spPr>
        <p:txBody>
          <a:bodyPr lIns="0" tIns="0" rIns="0" bIns="0" rtlCol="0" anchor="t">
            <a:spAutoFit/>
          </a:bodyPr>
          <a:lstStyle/>
          <a:p>
            <a:pPr algn="l">
              <a:lnSpc>
                <a:spcPts val="5040"/>
              </a:lnSpc>
              <a:spcBef>
                <a:spcPct val="0"/>
              </a:spcBef>
            </a:pPr>
            <a:r>
              <a:rPr lang="en-US" sz="3600">
                <a:solidFill>
                  <a:srgbClr val="000000"/>
                </a:solidFill>
                <a:latin typeface="Gotham Bold"/>
                <a:ea typeface="Gotham Bold"/>
                <a:cs typeface="Gotham Bold"/>
                <a:sym typeface="Gotham"/>
              </a:rPr>
              <a:t>Rowers perform 5-minutes on the rowing ergometer at 50% of their 2k watts.</a:t>
            </a:r>
          </a:p>
        </p:txBody>
      </p:sp>
      <p:sp>
        <p:nvSpPr>
          <p:cNvPr id="4" name="Freeform 4"/>
          <p:cNvSpPr/>
          <p:nvPr/>
        </p:nvSpPr>
        <p:spPr>
          <a:xfrm>
            <a:off x="627541" y="2520338"/>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627541" y="4993205"/>
            <a:ext cx="942349" cy="942349"/>
          </a:xfrm>
          <a:custGeom>
            <a:avLst/>
            <a:gdLst/>
            <a:ahLst/>
            <a:cxnLst/>
            <a:rect l="l" t="t" r="r" b="b"/>
            <a:pathLst>
              <a:path w="942349" h="942349">
                <a:moveTo>
                  <a:pt x="0" y="0"/>
                </a:moveTo>
                <a:lnTo>
                  <a:pt x="942349" y="0"/>
                </a:lnTo>
                <a:lnTo>
                  <a:pt x="942349" y="942349"/>
                </a:lnTo>
                <a:lnTo>
                  <a:pt x="0" y="9423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021429" y="5067300"/>
            <a:ext cx="14385173" cy="1899285"/>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Variables collected include: Heart Rate at 5', Heart Rate Recovery at 1 and 2' and RPE. All other variables are calculated from these.</a:t>
            </a:r>
          </a:p>
        </p:txBody>
      </p:sp>
      <p:sp>
        <p:nvSpPr>
          <p:cNvPr id="7" name="Freeform 7"/>
          <p:cNvSpPr/>
          <p:nvPr/>
        </p:nvSpPr>
        <p:spPr>
          <a:xfrm>
            <a:off x="627541" y="7469079"/>
            <a:ext cx="942349" cy="942349"/>
          </a:xfrm>
          <a:custGeom>
            <a:avLst/>
            <a:gdLst/>
            <a:ahLst/>
            <a:cxnLst/>
            <a:rect l="l" t="t" r="r" b="b"/>
            <a:pathLst>
              <a:path w="942349" h="942349">
                <a:moveTo>
                  <a:pt x="0" y="0"/>
                </a:moveTo>
                <a:lnTo>
                  <a:pt x="942349" y="0"/>
                </a:lnTo>
                <a:lnTo>
                  <a:pt x="942349" y="942348"/>
                </a:lnTo>
                <a:lnTo>
                  <a:pt x="0" y="9423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847679" y="7423685"/>
            <a:ext cx="14385173" cy="1261110"/>
          </a:xfrm>
          <a:prstGeom prst="rect">
            <a:avLst/>
          </a:prstGeom>
        </p:spPr>
        <p:txBody>
          <a:bodyPr lIns="0" tIns="0" rIns="0" bIns="0" rtlCol="0" anchor="t">
            <a:spAutoFit/>
          </a:bodyPr>
          <a:lstStyle/>
          <a:p>
            <a:pPr algn="l">
              <a:lnSpc>
                <a:spcPts val="5040"/>
              </a:lnSpc>
            </a:pPr>
            <a:r>
              <a:rPr lang="en-US" sz="3600">
                <a:solidFill>
                  <a:srgbClr val="000000"/>
                </a:solidFill>
                <a:latin typeface="Gotham Bold"/>
                <a:ea typeface="Gotham Bold"/>
                <a:cs typeface="Gotham Bold"/>
                <a:sym typeface="Gotham"/>
              </a:rPr>
              <a:t>The 5-minute test was originally used with soccer players during their warm-up.</a:t>
            </a:r>
          </a:p>
        </p:txBody>
      </p:sp>
      <p:sp>
        <p:nvSpPr>
          <p:cNvPr id="9" name="TextBox 9"/>
          <p:cNvSpPr txBox="1"/>
          <p:nvPr/>
        </p:nvSpPr>
        <p:spPr>
          <a:xfrm>
            <a:off x="9553772" y="8646695"/>
            <a:ext cx="7489685" cy="1102360"/>
          </a:xfrm>
          <a:prstGeom prst="rect">
            <a:avLst/>
          </a:prstGeom>
        </p:spPr>
        <p:txBody>
          <a:bodyPr lIns="0" tIns="0" rIns="0" bIns="0" rtlCol="0" anchor="t">
            <a:spAutoFit/>
          </a:bodyPr>
          <a:lstStyle/>
          <a:p>
            <a:pPr algn="l">
              <a:lnSpc>
                <a:spcPts val="2239"/>
              </a:lnSpc>
              <a:spcBef>
                <a:spcPct val="0"/>
              </a:spcBef>
            </a:pPr>
            <a:r>
              <a:rPr lang="en-US" sz="1599">
                <a:solidFill>
                  <a:srgbClr val="000000"/>
                </a:solidFill>
                <a:latin typeface="Gotham Bold"/>
                <a:ea typeface="Gotham Bold"/>
                <a:cs typeface="Gotham Bold"/>
                <a:sym typeface="Gotham"/>
              </a:rPr>
              <a:t>Thorpe, R. T., Strudwick, A. J., Buchheit, M., Atkinson, G., Drust, B., &amp; Gregson, W. (2015). Monitoring fatigue during the in-season competitive phase in elite soccer players. International journal of sports physiology and performance, 10(8), 958-964.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808</Words>
  <Application>Microsoft Macintosh PowerPoint</Application>
  <PresentationFormat>Custom</PresentationFormat>
  <Paragraphs>82</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Chronicle Display</vt:lpstr>
      <vt:lpstr>Calibri</vt:lpstr>
      <vt:lpstr>Gotham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824 Project</dc:title>
  <cp:lastModifiedBy>Joe DeLeo</cp:lastModifiedBy>
  <cp:revision>2</cp:revision>
  <dcterms:created xsi:type="dcterms:W3CDTF">2006-08-16T00:00:00Z</dcterms:created>
  <dcterms:modified xsi:type="dcterms:W3CDTF">2024-12-13T04:18:14Z</dcterms:modified>
  <dc:identifier>DAGZI3y5-Gg</dc:identifier>
</cp:coreProperties>
</file>