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4"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 e l c o m e" initials="welcome" lastIdx="0" clrIdx="0">
    <p:extLst>
      <p:ext uri="{19B8F6BF-5375-455C-9EA6-DF929625EA0E}">
        <p15:presenceInfo xmlns:p15="http://schemas.microsoft.com/office/powerpoint/2012/main" userId="w e l c o m 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w%20e%20l%20c%20o%20m%20e\Downloads\employee%20performance%20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performance analysis.xlsx]Sheet1!PivotTable1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Performance Analysis</a:t>
            </a:r>
          </a:p>
        </c:rich>
      </c:tx>
      <c:layout>
        <c:manualLayout>
          <c:xMode val="edge"/>
          <c:yMode val="edge"/>
          <c:x val="0.29964216314342002"/>
          <c:y val="3.809531503030900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2014-4BEA-9347-96718BFFB7C3}"/>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2014-4BEA-9347-96718BFFB7C3}"/>
            </c:ext>
          </c:extLst>
        </c:ser>
        <c:ser>
          <c:idx val="2"/>
          <c:order val="2"/>
          <c:tx>
            <c:strRef>
              <c:f>Sheet1!$D$3:$D$4</c:f>
              <c:strCache>
                <c:ptCount val="1"/>
                <c:pt idx="0">
                  <c:v>medium</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errBars>
            <c:errBarType val="both"/>
            <c:errValType val="stdErr"/>
            <c:noEndCap val="0"/>
            <c:spPr>
              <a:noFill/>
              <a:ln w="9525" cap="flat" cmpd="sng" algn="ctr">
                <a:solidFill>
                  <a:schemeClr val="tx1">
                    <a:lumMod val="65000"/>
                    <a:lumOff val="35000"/>
                  </a:schemeClr>
                </a:solidFill>
                <a:round/>
              </a:ln>
              <a:effectLst/>
            </c:spPr>
          </c:errBar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2014-4BEA-9347-96718BFFB7C3}"/>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2014-4BEA-9347-96718BFFB7C3}"/>
            </c:ext>
          </c:extLst>
        </c:ser>
        <c:dLbls>
          <c:showLegendKey val="0"/>
          <c:showVal val="0"/>
          <c:showCatName val="0"/>
          <c:showSerName val="0"/>
          <c:showPercent val="0"/>
          <c:showBubbleSize val="0"/>
        </c:dLbls>
        <c:gapWidth val="453"/>
        <c:overlap val="-27"/>
        <c:axId val="819002887"/>
        <c:axId val="1767758856"/>
      </c:barChart>
      <c:catAx>
        <c:axId val="8190028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7758856"/>
        <c:crosses val="autoZero"/>
        <c:auto val="1"/>
        <c:lblAlgn val="ctr"/>
        <c:lblOffset val="100"/>
        <c:noMultiLvlLbl val="0"/>
      </c:catAx>
      <c:valAx>
        <c:axId val="1767758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9002887"/>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8599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34638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62531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97580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37371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25388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83522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494445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139780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44760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27716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82058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5481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8/29/2024</a:t>
            </a:fld>
            <a:endParaRPr lang="en-US"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78791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38896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8/29/2024</a:t>
            </a:fld>
            <a:endParaRPr lang="en-US"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1820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45114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69500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8/29/2024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160737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3517" y="266441"/>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381000" y="3201155"/>
            <a:ext cx="13335000" cy="1938992"/>
          </a:xfrm>
          <a:prstGeom prst="rect">
            <a:avLst/>
          </a:prstGeom>
          <a:noFill/>
        </p:spPr>
        <p:txBody>
          <a:bodyPr wrap="square" rtlCol="0">
            <a:spAutoFit/>
          </a:bodyPr>
          <a:lstStyle/>
          <a:p>
            <a:r>
              <a:rPr lang="en-US" sz="2400" dirty="0"/>
              <a:t>STUDENT NAME:   Johann Melvin Fredrick</a:t>
            </a:r>
          </a:p>
          <a:p>
            <a:r>
              <a:rPr lang="en-US" sz="2400" dirty="0"/>
              <a:t>REGISTER NO:      312212064\B9759A24682ADCEB83B4E52083DC4A7C</a:t>
            </a:r>
          </a:p>
          <a:p>
            <a:r>
              <a:rPr lang="en-US" sz="2400" dirty="0"/>
              <a:t>DEPARTMENT:    B COM GENERAL</a:t>
            </a:r>
          </a:p>
          <a:p>
            <a:r>
              <a:rPr lang="en-US" sz="2400" dirty="0"/>
              <a:t>COLLEGE            Mar </a:t>
            </a:r>
            <a:r>
              <a:rPr lang="en-US" sz="2400" dirty="0" err="1"/>
              <a:t>Gregorios</a:t>
            </a:r>
            <a:r>
              <a:rPr lang="en-US" sz="2400" dirty="0"/>
              <a:t>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Rectangle 2">
            <a:extLst>
              <a:ext uri="{FF2B5EF4-FFF2-40B4-BE49-F238E27FC236}">
                <a16:creationId xmlns:a16="http://schemas.microsoft.com/office/drawing/2014/main" id="{8E6CA4C1-A629-431F-B575-C07DFAA5B472}"/>
              </a:ext>
            </a:extLst>
          </p:cNvPr>
          <p:cNvSpPr>
            <a:spLocks noChangeArrowheads="1"/>
          </p:cNvSpPr>
          <p:nvPr/>
        </p:nvSpPr>
        <p:spPr bwMode="auto">
          <a:xfrm>
            <a:off x="17585" y="1419939"/>
            <a:ext cx="12201525" cy="4909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Data Collection and Entry: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Sheet </a:t>
            </a:r>
            <a:r>
              <a:rPr kumimoji="0" lang="en-US" altLang="en-US" sz="1000" b="1" i="0" u="none" strike="noStrike" cap="none" normalizeH="0" baseline="0" dirty="0">
                <a:ln>
                  <a:noFill/>
                </a:ln>
                <a:solidFill>
                  <a:schemeClr val="tx1"/>
                </a:solidFill>
                <a:effectLst/>
                <a:latin typeface="Arial Unicode MS" panose="020B0604020202020204" pitchFamily="34" charset="-128"/>
              </a:rPr>
              <a:t>in</a:t>
            </a:r>
            <a:r>
              <a:rPr kumimoji="0" lang="en-US" altLang="en-US" sz="11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This sheet contains detailed employee information, including Employee ID, names, start dates, job titles, supervisors, email addresses, business units, and performance-related data. This is the primary data source for my analysis.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Preparation: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Sheet </a:t>
            </a:r>
            <a:r>
              <a:rPr kumimoji="0" lang="en-US" altLang="en-US" sz="1000" b="1" i="0" u="none" strike="noStrike" cap="none" normalizeH="0" baseline="0" dirty="0">
                <a:ln>
                  <a:noFill/>
                </a:ln>
                <a:solidFill>
                  <a:schemeClr val="tx1"/>
                </a:solidFill>
                <a:effectLst/>
                <a:latin typeface="Arial Unicode MS" panose="020B0604020202020204" pitchFamily="34" charset="-128"/>
              </a:rPr>
              <a:t>in</a:t>
            </a:r>
            <a:r>
              <a:rPr kumimoji="0" lang="en-US" altLang="en-US" sz="1100" b="1" i="0" u="none" strike="noStrike" cap="none" normalizeH="0" baseline="0" dirty="0">
                <a:ln>
                  <a:noFill/>
                </a:ln>
                <a:solidFill>
                  <a:schemeClr val="tx1"/>
                </a:solidFill>
                <a:effectLst/>
              </a:rPr>
              <a:t>:</a:t>
            </a:r>
            <a:endParaRPr kumimoji="0" lang="en-US" altLang="en-US" sz="1800" b="0" i="1"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i="1" dirty="0">
                <a:latin typeface="Arial" panose="020B0604020202020204" pitchFamily="34" charset="0"/>
              </a:rPr>
              <a:t>I have </a:t>
            </a:r>
            <a:r>
              <a:rPr kumimoji="0" lang="en-US" altLang="en-US" sz="1800" b="0" i="0" u="none" strike="noStrike" cap="none" normalizeH="0" baseline="0" dirty="0">
                <a:ln>
                  <a:noFill/>
                </a:ln>
                <a:solidFill>
                  <a:schemeClr val="tx1"/>
                </a:solidFill>
                <a:effectLst/>
                <a:latin typeface="Arial" panose="020B0604020202020204" pitchFamily="34" charset="0"/>
              </a:rPr>
              <a:t>gathered comprehensive employee data, possibly from various sources, and compiled it into this sheet.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data includes demographic information, job details, and performance metrics like "Performance Score" and "Employee Rating."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sheet also has a "Performance level" column, though some values appear to be missing.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Aggregation of Performance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Sheet </a:t>
            </a:r>
            <a:r>
              <a:rPr kumimoji="0" lang="en-US" altLang="en-US" sz="1000" b="1" i="0" u="none" strike="noStrike" cap="none" normalizeH="0" baseline="0" dirty="0">
                <a:ln>
                  <a:noFill/>
                </a:ln>
                <a:solidFill>
                  <a:schemeClr val="tx1"/>
                </a:solidFill>
                <a:effectLst/>
                <a:latin typeface="Arial Unicode MS" panose="020B0604020202020204" pitchFamily="34" charset="-128"/>
              </a:rPr>
              <a:t>Sheet1</a:t>
            </a:r>
            <a:r>
              <a:rPr kumimoji="0" lang="en-US" altLang="en-US" sz="1100" b="1"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sheet appears to summarize performance data by Business Unit.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table is organized to show the count of employees in each performance level (high, low, medium, very high) across different Business Units (e.g., BPC, CCDR).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 used Excel functions like </a:t>
            </a:r>
            <a:r>
              <a:rPr kumimoji="0" lang="en-US" altLang="en-US" b="0" i="0" u="none" strike="noStrike" cap="none" normalizeH="0" baseline="0" dirty="0">
                <a:ln>
                  <a:noFill/>
                </a:ln>
                <a:solidFill>
                  <a:schemeClr val="tx1"/>
                </a:solidFill>
                <a:effectLst/>
                <a:latin typeface="Arial Unicode MS" panose="020B0604020202020204" pitchFamily="34" charset="-128"/>
              </a:rPr>
              <a:t>COUNTIF</a:t>
            </a:r>
            <a:r>
              <a:rPr kumimoji="0" lang="en-US" altLang="en-US" b="0" i="0" u="none" strike="noStrike" cap="none" normalizeH="0" baseline="0" dirty="0">
                <a:ln>
                  <a:noFill/>
                </a:ln>
                <a:solidFill>
                  <a:schemeClr val="tx1"/>
                </a:solidFill>
                <a:effectLst/>
              </a:rPr>
              <a:t> or </a:t>
            </a:r>
            <a:r>
              <a:rPr kumimoji="0" lang="en-US" altLang="en-US" b="0" i="0" u="none" strike="noStrike" cap="none" normalizeH="0" baseline="0" dirty="0">
                <a:ln>
                  <a:noFill/>
                </a:ln>
                <a:solidFill>
                  <a:schemeClr val="tx1"/>
                </a:solidFill>
                <a:effectLst/>
                <a:latin typeface="Arial Unicode MS" panose="020B0604020202020204" pitchFamily="34" charset="-128"/>
              </a:rPr>
              <a:t>PivotTables</a:t>
            </a:r>
            <a:r>
              <a:rPr kumimoji="0" lang="en-US" altLang="en-US" b="0" i="0" u="none" strike="noStrike" cap="none" normalizeH="0" baseline="0" dirty="0">
                <a:ln>
                  <a:noFill/>
                </a:ln>
                <a:solidFill>
                  <a:schemeClr val="tx1"/>
                </a:solidFill>
                <a:effectLst/>
              </a:rPr>
              <a:t> to aggregate this data.</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sheet also includes a "Grand Total" column, which summarizes the total count of employees across performance levels for each Business Unit.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BF91-80B7-465D-A622-ACADD50810CF}"/>
              </a:ext>
            </a:extLst>
          </p:cNvPr>
          <p:cNvSpPr>
            <a:spLocks noGrp="1"/>
          </p:cNvSpPr>
          <p:nvPr>
            <p:ph type="ctrTitle"/>
          </p:nvPr>
        </p:nvSpPr>
        <p:spPr/>
        <p:txBody>
          <a:bodyPr/>
          <a:lstStyle/>
          <a:p>
            <a:endParaRPr lang="en-IN"/>
          </a:p>
        </p:txBody>
      </p:sp>
      <p:sp>
        <p:nvSpPr>
          <p:cNvPr id="4" name="Rectangle 1">
            <a:extLst>
              <a:ext uri="{FF2B5EF4-FFF2-40B4-BE49-F238E27FC236}">
                <a16:creationId xmlns:a16="http://schemas.microsoft.com/office/drawing/2014/main" id="{17121FB4-49EE-4045-84CF-BF09918ABA42}"/>
              </a:ext>
            </a:extLst>
          </p:cNvPr>
          <p:cNvSpPr>
            <a:spLocks noGrp="1" noChangeArrowheads="1"/>
          </p:cNvSpPr>
          <p:nvPr>
            <p:ph type="subTitle" idx="4"/>
          </p:nvPr>
        </p:nvSpPr>
        <p:spPr bwMode="auto">
          <a:xfrm>
            <a:off x="0" y="1036472"/>
            <a:ext cx="12192000"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a:t>
            </a:r>
            <a:r>
              <a:rPr kumimoji="0" lang="en-US" altLang="en-US" b="1" i="0" u="none" strike="noStrike" cap="none" normalizeH="0" baseline="0" dirty="0">
                <a:ln>
                  <a:noFill/>
                </a:ln>
                <a:solidFill>
                  <a:schemeClr val="tx1"/>
                </a:solidFill>
                <a:effectLst/>
                <a:latin typeface="Arial" panose="020B0604020202020204" pitchFamily="34" charset="0"/>
              </a:rPr>
              <a:t>Visualization: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Although not explicitly shown in the provided data, it’s common to create charts or graphs in Excel to visualize performance distributions.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 have used the data in </a:t>
            </a:r>
            <a:r>
              <a:rPr kumimoji="0" lang="en-US" altLang="en-US" b="0" i="0" u="none" strike="noStrike" cap="none" normalizeH="0" baseline="0" dirty="0">
                <a:ln>
                  <a:noFill/>
                </a:ln>
                <a:solidFill>
                  <a:schemeClr val="tx1"/>
                </a:solidFill>
                <a:effectLst/>
                <a:latin typeface="Arial Unicode MS" panose="020B0604020202020204" pitchFamily="34" charset="-128"/>
              </a:rPr>
              <a:t>Sheet1</a:t>
            </a:r>
            <a:r>
              <a:rPr kumimoji="0" lang="en-US" altLang="en-US" b="0" i="0" u="none" strike="noStrike" cap="none" normalizeH="0" baseline="0" dirty="0">
                <a:ln>
                  <a:noFill/>
                </a:ln>
                <a:solidFill>
                  <a:schemeClr val="tx1"/>
                </a:solidFill>
                <a:effectLst/>
              </a:rPr>
              <a:t> to create bar charts or pie charts illustrating the distribution of performance levels across different Business Units.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5. Additional Data Analysis (Sheet2):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Sheet </a:t>
            </a:r>
            <a:r>
              <a:rPr kumimoji="0" lang="en-US" altLang="en-US" b="1" i="0" u="none" strike="noStrike" cap="none" normalizeH="0" baseline="0" dirty="0">
                <a:ln>
                  <a:noFill/>
                </a:ln>
                <a:solidFill>
                  <a:schemeClr val="tx1"/>
                </a:solidFill>
                <a:effectLst/>
                <a:latin typeface="Arial Unicode MS" panose="020B0604020202020204" pitchFamily="34" charset="-128"/>
              </a:rPr>
              <a:t>Sheet2</a:t>
            </a:r>
            <a:r>
              <a:rPr kumimoji="0" lang="en-US" altLang="en-US" b="1"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Contains ID-marks pair, possibly related to some other aspect of performance or another dataset.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It might be used for supplementary analysis, though it’s unclear how it ties into the main performance analysis.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6. Final Analysis and Reporting: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 would likely compile these analyses into a coherent report, possibly adding explanations, visualizations, and insights directly into the Excel file or exporting the data into a presentation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Key insights could include identifying top-performing Business Units, areas needing improvement, and employee distribution across performance levels.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269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10" name="Chart 9">
            <a:extLst>
              <a:ext uri="{FF2B5EF4-FFF2-40B4-BE49-F238E27FC236}">
                <a16:creationId xmlns:a16="http://schemas.microsoft.com/office/drawing/2014/main" id="{2C151E0F-F64A-E68F-2A28-2E5DAD76C117}"/>
              </a:ext>
              <a:ext uri="{147F2762-F138-4A5C-976F-8EAC2B608ADB}">
                <a16:predDERef xmlns:a16="http://schemas.microsoft.com/office/drawing/2014/main" pred="{B3A4534E-EF23-B684-21E6-B4B2993BD298}"/>
              </a:ext>
            </a:extLst>
          </p:cNvPr>
          <p:cNvGraphicFramePr>
            <a:graphicFrameLocks/>
          </p:cNvGraphicFramePr>
          <p:nvPr>
            <p:extLst>
              <p:ext uri="{D42A27DB-BD31-4B8C-83A1-F6EECF244321}">
                <p14:modId xmlns:p14="http://schemas.microsoft.com/office/powerpoint/2010/main" val="866312502"/>
              </p:ext>
            </p:extLst>
          </p:nvPr>
        </p:nvGraphicFramePr>
        <p:xfrm>
          <a:off x="755332" y="1295717"/>
          <a:ext cx="9981818" cy="50196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44AB8-2613-45DC-9B0C-2BDA632FA7B7}"/>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2B91C1A5-5280-4CEB-B39A-50A1833F4B97}"/>
              </a:ext>
            </a:extLst>
          </p:cNvPr>
          <p:cNvPicPr>
            <a:picLocks noChangeAspect="1"/>
          </p:cNvPicPr>
          <p:nvPr/>
        </p:nvPicPr>
        <p:blipFill>
          <a:blip r:embed="rId2"/>
          <a:stretch>
            <a:fillRect/>
          </a:stretch>
        </p:blipFill>
        <p:spPr>
          <a:xfrm>
            <a:off x="1219200" y="533400"/>
            <a:ext cx="8493939" cy="5105400"/>
          </a:xfrm>
          <a:prstGeom prst="rect">
            <a:avLst/>
          </a:prstGeom>
        </p:spPr>
      </p:pic>
    </p:spTree>
    <p:extLst>
      <p:ext uri="{BB962C8B-B14F-4D97-AF65-F5344CB8AC3E}">
        <p14:creationId xmlns:p14="http://schemas.microsoft.com/office/powerpoint/2010/main" val="3608271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228600"/>
            <a:ext cx="8534400" cy="1507067"/>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30D9C20-5A1E-4B2C-843D-796DFB752E8B}"/>
              </a:ext>
            </a:extLst>
          </p:cNvPr>
          <p:cNvSpPr txBox="1"/>
          <p:nvPr/>
        </p:nvSpPr>
        <p:spPr>
          <a:xfrm>
            <a:off x="304800" y="1295400"/>
            <a:ext cx="10287000" cy="4431983"/>
          </a:xfrm>
          <a:prstGeom prst="rect">
            <a:avLst/>
          </a:prstGeom>
          <a:noFill/>
        </p:spPr>
        <p:txBody>
          <a:bodyPr wrap="square" rtlCol="0">
            <a:spAutoFit/>
          </a:bodyPr>
          <a:lstStyle/>
          <a:p>
            <a:endParaRPr lang="en-US" dirty="0"/>
          </a:p>
          <a:p>
            <a:r>
              <a:rPr lang="en-US" sz="2400" dirty="0"/>
              <a:t>The Employee Performance Analysis reveals varied performance levels across different Business Units, with a significant number of employees falling into the "medium" and "low" categories, particularly in units like BPC and CCDR. There are also strong performers in the "very high" category, suggesting potential for leadership development. However, some data gaps, such as missing "Performance level" entries, need addressing for more accurate insights. Overall, the analysis suggests a need for targeted training and development in lower-performing units, recognition programs for high performers, and improved data accuracy for future assessments.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b="1" spc="5" dirty="0">
                <a:solidFill>
                  <a:schemeClr val="tx2">
                    <a:lumMod val="75000"/>
                  </a:schemeClr>
                </a:solidFill>
              </a:rPr>
              <a:t>PROJECT</a:t>
            </a:r>
            <a:r>
              <a:rPr sz="4250" b="1" spc="-85" dirty="0">
                <a:solidFill>
                  <a:schemeClr val="tx2">
                    <a:lumMod val="75000"/>
                  </a:schemeClr>
                </a:solidFill>
              </a:rPr>
              <a:t> </a:t>
            </a:r>
            <a:r>
              <a:rPr sz="4250" b="1" spc="25" dirty="0">
                <a:solidFill>
                  <a:schemeClr val="tx2">
                    <a:lumMod val="75000"/>
                  </a:schemeClr>
                </a:solidFill>
              </a:rPr>
              <a:t>TITLE</a:t>
            </a:r>
            <a:endParaRPr sz="4250" b="1" dirty="0">
              <a:solidFill>
                <a:schemeClr val="tx2">
                  <a:lumMod val="75000"/>
                </a:schemeClr>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chemeClr val="tx2">
                    <a:lumMod val="75000"/>
                  </a:schemeClr>
                </a:solidFill>
                <a:latin typeface="Times New Roman" panose="02020603050405020304" pitchFamily="18" charset="0"/>
                <a:cs typeface="Times New Roman" panose="02020603050405020304" pitchFamily="18" charset="0"/>
              </a:rPr>
              <a:t>Employee Performance Analysis using Excel</a:t>
            </a:r>
            <a:endParaRPr lang="en-IN" sz="2800"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509974"/>
            <a:ext cx="2357120" cy="629018"/>
          </a:xfrm>
          <a:prstGeom prst="rect">
            <a:avLst/>
          </a:prstGeom>
        </p:spPr>
        <p:txBody>
          <a:bodyPr vert="horz" wrap="square" lIns="0" tIns="13335" rIns="0" bIns="0" rtlCol="0">
            <a:spAutoFit/>
          </a:bodyPr>
          <a:lstStyle/>
          <a:p>
            <a:pPr marL="12700">
              <a:lnSpc>
                <a:spcPct val="100000"/>
              </a:lnSpc>
              <a:spcBef>
                <a:spcPts val="105"/>
              </a:spcBef>
            </a:pPr>
            <a:r>
              <a:rPr sz="4000" b="1" spc="25" dirty="0">
                <a:solidFill>
                  <a:schemeClr val="bg2">
                    <a:lumMod val="75000"/>
                  </a:schemeClr>
                </a:solidFill>
              </a:rPr>
              <a:t>A</a:t>
            </a:r>
            <a:r>
              <a:rPr sz="4000" b="1" spc="-5" dirty="0">
                <a:solidFill>
                  <a:schemeClr val="bg2">
                    <a:lumMod val="75000"/>
                  </a:schemeClr>
                </a:solidFill>
              </a:rPr>
              <a:t>G</a:t>
            </a:r>
            <a:r>
              <a:rPr sz="4000" b="1" spc="-35" dirty="0">
                <a:solidFill>
                  <a:schemeClr val="bg2">
                    <a:lumMod val="75000"/>
                  </a:schemeClr>
                </a:solidFill>
              </a:rPr>
              <a:t>E</a:t>
            </a:r>
            <a:r>
              <a:rPr sz="4000" b="1" spc="15" dirty="0">
                <a:solidFill>
                  <a:schemeClr val="bg2">
                    <a:lumMod val="75000"/>
                  </a:schemeClr>
                </a:solidFill>
              </a:rPr>
              <a:t>N</a:t>
            </a:r>
            <a:r>
              <a:rPr sz="4000" b="1" dirty="0">
                <a:solidFill>
                  <a:schemeClr val="bg2">
                    <a:lumMod val="75000"/>
                  </a:schemeClr>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accent1">
                    <a:lumMod val="75000"/>
                  </a:schemeClr>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chemeClr val="accent1">
                    <a:lumMod val="75000"/>
                  </a:schemeClr>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chemeClr val="accent1">
                    <a:lumMod val="75000"/>
                  </a:schemeClr>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chemeClr val="accent1">
                    <a:lumMod val="75000"/>
                  </a:schemeClr>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chemeClr val="accent1">
                    <a:lumMod val="75000"/>
                  </a:schemeClr>
                </a:solidFill>
                <a:latin typeface="Times New Roman" panose="02020603050405020304" pitchFamily="18" charset="0"/>
                <a:cs typeface="Times New Roman" panose="02020603050405020304" pitchFamily="18" charset="0"/>
              </a:rPr>
              <a:t>Dataset Description</a:t>
            </a:r>
            <a:endParaRPr lang="en-US" sz="2800" b="0" i="0" dirty="0">
              <a:solidFill>
                <a:schemeClr val="accent1">
                  <a:lumMod val="7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accent1">
                    <a:lumMod val="75000"/>
                  </a:schemeClr>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chemeClr val="accent1">
                    <a:lumMod val="75000"/>
                  </a:schemeClr>
                </a:solidFill>
                <a:effectLst/>
                <a:latin typeface="Times New Roman" panose="02020603050405020304" pitchFamily="18" charset="0"/>
                <a:cs typeface="Times New Roman" panose="02020603050405020304" pitchFamily="18" charset="0"/>
              </a:rPr>
              <a:t>Results and </a:t>
            </a:r>
            <a:r>
              <a:rPr lang="en-US" sz="2800" dirty="0">
                <a:solidFill>
                  <a:schemeClr val="accent1">
                    <a:lumMod val="75000"/>
                  </a:schemeClr>
                </a:solidFill>
                <a:latin typeface="Times New Roman" panose="02020603050405020304" pitchFamily="18" charset="0"/>
                <a:cs typeface="Times New Roman" panose="02020603050405020304" pitchFamily="18" charset="0"/>
              </a:rPr>
              <a:t>Discussion</a:t>
            </a:r>
            <a:endParaRPr lang="en-US" sz="2800" b="0" i="0" dirty="0">
              <a:solidFill>
                <a:schemeClr val="accent1">
                  <a:lumMod val="7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accent1">
                    <a:lumMod val="75000"/>
                  </a:schemeClr>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42297" y="153059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228600" y="679870"/>
            <a:ext cx="8700453" cy="492570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dirty="0"/>
              <a:t>P</a:t>
            </a:r>
            <a:r>
              <a:rPr lang="en-IN" sz="4250" spc="15" dirty="0"/>
              <a:t>ROB</a:t>
            </a:r>
            <a:r>
              <a:rPr lang="en-IN" sz="4250" spc="55" dirty="0"/>
              <a:t>L</a:t>
            </a:r>
            <a:r>
              <a:rPr lang="en-IN" sz="4250" spc="-20" dirty="0"/>
              <a:t>E</a:t>
            </a:r>
            <a:r>
              <a:rPr lang="en-IN" sz="4250" spc="20" dirty="0"/>
              <a:t>M</a:t>
            </a:r>
            <a:r>
              <a:rPr lang="en-IN" sz="4250" dirty="0"/>
              <a:t>	</a:t>
            </a:r>
            <a:r>
              <a:rPr lang="en-IN" sz="4250" spc="10" dirty="0"/>
              <a:t>S</a:t>
            </a:r>
            <a:r>
              <a:rPr lang="en-IN" sz="4250" spc="-370" dirty="0"/>
              <a:t>T</a:t>
            </a:r>
            <a:r>
              <a:rPr lang="en-IN" sz="4250" spc="-375" dirty="0"/>
              <a:t>A</a:t>
            </a:r>
            <a:r>
              <a:rPr lang="en-IN" sz="4250" spc="15" dirty="0"/>
              <a:t>T</a:t>
            </a:r>
            <a:r>
              <a:rPr lang="en-IN" sz="4250" spc="-10" dirty="0"/>
              <a:t>E</a:t>
            </a:r>
            <a:r>
              <a:rPr lang="en-IN" sz="4250" spc="-20" dirty="0"/>
              <a:t>ME</a:t>
            </a:r>
            <a:r>
              <a:rPr lang="en-IN" sz="4250" spc="10" dirty="0"/>
              <a:t>NT</a:t>
            </a:r>
            <a:br>
              <a:rPr lang="en-IN" sz="4250" spc="10" dirty="0"/>
            </a:br>
            <a:br>
              <a:rPr lang="en-IN" sz="4250" b="1" spc="10" dirty="0"/>
            </a:br>
            <a:r>
              <a:rPr lang="en-US" sz="1800" b="1" spc="10" dirty="0"/>
              <a:t>Identifying Strengths and Weaknesses: </a:t>
            </a:r>
            <a:r>
              <a:rPr lang="en-US" sz="1800" b="0" spc="10" dirty="0"/>
              <a:t>It helps in identifying which employees are performing well and which ones need improvement.</a:t>
            </a:r>
            <a:br>
              <a:rPr lang="en-US" sz="1800" spc="10" dirty="0"/>
            </a:br>
            <a:r>
              <a:rPr lang="en-US" sz="1800" b="1" spc="10" dirty="0"/>
              <a:t>Performance Metrics: </a:t>
            </a:r>
            <a:r>
              <a:rPr lang="en-US" sz="1800" b="0" spc="10" dirty="0"/>
              <a:t>It allows the organization to track key performance indicators (KPIs) such as task completion, sales targets, and other measurable objectives.</a:t>
            </a:r>
            <a:br>
              <a:rPr lang="en-US" sz="1800" spc="10" dirty="0"/>
            </a:br>
            <a:r>
              <a:rPr lang="en-US" sz="1800" b="1" spc="10" dirty="0"/>
              <a:t>Informed Decision-Making: </a:t>
            </a:r>
            <a:r>
              <a:rPr lang="en-US" sz="1800" b="0" spc="10" dirty="0"/>
              <a:t>Management can make informed decisions about promotions, rewards, or additional training based on performance data.</a:t>
            </a:r>
            <a:br>
              <a:rPr lang="en-US" sz="1800" spc="10" dirty="0"/>
            </a:br>
            <a:r>
              <a:rPr lang="en-US" sz="1800" b="1" spc="10" dirty="0"/>
              <a:t>Resource Allocation: </a:t>
            </a:r>
            <a:r>
              <a:rPr lang="en-US" sz="1800" b="0" spc="10" dirty="0"/>
              <a:t>Helps in optimizing the allocation of resources by identifying where more support or training may be needed.</a:t>
            </a:r>
            <a:br>
              <a:rPr lang="en-US" sz="1800" spc="10" dirty="0"/>
            </a:br>
            <a:r>
              <a:rPr lang="en-US" sz="1800" b="1" spc="10" dirty="0"/>
              <a:t>Employee Development: </a:t>
            </a:r>
            <a:r>
              <a:rPr lang="en-US" sz="1800" b="0" spc="10" dirty="0"/>
              <a:t>It assists in creating personalized development plans for employees, helping them grow in their roles.</a:t>
            </a:r>
            <a:endParaRPr sz="1800" b="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76275" y="765742"/>
            <a:ext cx="65627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lang="en-IN"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581025" y="1398500"/>
            <a:ext cx="79248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US" sz="2400" dirty="0"/>
              <a:t>The Employee Performance Analysis using Excel project aims to evaluate and improve employee productivity within an organization by leveraging Excel's data analysis and visualization capabilities. The project involves collecting relevant performance data such as attendance, task completion rates, and sales figures, and organizing this information into a structured Excel workbook. Using various Excel functions and tools, the data will be analyzed to identify trends, strengths, and areas needing improvement.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8750398" y="598880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7453948"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2">
            <a:extLst>
              <a:ext uri="{FF2B5EF4-FFF2-40B4-BE49-F238E27FC236}">
                <a16:creationId xmlns:a16="http://schemas.microsoft.com/office/drawing/2014/main" id="{590B812C-275B-467F-BC0D-DBD1E1970F82}"/>
              </a:ext>
            </a:extLst>
          </p:cNvPr>
          <p:cNvSpPr>
            <a:spLocks noChangeArrowheads="1"/>
          </p:cNvSpPr>
          <p:nvPr/>
        </p:nvSpPr>
        <p:spPr bwMode="auto">
          <a:xfrm>
            <a:off x="533400" y="2174855"/>
            <a:ext cx="1058247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8" defTabSz="914400"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Arial" panose="020B0604020202020204" pitchFamily="34" charset="0"/>
              </a:rPr>
              <a:t>Management:</a:t>
            </a:r>
            <a:r>
              <a:rPr kumimoji="0" lang="en-US" altLang="en-US" b="0" i="0" u="none" strike="noStrike" cap="none" normalizeH="0" baseline="0" dirty="0">
                <a:ln>
                  <a:noFill/>
                </a:ln>
                <a:solidFill>
                  <a:schemeClr val="tx1"/>
                </a:solidFill>
                <a:effectLst/>
                <a:latin typeface="Arial" panose="020B0604020202020204" pitchFamily="34" charset="0"/>
              </a:rPr>
              <a:t> They will gain insights into employee productivity and performance trends, helping them make informed decisions about promotions, rewards, and resource allocation.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HR Department:</a:t>
            </a:r>
            <a:r>
              <a:rPr kumimoji="0" lang="en-US" altLang="en-US" sz="1800" b="0" i="0" u="none" strike="noStrike" cap="none" normalizeH="0" baseline="0" dirty="0">
                <a:ln>
                  <a:noFill/>
                </a:ln>
                <a:solidFill>
                  <a:schemeClr val="tx1"/>
                </a:solidFill>
                <a:effectLst/>
                <a:latin typeface="Arial" panose="020B0604020202020204" pitchFamily="34" charset="0"/>
              </a:rPr>
              <a:t> HR professionals can use the analysis to identify training needs, develop personalized development plans, and ensure fair and data-driven performance evaluations.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Employees will benefit from clear feedback on their performance, leading to opportunities for growth, recognition, and career advancement.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Team Leaders:</a:t>
            </a:r>
            <a:r>
              <a:rPr kumimoji="0" lang="en-US" altLang="en-US" sz="1800" b="0" i="0" u="none" strike="noStrike" cap="none" normalizeH="0" baseline="0" dirty="0">
                <a:ln>
                  <a:noFill/>
                </a:ln>
                <a:solidFill>
                  <a:schemeClr val="tx1"/>
                </a:solidFill>
                <a:effectLst/>
                <a:latin typeface="Arial" panose="020B0604020202020204" pitchFamily="34" charset="0"/>
              </a:rPr>
              <a:t> They can use the analysis to understand team dynamics, identify top performers, and address any performance issues within their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The Organization as a Whole:</a:t>
            </a:r>
            <a:r>
              <a:rPr kumimoji="0" lang="en-US" altLang="en-US" sz="1800" b="0" i="0" u="none" strike="noStrike" cap="none" normalizeH="0" baseline="0" dirty="0">
                <a:ln>
                  <a:noFill/>
                </a:ln>
                <a:solidFill>
                  <a:schemeClr val="tx1"/>
                </a:solidFill>
                <a:effectLst/>
                <a:latin typeface="Arial" panose="020B0604020202020204" pitchFamily="34" charset="0"/>
              </a:rPr>
              <a:t> By optimizing employee performance and productivity, the organization can achieve better overall efficiency, reduce costs, and improve employee satisfaction and retention.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11505445" y="5340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6D342889-C312-450F-BADF-9B28F4BDA44E}"/>
              </a:ext>
            </a:extLst>
          </p:cNvPr>
          <p:cNvSpPr txBox="1"/>
          <p:nvPr/>
        </p:nvSpPr>
        <p:spPr>
          <a:xfrm>
            <a:off x="3276600" y="2209800"/>
            <a:ext cx="5486400" cy="1938992"/>
          </a:xfrm>
          <a:prstGeom prst="rect">
            <a:avLst/>
          </a:prstGeom>
          <a:noFill/>
        </p:spPr>
        <p:txBody>
          <a:bodyPr wrap="square" rtlCol="0">
            <a:spAutoFit/>
          </a:bodyPr>
          <a:lstStyle/>
          <a:p>
            <a:r>
              <a:rPr lang="en-US" sz="2400" dirty="0"/>
              <a:t>Conditional formatting-missing</a:t>
            </a:r>
          </a:p>
          <a:p>
            <a:r>
              <a:rPr lang="en-US" sz="2400" dirty="0"/>
              <a:t>Filter-remove</a:t>
            </a:r>
          </a:p>
          <a:p>
            <a:r>
              <a:rPr lang="en-US" sz="2400" dirty="0"/>
              <a:t>Formula-performance</a:t>
            </a:r>
          </a:p>
          <a:p>
            <a:r>
              <a:rPr lang="en-US" sz="2400" dirty="0"/>
              <a:t>Pivot-summary</a:t>
            </a:r>
          </a:p>
          <a:p>
            <a:r>
              <a:rPr lang="en-US" sz="2400" dirty="0"/>
              <a:t>Graph-data visualization</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04800" y="0"/>
            <a:ext cx="8534400" cy="1507067"/>
          </a:xfrm>
        </p:spPr>
        <p:txBody>
          <a:bodyPr/>
          <a:lstStyle/>
          <a:p>
            <a:r>
              <a:rPr lang="en-IN" dirty="0"/>
              <a:t>Dataset Description</a:t>
            </a:r>
          </a:p>
        </p:txBody>
      </p:sp>
      <p:sp>
        <p:nvSpPr>
          <p:cNvPr id="3" name="TextBox 2">
            <a:extLst>
              <a:ext uri="{FF2B5EF4-FFF2-40B4-BE49-F238E27FC236}">
                <a16:creationId xmlns:a16="http://schemas.microsoft.com/office/drawing/2014/main" id="{5DEB2BE2-F3A1-4B6B-83A5-D00C1FF7CB20}"/>
              </a:ext>
            </a:extLst>
          </p:cNvPr>
          <p:cNvSpPr txBox="1"/>
          <p:nvPr/>
        </p:nvSpPr>
        <p:spPr>
          <a:xfrm>
            <a:off x="533400" y="1676400"/>
            <a:ext cx="11353800" cy="3970318"/>
          </a:xfrm>
          <a:prstGeom prst="rect">
            <a:avLst/>
          </a:prstGeom>
          <a:noFill/>
        </p:spPr>
        <p:txBody>
          <a:bodyPr wrap="square" rtlCol="0">
            <a:spAutoFit/>
          </a:bodyPr>
          <a:lstStyle/>
          <a:p>
            <a:r>
              <a:rPr lang="en-US" sz="2800" dirty="0"/>
              <a:t>Employee                              -              Tony Stark</a:t>
            </a:r>
          </a:p>
          <a:p>
            <a:r>
              <a:rPr lang="en-US" sz="2800" dirty="0"/>
              <a:t>Features                                 -               7</a:t>
            </a:r>
          </a:p>
          <a:p>
            <a:r>
              <a:rPr lang="en-US" sz="2800" dirty="0"/>
              <a:t>EMP ID Number                     -             3434</a:t>
            </a:r>
          </a:p>
          <a:p>
            <a:r>
              <a:rPr lang="en-US" sz="2800" dirty="0"/>
              <a:t>NAME-TEXT                              -            Calibri</a:t>
            </a:r>
          </a:p>
          <a:p>
            <a:r>
              <a:rPr lang="en-US" sz="2800" dirty="0"/>
              <a:t>Business unit                            -              STKI</a:t>
            </a:r>
          </a:p>
          <a:p>
            <a:r>
              <a:rPr lang="en-US" sz="2800" dirty="0"/>
              <a:t>Job Function                           -           Engineer</a:t>
            </a:r>
          </a:p>
          <a:p>
            <a:r>
              <a:rPr lang="en-US" sz="2800" dirty="0"/>
              <a:t>Gender                                     -               Male</a:t>
            </a:r>
          </a:p>
          <a:p>
            <a:r>
              <a:rPr lang="en-US" sz="2800" dirty="0"/>
              <a:t>Employee rating number        -                5</a:t>
            </a:r>
          </a:p>
          <a:p>
            <a:r>
              <a:rPr lang="en-US" sz="2800" dirty="0"/>
              <a:t>Performance score                  -              Fully meets</a:t>
            </a:r>
            <a:endParaRPr lang="en-IN"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1754326"/>
          </a:xfrm>
          <a:prstGeom prst="rect">
            <a:avLst/>
          </a:prstGeom>
          <a:noFill/>
        </p:spPr>
        <p:txBody>
          <a:bodyPr wrap="square" rtlCol="0">
            <a:spAutoFit/>
          </a:bodyPr>
          <a:lstStyle/>
          <a:p>
            <a:pP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Performance level =IFS(Z11&gt;=5,"very high",Z11&gt;=4,"high",Z11&gt;=3,"medium",TRUE,"low")</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289</TotalTime>
  <Words>990</Words>
  <Application>Microsoft Office PowerPoint</Application>
  <PresentationFormat>Widescreen</PresentationFormat>
  <Paragraphs>88</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 Unicode MS</vt:lpstr>
      <vt:lpstr>Arial</vt:lpstr>
      <vt:lpstr>Calibri</vt:lpstr>
      <vt:lpstr>Century Gothic</vt:lpstr>
      <vt:lpstr>Roboto</vt:lpstr>
      <vt:lpstr>Times New Roman</vt:lpstr>
      <vt:lpstr>Trebuchet MS</vt:lpstr>
      <vt:lpstr>Wingdings 3</vt:lpstr>
      <vt:lpstr>Slice</vt:lpstr>
      <vt:lpstr>Employee Data Analysis using Excel  </vt:lpstr>
      <vt:lpstr>PROJECT TITLE</vt:lpstr>
      <vt:lpstr>AGENDA</vt:lpstr>
      <vt:lpstr>PROBLEM STATEMENT  Identifying Strengths and Weaknesses: It helps in identifying which employees are performing well and which ones need improvement. Performance Metrics: It allows the organization to track key performance indicators (KPIs) such as task completion, sales targets, and other measurable objectives. Informed Decision-Making: Management can make informed decisions about promotions, rewards, or additional training based on performance data. Resource Allocation: Helps in optimizing the allocation of resources by identifying where more support or training may be needed. Employee Development: It assists in creating personalized development plans for employees, helping them grow in their roles.</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w e l c o m e</cp:lastModifiedBy>
  <cp:revision>21</cp:revision>
  <dcterms:created xsi:type="dcterms:W3CDTF">2024-03-29T15:07:22Z</dcterms:created>
  <dcterms:modified xsi:type="dcterms:W3CDTF">2024-08-29T16:11:35Z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