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y="6858000" cx="9144000"/>
  <p:notesSz cx="6858000" cy="9144000"/>
  <p:embeddedFontLst>
    <p:embeddedFont>
      <p:font typeface="Century Gothic"/>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7" roundtripDataSignature="AMtx7mhl7a8K4xxUzeDBil+fzuXx/7Ja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DBCD7D-3F40-4D58-877C-BB6FF5A149AC}">
  <a:tblStyle styleId="{EBDBCD7D-3F40-4D58-877C-BB6FF5A149AC}"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F"/>
          </a:solidFill>
        </a:fill>
      </a:tcStyle>
    </a:wholeTbl>
    <a:band1H>
      <a:tcTxStyle/>
      <a:tcStyle>
        <a:fill>
          <a:solidFill>
            <a:srgbClr val="D1DEDE"/>
          </a:solidFill>
        </a:fill>
      </a:tcStyle>
    </a:band1H>
    <a:band2H>
      <a:tcTxStyle/>
    </a:band2H>
    <a:band1V>
      <a:tcTxStyle/>
      <a:tcStyle>
        <a:fill>
          <a:solidFill>
            <a:srgbClr val="D1DEDE"/>
          </a:solidFill>
        </a:fill>
      </a:tcStyle>
    </a:band1V>
    <a:band2V>
      <a:tcTxStyle/>
    </a:band2V>
    <a:lastCol>
      <a:tcTxStyle b="on" i="off">
        <a:font>
          <a:latin typeface="Century Gothic"/>
          <a:ea typeface="Century Gothic"/>
          <a:cs typeface="Century Gothic"/>
        </a:font>
        <a:schemeClr val="lt1"/>
      </a:tcTxStyle>
      <a:tcStyle>
        <a:fill>
          <a:solidFill>
            <a:schemeClr val="accent5"/>
          </a:solidFill>
        </a:fill>
      </a:tcStyle>
    </a:lastCol>
    <a:firstCol>
      <a:tcTxStyle b="on" i="off">
        <a:font>
          <a:latin typeface="Century Gothic"/>
          <a:ea typeface="Century Gothic"/>
          <a:cs typeface="Century Gothic"/>
        </a:font>
        <a:schemeClr val="lt1"/>
      </a:tcTxStyle>
      <a:tcStyle>
        <a:fill>
          <a:solidFill>
            <a:schemeClr val="accent5"/>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7" Type="http://customschemas.google.com/relationships/presentationmetadata" Target="metadata"/><Relationship Id="rId116" Type="http://schemas.openxmlformats.org/officeDocument/2006/relationships/font" Target="fonts/CenturyGothic-boldItalic.fntdata"/><Relationship Id="rId115" Type="http://schemas.openxmlformats.org/officeDocument/2006/relationships/font" Target="fonts/CenturyGothic-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CenturyGothic-bold.fntdata"/><Relationship Id="rId18" Type="http://schemas.openxmlformats.org/officeDocument/2006/relationships/slide" Target="slides/slide11.xml"/><Relationship Id="rId113" Type="http://schemas.openxmlformats.org/officeDocument/2006/relationships/font" Target="fonts/CenturyGothic-regular.fntdata"/><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B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3" name="Google Shape;96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6" name="Google Shape;14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3" name="Google Shape;38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7" name="Google Shape;40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bg>
      <p:bgPr>
        <a:solidFill>
          <a:schemeClr val="lt1"/>
        </a:solidFill>
      </p:bgPr>
    </p:bg>
    <p:spTree>
      <p:nvGrpSpPr>
        <p:cNvPr id="21" name="Shape 21"/>
        <p:cNvGrpSpPr/>
        <p:nvPr/>
      </p:nvGrpSpPr>
      <p:grpSpPr>
        <a:xfrm>
          <a:off x="0" y="0"/>
          <a:ext cx="0" cy="0"/>
          <a:chOff x="0" y="0"/>
          <a:chExt cx="0" cy="0"/>
        </a:xfrm>
      </p:grpSpPr>
      <p:sp>
        <p:nvSpPr>
          <p:cNvPr id="22" name="Google Shape;22;p109"/>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4200"/>
              <a:buFont typeface="Century Gothic"/>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9"/>
          <p:cNvSpPr txBox="1"/>
          <p:nvPr>
            <p:ph idx="1" type="subTitle"/>
          </p:nvPr>
        </p:nvSpPr>
        <p:spPr>
          <a:xfrm>
            <a:off x="1371600" y="3886200"/>
            <a:ext cx="6400800" cy="1198984"/>
          </a:xfrm>
          <a:prstGeom prst="rect">
            <a:avLst/>
          </a:prstGeom>
          <a:noFill/>
          <a:ln>
            <a:noFill/>
          </a:ln>
        </p:spPr>
        <p:txBody>
          <a:bodyPr anchorCtr="0" anchor="t" bIns="45700" lIns="91425" spcFirstLastPara="1" rIns="91425" wrap="square" tIns="45700">
            <a:normAutofit/>
          </a:bodyPr>
          <a:lstStyle>
            <a:lvl1pPr lvl="0" algn="ctr">
              <a:spcBef>
                <a:spcPts val="1000"/>
              </a:spcBef>
              <a:spcAft>
                <a:spcPts val="0"/>
              </a:spcAft>
              <a:buSzPts val="1600"/>
              <a:buNone/>
              <a:defRPr>
                <a:solidFill>
                  <a:srgbClr val="3F3F3F"/>
                </a:solidFill>
              </a:defRPr>
            </a:lvl1pPr>
            <a:lvl2pPr lvl="1" algn="ctr">
              <a:spcBef>
                <a:spcPts val="1000"/>
              </a:spcBef>
              <a:spcAft>
                <a:spcPts val="0"/>
              </a:spcAft>
              <a:buSzPts val="1440"/>
              <a:buNone/>
              <a:defRPr>
                <a:solidFill>
                  <a:srgbClr val="888888"/>
                </a:solidFill>
              </a:defRPr>
            </a:lvl2pPr>
            <a:lvl3pPr lvl="2" algn="ctr">
              <a:spcBef>
                <a:spcPts val="1000"/>
              </a:spcBef>
              <a:spcAft>
                <a:spcPts val="0"/>
              </a:spcAft>
              <a:buSzPts val="1280"/>
              <a:buNone/>
              <a:defRPr>
                <a:solidFill>
                  <a:srgbClr val="888888"/>
                </a:solidFill>
              </a:defRPr>
            </a:lvl3pPr>
            <a:lvl4pPr lvl="3" algn="ctr">
              <a:spcBef>
                <a:spcPts val="1000"/>
              </a:spcBef>
              <a:spcAft>
                <a:spcPts val="0"/>
              </a:spcAft>
              <a:buSzPts val="1120"/>
              <a:buNone/>
              <a:defRPr>
                <a:solidFill>
                  <a:srgbClr val="888888"/>
                </a:solidFill>
              </a:defRPr>
            </a:lvl4pPr>
            <a:lvl5pPr lvl="4" algn="ctr">
              <a:spcBef>
                <a:spcPts val="1000"/>
              </a:spcBef>
              <a:spcAft>
                <a:spcPts val="0"/>
              </a:spcAft>
              <a:buSzPts val="1120"/>
              <a:buNone/>
              <a:defRPr>
                <a:solidFill>
                  <a:srgbClr val="888888"/>
                </a:solidFill>
              </a:defRPr>
            </a:lvl5pPr>
            <a:lvl6pPr lvl="5" algn="ctr">
              <a:spcBef>
                <a:spcPts val="1000"/>
              </a:spcBef>
              <a:spcAft>
                <a:spcPts val="0"/>
              </a:spcAft>
              <a:buSzPts val="1120"/>
              <a:buNone/>
              <a:defRPr>
                <a:solidFill>
                  <a:srgbClr val="888888"/>
                </a:solidFill>
              </a:defRPr>
            </a:lvl6pPr>
            <a:lvl7pPr lvl="6" algn="ctr">
              <a:spcBef>
                <a:spcPts val="1000"/>
              </a:spcBef>
              <a:spcAft>
                <a:spcPts val="0"/>
              </a:spcAft>
              <a:buSzPts val="1120"/>
              <a:buNone/>
              <a:defRPr>
                <a:solidFill>
                  <a:srgbClr val="888888"/>
                </a:solidFill>
              </a:defRPr>
            </a:lvl7pPr>
            <a:lvl8pPr lvl="7" algn="ctr">
              <a:spcBef>
                <a:spcPts val="1000"/>
              </a:spcBef>
              <a:spcAft>
                <a:spcPts val="0"/>
              </a:spcAft>
              <a:buSzPts val="1120"/>
              <a:buNone/>
              <a:defRPr>
                <a:solidFill>
                  <a:srgbClr val="888888"/>
                </a:solidFill>
              </a:defRPr>
            </a:lvl8pPr>
            <a:lvl9pPr lvl="8" algn="ctr">
              <a:spcBef>
                <a:spcPts val="1000"/>
              </a:spcBef>
              <a:spcAft>
                <a:spcPts val="0"/>
              </a:spcAft>
              <a:buSzPts val="1120"/>
              <a:buNone/>
              <a:defRPr>
                <a:solidFill>
                  <a:srgbClr val="888888"/>
                </a:solidFill>
              </a:defRPr>
            </a:lvl9pPr>
          </a:lstStyle>
          <a:p/>
        </p:txBody>
      </p:sp>
      <p:sp>
        <p:nvSpPr>
          <p:cNvPr id="24" name="Google Shape;24;p10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fr-BE"/>
              <a:t>‹#›</a:t>
            </a:fld>
            <a:endParaRPr/>
          </a:p>
        </p:txBody>
      </p:sp>
      <p:pic>
        <p:nvPicPr>
          <p:cNvPr descr="Logo_CogniTIC.jpg" id="25" name="Google Shape;25;p109"/>
          <p:cNvPicPr preferRelativeResize="0"/>
          <p:nvPr/>
        </p:nvPicPr>
        <p:blipFill rotWithShape="1">
          <a:blip r:embed="rId2">
            <a:alphaModFix/>
          </a:blip>
          <a:srcRect b="0" l="0" r="0" t="0"/>
          <a:stretch/>
        </p:blipFill>
        <p:spPr>
          <a:xfrm>
            <a:off x="222158" y="5229200"/>
            <a:ext cx="3053698" cy="115212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18"/>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8"/>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8"/>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9"/>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9"/>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2" name="Google Shape;82;p119"/>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3" name="Google Shape;83;p1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sp>
        <p:nvSpPr>
          <p:cNvPr id="85" name="Google Shape;85;p120"/>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0"/>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8" name="Shape 88"/>
        <p:cNvGrpSpPr/>
        <p:nvPr/>
      </p:nvGrpSpPr>
      <p:grpSpPr>
        <a:xfrm>
          <a:off x="0" y="0"/>
          <a:ext cx="0" cy="0"/>
          <a:chOff x="0" y="0"/>
          <a:chExt cx="0" cy="0"/>
        </a:xfrm>
      </p:grpSpPr>
      <p:sp>
        <p:nvSpPr>
          <p:cNvPr id="89" name="Google Shape;89;p121"/>
          <p:cNvSpPr txBox="1"/>
          <p:nvPr>
            <p:ph type="title"/>
          </p:nvPr>
        </p:nvSpPr>
        <p:spPr>
          <a:xfrm>
            <a:off x="1181409" y="1447800"/>
            <a:ext cx="6001049"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1"/>
          <p:cNvSpPr txBox="1"/>
          <p:nvPr>
            <p:ph idx="1" type="body"/>
          </p:nvPr>
        </p:nvSpPr>
        <p:spPr>
          <a:xfrm>
            <a:off x="1448177" y="3771174"/>
            <a:ext cx="546115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3F3F3F"/>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21"/>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2" name="Google Shape;92;p1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
        <p:nvSpPr>
          <p:cNvPr id="93" name="Google Shape;93;p121"/>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fr-BE" sz="12200" u="none" cap="none" strike="noStrike">
                <a:solidFill>
                  <a:srgbClr val="86D1D8"/>
                </a:solidFill>
                <a:latin typeface="Arial"/>
                <a:ea typeface="Arial"/>
                <a:cs typeface="Arial"/>
                <a:sym typeface="Arial"/>
              </a:rPr>
              <a:t>“</a:t>
            </a:r>
            <a:endParaRPr/>
          </a:p>
        </p:txBody>
      </p:sp>
      <p:sp>
        <p:nvSpPr>
          <p:cNvPr id="94" name="Google Shape;94;p121"/>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fr-BE"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5" name="Shape 95"/>
        <p:cNvGrpSpPr/>
        <p:nvPr/>
      </p:nvGrpSpPr>
      <p:grpSpPr>
        <a:xfrm>
          <a:off x="0" y="0"/>
          <a:ext cx="0" cy="0"/>
          <a:chOff x="0" y="0"/>
          <a:chExt cx="0" cy="0"/>
        </a:xfrm>
      </p:grpSpPr>
      <p:sp>
        <p:nvSpPr>
          <p:cNvPr id="96" name="Google Shape;96;p122"/>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2"/>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3F3F3F"/>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8" name="Google Shape;98;p1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9" name="Shape 99"/>
        <p:cNvGrpSpPr/>
        <p:nvPr/>
      </p:nvGrpSpPr>
      <p:grpSpPr>
        <a:xfrm>
          <a:off x="0" y="0"/>
          <a:ext cx="0" cy="0"/>
          <a:chOff x="0" y="0"/>
          <a:chExt cx="0" cy="0"/>
        </a:xfrm>
      </p:grpSpPr>
      <p:sp>
        <p:nvSpPr>
          <p:cNvPr id="100" name="Google Shape;100;p12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3"/>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2" name="Google Shape;102;p123"/>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3" name="Google Shape;103;p123"/>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4" name="Google Shape;104;p123"/>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5" name="Google Shape;105;p123"/>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6" name="Google Shape;106;p123"/>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07" name="Google Shape;107;p123"/>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08" name="Google Shape;108;p123"/>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09" name="Google Shape;109;p1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0" name="Shape 110"/>
        <p:cNvGrpSpPr/>
        <p:nvPr/>
      </p:nvGrpSpPr>
      <p:grpSpPr>
        <a:xfrm>
          <a:off x="0" y="0"/>
          <a:ext cx="0" cy="0"/>
          <a:chOff x="0" y="0"/>
          <a:chExt cx="0" cy="0"/>
        </a:xfrm>
      </p:grpSpPr>
      <p:sp>
        <p:nvSpPr>
          <p:cNvPr id="111" name="Google Shape;111;p12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4"/>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124"/>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4" name="Google Shape;114;p124"/>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5" name="Google Shape;115;p124"/>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6" name="Google Shape;116;p124"/>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7" name="Google Shape;117;p124"/>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8" name="Google Shape;118;p124"/>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9" name="Google Shape;119;p124"/>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rgbClr val="262626"/>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124"/>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1" name="Google Shape;121;p124"/>
          <p:cNvCxnSpPr/>
          <p:nvPr/>
        </p:nvCxnSpPr>
        <p:spPr>
          <a:xfrm>
            <a:off x="2795334"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2" name="Google Shape;122;p124"/>
          <p:cNvCxnSpPr/>
          <p:nvPr/>
        </p:nvCxnSpPr>
        <p:spPr>
          <a:xfrm>
            <a:off x="5223030"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3" name="Google Shape;123;p1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2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25"/>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126"/>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26"/>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1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bg>
      <p:bgPr>
        <a:solidFill>
          <a:schemeClr val="lt1"/>
        </a:solidFill>
      </p:bgPr>
    </p:bg>
    <p:spTree>
      <p:nvGrpSpPr>
        <p:cNvPr id="132" name="Shape 132"/>
        <p:cNvGrpSpPr/>
        <p:nvPr/>
      </p:nvGrpSpPr>
      <p:grpSpPr>
        <a:xfrm>
          <a:off x="0" y="0"/>
          <a:ext cx="0" cy="0"/>
          <a:chOff x="0" y="0"/>
          <a:chExt cx="0" cy="0"/>
        </a:xfrm>
      </p:grpSpPr>
      <p:sp>
        <p:nvSpPr>
          <p:cNvPr id="133" name="Google Shape;133;p108"/>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4200"/>
              <a:buFont typeface="Century Gothic"/>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08"/>
          <p:cNvSpPr txBox="1"/>
          <p:nvPr>
            <p:ph idx="1" type="subTitle"/>
          </p:nvPr>
        </p:nvSpPr>
        <p:spPr>
          <a:xfrm>
            <a:off x="1371600" y="3886200"/>
            <a:ext cx="6400800" cy="1198984"/>
          </a:xfrm>
          <a:prstGeom prst="rect">
            <a:avLst/>
          </a:prstGeom>
          <a:noFill/>
          <a:ln>
            <a:noFill/>
          </a:ln>
        </p:spPr>
        <p:txBody>
          <a:bodyPr anchorCtr="0" anchor="t" bIns="45700" lIns="91425" spcFirstLastPara="1" rIns="91425" wrap="square" tIns="45700">
            <a:normAutofit/>
          </a:bodyPr>
          <a:lstStyle>
            <a:lvl1pPr lvl="0" algn="ctr">
              <a:spcBef>
                <a:spcPts val="1000"/>
              </a:spcBef>
              <a:spcAft>
                <a:spcPts val="0"/>
              </a:spcAft>
              <a:buSzPts val="1600"/>
              <a:buNone/>
              <a:defRPr>
                <a:solidFill>
                  <a:srgbClr val="3F3F3F"/>
                </a:solidFill>
              </a:defRPr>
            </a:lvl1pPr>
            <a:lvl2pPr lvl="1" algn="ctr">
              <a:spcBef>
                <a:spcPts val="1000"/>
              </a:spcBef>
              <a:spcAft>
                <a:spcPts val="0"/>
              </a:spcAft>
              <a:buSzPts val="1440"/>
              <a:buNone/>
              <a:defRPr>
                <a:solidFill>
                  <a:srgbClr val="888888"/>
                </a:solidFill>
              </a:defRPr>
            </a:lvl2pPr>
            <a:lvl3pPr lvl="2" algn="ctr">
              <a:spcBef>
                <a:spcPts val="1000"/>
              </a:spcBef>
              <a:spcAft>
                <a:spcPts val="0"/>
              </a:spcAft>
              <a:buSzPts val="1280"/>
              <a:buNone/>
              <a:defRPr>
                <a:solidFill>
                  <a:srgbClr val="888888"/>
                </a:solidFill>
              </a:defRPr>
            </a:lvl3pPr>
            <a:lvl4pPr lvl="3" algn="ctr">
              <a:spcBef>
                <a:spcPts val="1000"/>
              </a:spcBef>
              <a:spcAft>
                <a:spcPts val="0"/>
              </a:spcAft>
              <a:buSzPts val="1120"/>
              <a:buNone/>
              <a:defRPr>
                <a:solidFill>
                  <a:srgbClr val="888888"/>
                </a:solidFill>
              </a:defRPr>
            </a:lvl4pPr>
            <a:lvl5pPr lvl="4" algn="ctr">
              <a:spcBef>
                <a:spcPts val="1000"/>
              </a:spcBef>
              <a:spcAft>
                <a:spcPts val="0"/>
              </a:spcAft>
              <a:buSzPts val="1120"/>
              <a:buNone/>
              <a:defRPr>
                <a:solidFill>
                  <a:srgbClr val="888888"/>
                </a:solidFill>
              </a:defRPr>
            </a:lvl5pPr>
            <a:lvl6pPr lvl="5" algn="ctr">
              <a:spcBef>
                <a:spcPts val="1000"/>
              </a:spcBef>
              <a:spcAft>
                <a:spcPts val="0"/>
              </a:spcAft>
              <a:buSzPts val="1120"/>
              <a:buNone/>
              <a:defRPr>
                <a:solidFill>
                  <a:srgbClr val="888888"/>
                </a:solidFill>
              </a:defRPr>
            </a:lvl6pPr>
            <a:lvl7pPr lvl="6" algn="ctr">
              <a:spcBef>
                <a:spcPts val="1000"/>
              </a:spcBef>
              <a:spcAft>
                <a:spcPts val="0"/>
              </a:spcAft>
              <a:buSzPts val="1120"/>
              <a:buNone/>
              <a:defRPr>
                <a:solidFill>
                  <a:srgbClr val="888888"/>
                </a:solidFill>
              </a:defRPr>
            </a:lvl7pPr>
            <a:lvl8pPr lvl="7" algn="ctr">
              <a:spcBef>
                <a:spcPts val="1000"/>
              </a:spcBef>
              <a:spcAft>
                <a:spcPts val="0"/>
              </a:spcAft>
              <a:buSzPts val="1120"/>
              <a:buNone/>
              <a:defRPr>
                <a:solidFill>
                  <a:srgbClr val="888888"/>
                </a:solidFill>
              </a:defRPr>
            </a:lvl8pPr>
            <a:lvl9pPr lvl="8" algn="ctr">
              <a:spcBef>
                <a:spcPts val="1000"/>
              </a:spcBef>
              <a:spcAft>
                <a:spcPts val="0"/>
              </a:spcAft>
              <a:buSzPts val="1120"/>
              <a:buNone/>
              <a:defRPr>
                <a:solidFill>
                  <a:srgbClr val="888888"/>
                </a:solidFill>
              </a:defRPr>
            </a:lvl9pPr>
          </a:lstStyle>
          <a:p/>
        </p:txBody>
      </p:sp>
      <p:sp>
        <p:nvSpPr>
          <p:cNvPr id="135" name="Google Shape;135;p10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fr-BE"/>
              <a:t>‹#›</a:t>
            </a:fld>
            <a:endParaRPr/>
          </a:p>
        </p:txBody>
      </p:sp>
      <p:pic>
        <p:nvPicPr>
          <p:cNvPr descr="Logo_CogniTIC.jpg" id="136" name="Google Shape;136;p108"/>
          <p:cNvPicPr preferRelativeResize="0"/>
          <p:nvPr/>
        </p:nvPicPr>
        <p:blipFill rotWithShape="1">
          <a:blip r:embed="rId2">
            <a:alphaModFix/>
          </a:blip>
          <a:srcRect b="0" l="0" r="0" t="0"/>
          <a:stretch/>
        </p:blipFill>
        <p:spPr>
          <a:xfrm>
            <a:off x="222158" y="5229200"/>
            <a:ext cx="3053698" cy="11521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1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1" name="Google Shape;41;p11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11"/>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1"/>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5" name="Google Shape;45;p11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12"/>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2"/>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3F3F3F"/>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49" name="Google Shape;49;p11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1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3"/>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5" name="Google Shape;55;p113"/>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1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1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4"/>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0" name="Google Shape;60;p114"/>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1" name="Google Shape;61;p114"/>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3F3F3F"/>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2" name="Google Shape;62;p114"/>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3" name="Google Shape;63;p1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1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F3F3F"/>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17"/>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7"/>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72" name="Google Shape;72;p117"/>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3" name="Google Shape;73;p1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theme" Target="../theme/theme1.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07"/>
          <p:cNvSpPr/>
          <p:nvPr/>
        </p:nvSpPr>
        <p:spPr>
          <a:xfrm>
            <a:off x="629943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7"/>
          <p:cNvSpPr/>
          <p:nvPr/>
        </p:nvSpPr>
        <p:spPr>
          <a:xfrm>
            <a:off x="5689832" y="-457200"/>
            <a:ext cx="1600200" cy="1600200"/>
          </a:xfrm>
          <a:prstGeom prst="ellipse">
            <a:avLst/>
          </a:prstGeom>
          <a:gradFill>
            <a:gsLst>
              <a:gs pos="0">
                <a:srgbClr val="F3F3F3">
                  <a:alpha val="13725"/>
                </a:srgbClr>
              </a:gs>
              <a:gs pos="36000">
                <a:srgbClr val="F3F3F3">
                  <a:alpha val="6666"/>
                </a:srgbClr>
              </a:gs>
              <a:gs pos="73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7"/>
          <p:cNvSpPr/>
          <p:nvPr/>
        </p:nvSpPr>
        <p:spPr>
          <a:xfrm>
            <a:off x="6299432" y="6096000"/>
            <a:ext cx="990600" cy="990600"/>
          </a:xfrm>
          <a:prstGeom prst="ellipse">
            <a:avLst/>
          </a:prstGeom>
          <a:gradFill>
            <a:gsLst>
              <a:gs pos="0">
                <a:srgbClr val="F3F3F3">
                  <a:alpha val="8627"/>
                </a:srgbClr>
              </a:gs>
              <a:gs pos="36000">
                <a:srgbClr val="F3F3F3">
                  <a:alpha val="4705"/>
                </a:srgbClr>
              </a:gs>
              <a:gs pos="66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7"/>
          <p:cNvSpPr/>
          <p:nvPr/>
        </p:nvSpPr>
        <p:spPr>
          <a:xfrm>
            <a:off x="-153988" y="2667000"/>
            <a:ext cx="4191000" cy="4191000"/>
          </a:xfrm>
          <a:prstGeom prst="ellipse">
            <a:avLst/>
          </a:prstGeom>
          <a:gradFill>
            <a:gsLst>
              <a:gs pos="0">
                <a:srgbClr val="F3F3F3">
                  <a:alpha val="10980"/>
                </a:srgbClr>
              </a:gs>
              <a:gs pos="36000">
                <a:srgbClr val="F3F3F3">
                  <a:alpha val="9803"/>
                </a:srgbClr>
              </a:gs>
              <a:gs pos="75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7"/>
          <p:cNvSpPr/>
          <p:nvPr/>
        </p:nvSpPr>
        <p:spPr>
          <a:xfrm>
            <a:off x="-839788" y="2895600"/>
            <a:ext cx="2362200" cy="2362200"/>
          </a:xfrm>
          <a:prstGeom prst="ellipse">
            <a:avLst/>
          </a:prstGeom>
          <a:gradFill>
            <a:gsLst>
              <a:gs pos="0">
                <a:srgbClr val="F3F3F3">
                  <a:alpha val="7843"/>
                </a:srgbClr>
              </a:gs>
              <a:gs pos="36000">
                <a:srgbClr val="F3F3F3">
                  <a:alpha val="7843"/>
                </a:srgbClr>
              </a:gs>
              <a:gs pos="72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07"/>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EFEFE"/>
              </a:buClr>
              <a:buSzPts val="4200"/>
              <a:buFont typeface="Century Gothic"/>
              <a:buNone/>
              <a:defRPr b="0" i="0" sz="4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0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F7F7F7"/>
              </a:buClr>
              <a:buSzPts val="1600"/>
              <a:buFont typeface="Noto Sans Symbols"/>
              <a:buChar char="►"/>
              <a:defRPr b="0" i="0" sz="2000" u="none" cap="none" strike="noStrike">
                <a:solidFill>
                  <a:srgbClr val="FEFEFE"/>
                </a:solidFill>
                <a:latin typeface="Century Gothic"/>
                <a:ea typeface="Century Gothic"/>
                <a:cs typeface="Century Gothic"/>
                <a:sym typeface="Century Gothic"/>
              </a:defRPr>
            </a:lvl1pPr>
            <a:lvl2pPr indent="-320040" lvl="1" marL="914400" marR="0" rtl="0" algn="l">
              <a:spcBef>
                <a:spcPts val="1000"/>
              </a:spcBef>
              <a:spcAft>
                <a:spcPts val="0"/>
              </a:spcAft>
              <a:buClr>
                <a:srgbClr val="F7F7F7"/>
              </a:buClr>
              <a:buSzPts val="1440"/>
              <a:buFont typeface="Noto Sans Symbols"/>
              <a:buChar char="►"/>
              <a:defRPr b="0" i="0" sz="1800" u="none" cap="none" strike="noStrike">
                <a:solidFill>
                  <a:srgbClr val="FEFEFE"/>
                </a:solidFill>
                <a:latin typeface="Century Gothic"/>
                <a:ea typeface="Century Gothic"/>
                <a:cs typeface="Century Gothic"/>
                <a:sym typeface="Century Gothic"/>
              </a:defRPr>
            </a:lvl2pPr>
            <a:lvl3pPr indent="-309880" lvl="2" marL="1371600" marR="0" rtl="0" algn="l">
              <a:spcBef>
                <a:spcPts val="1000"/>
              </a:spcBef>
              <a:spcAft>
                <a:spcPts val="0"/>
              </a:spcAft>
              <a:buClr>
                <a:srgbClr val="F7F7F7"/>
              </a:buClr>
              <a:buSzPts val="1280"/>
              <a:buFont typeface="Noto Sans Symbols"/>
              <a:buChar char="►"/>
              <a:defRPr b="0" i="0" sz="1600" u="none" cap="none" strike="noStrike">
                <a:solidFill>
                  <a:srgbClr val="FEFEFE"/>
                </a:solidFill>
                <a:latin typeface="Century Gothic"/>
                <a:ea typeface="Century Gothic"/>
                <a:cs typeface="Century Gothic"/>
                <a:sym typeface="Century Gothic"/>
              </a:defRPr>
            </a:lvl3pPr>
            <a:lvl4pPr indent="-299719" lvl="3" marL="1828800" marR="0" rtl="0" algn="l">
              <a:spcBef>
                <a:spcPts val="1000"/>
              </a:spcBef>
              <a:spcAft>
                <a:spcPts val="0"/>
              </a:spcAft>
              <a:buClr>
                <a:srgbClr val="F7F7F7"/>
              </a:buClr>
              <a:buSzPts val="1120"/>
              <a:buFont typeface="Noto Sans Symbols"/>
              <a:buChar char="►"/>
              <a:defRPr b="0" i="0" sz="1400" u="none" cap="none" strike="noStrike">
                <a:solidFill>
                  <a:srgbClr val="FEFEFE"/>
                </a:solidFill>
                <a:latin typeface="Century Gothic"/>
                <a:ea typeface="Century Gothic"/>
                <a:cs typeface="Century Gothic"/>
                <a:sym typeface="Century Gothic"/>
              </a:defRPr>
            </a:lvl4pPr>
            <a:lvl5pPr indent="-299720" lvl="4" marL="2286000" marR="0" rtl="0" algn="l">
              <a:spcBef>
                <a:spcPts val="1000"/>
              </a:spcBef>
              <a:spcAft>
                <a:spcPts val="0"/>
              </a:spcAft>
              <a:buClr>
                <a:srgbClr val="F7F7F7"/>
              </a:buClr>
              <a:buSzPts val="1120"/>
              <a:buFont typeface="Noto Sans Symbols"/>
              <a:buChar char="►"/>
              <a:defRPr b="0" i="0" sz="1400" u="none" cap="none" strike="noStrike">
                <a:solidFill>
                  <a:srgbClr val="FEFEFE"/>
                </a:solidFill>
                <a:latin typeface="Century Gothic"/>
                <a:ea typeface="Century Gothic"/>
                <a:cs typeface="Century Gothic"/>
                <a:sym typeface="Century Gothic"/>
              </a:defRPr>
            </a:lvl5pPr>
            <a:lvl6pPr indent="-299720" lvl="5" marL="27432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6pPr>
            <a:lvl7pPr indent="-299720" lvl="6" marL="32004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7pPr>
            <a:lvl8pPr indent="-299720" lvl="7" marL="36576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8pPr>
            <a:lvl9pPr indent="-299720" lvl="8" marL="4114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8" name="Google Shape;18;p10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0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0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fr-BE"/>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106"/>
          <p:cNvSpPr/>
          <p:nvPr/>
        </p:nvSpPr>
        <p:spPr>
          <a:xfrm>
            <a:off x="629943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6"/>
          <p:cNvSpPr/>
          <p:nvPr/>
        </p:nvSpPr>
        <p:spPr>
          <a:xfrm>
            <a:off x="5689832" y="-457200"/>
            <a:ext cx="1600200" cy="1600200"/>
          </a:xfrm>
          <a:prstGeom prst="ellipse">
            <a:avLst/>
          </a:prstGeom>
          <a:gradFill>
            <a:gsLst>
              <a:gs pos="0">
                <a:srgbClr val="4CB9C3">
                  <a:alpha val="13725"/>
                </a:srgbClr>
              </a:gs>
              <a:gs pos="36000">
                <a:srgbClr val="4CB9C3">
                  <a:alpha val="6666"/>
                </a:srgbClr>
              </a:gs>
              <a:gs pos="73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06"/>
          <p:cNvSpPr/>
          <p:nvPr/>
        </p:nvSpPr>
        <p:spPr>
          <a:xfrm>
            <a:off x="6299432" y="6096000"/>
            <a:ext cx="990600" cy="990600"/>
          </a:xfrm>
          <a:prstGeom prst="ellipse">
            <a:avLst/>
          </a:prstGeom>
          <a:gradFill>
            <a:gsLst>
              <a:gs pos="0">
                <a:srgbClr val="4CB9C3">
                  <a:alpha val="8627"/>
                </a:srgbClr>
              </a:gs>
              <a:gs pos="36000">
                <a:srgbClr val="4CB9C3">
                  <a:alpha val="4705"/>
                </a:srgbClr>
              </a:gs>
              <a:gs pos="66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06"/>
          <p:cNvSpPr/>
          <p:nvPr/>
        </p:nvSpPr>
        <p:spPr>
          <a:xfrm>
            <a:off x="-153988" y="2667000"/>
            <a:ext cx="4191000" cy="4191000"/>
          </a:xfrm>
          <a:prstGeom prst="ellipse">
            <a:avLst/>
          </a:prstGeom>
          <a:gradFill>
            <a:gsLst>
              <a:gs pos="0">
                <a:srgbClr val="4CB9C3">
                  <a:alpha val="10980"/>
                </a:srgbClr>
              </a:gs>
              <a:gs pos="36000">
                <a:srgbClr val="4CB9C3">
                  <a:alpha val="9803"/>
                </a:srgbClr>
              </a:gs>
              <a:gs pos="75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06"/>
          <p:cNvSpPr/>
          <p:nvPr/>
        </p:nvSpPr>
        <p:spPr>
          <a:xfrm>
            <a:off x="-839788" y="2895600"/>
            <a:ext cx="2362200" cy="2362200"/>
          </a:xfrm>
          <a:prstGeom prst="ellipse">
            <a:avLst/>
          </a:prstGeom>
          <a:gradFill>
            <a:gsLst>
              <a:gs pos="0">
                <a:srgbClr val="4CB9C3">
                  <a:alpha val="7843"/>
                </a:srgbClr>
              </a:gs>
              <a:gs pos="36000">
                <a:srgbClr val="4CB9C3">
                  <a:alpha val="7843"/>
                </a:srgbClr>
              </a:gs>
              <a:gs pos="72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06"/>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200"/>
              <a:buFont typeface="Century Gothic"/>
              <a:buNone/>
              <a:defRPr b="0" i="0" sz="42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4" name="Google Shape;34;p10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rgbClr val="262626"/>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rgbClr val="262626"/>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rgbClr val="262626"/>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rgbClr val="262626"/>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rgbClr val="262626"/>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35" name="Google Shape;35;p10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Google Shape;36;p10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10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fr-BE"/>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fr.wikipedia.org/wiki/Liste_des_machines_virtuelles_Java"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4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5.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54.png"/><Relationship Id="rId4" Type="http://schemas.openxmlformats.org/officeDocument/2006/relationships/image" Target="../media/image5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4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fr.wikipedia.org/wiki/Ramasse-miettes_(informatiq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infoworld.com/article/3284164/oracle-now-requires-a-subscription-to-use-java-se.html" TargetMode="External"/><Relationship Id="rId4" Type="http://schemas.openxmlformats.org/officeDocument/2006/relationships/hyperlink" Target="https://fr.wikipedia.org/wiki/OpenJD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fr.wikipedia.org/wiki/OpenJD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doptopenjdk.net/" TargetMode="External"/><Relationship Id="rId4" Type="http://schemas.openxmlformats.org/officeDocument/2006/relationships/hyperlink" Target="https://www.jetbrains.com/idea/download" TargetMode="External"/><Relationship Id="rId5" Type="http://schemas.openxmlformats.org/officeDocument/2006/relationships/hyperlink" Target="https://eclipse.org/downloads" TargetMode="External"/><Relationship Id="rId6" Type="http://schemas.openxmlformats.org/officeDocument/2006/relationships/hyperlink" Target="https://netbeans.org/downloads/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fr.wikipedia.org/wiki/Java_(langage)" TargetMode="External"/><Relationship Id="rId4" Type="http://schemas.openxmlformats.org/officeDocument/2006/relationships/hyperlink" Target="https://fr.wikipedia.org/wiki/Java_(langage)" TargetMode="External"/><Relationship Id="rId5" Type="http://schemas.openxmlformats.org/officeDocument/2006/relationships/hyperlink" Target="https://fr.wikipedia.org/wiki/Java_(langage)" TargetMode="External"/><Relationship Id="rId6" Type="http://schemas.openxmlformats.org/officeDocument/2006/relationships/hyperlink" Target="https://fr.wikipedia.org/wiki/Java_(langage)" TargetMode="External"/><Relationship Id="rId7" Type="http://schemas.openxmlformats.org/officeDocument/2006/relationships/hyperlink" Target="https://fr.wikipedia.org/wiki/Java_(lang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3.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5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7.png"/><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5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idx="1" type="subTitle"/>
          </p:nvPr>
        </p:nvSpPr>
        <p:spPr>
          <a:xfrm>
            <a:off x="1371600" y="3886200"/>
            <a:ext cx="6400800" cy="119898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fr-BE">
                <a:solidFill>
                  <a:srgbClr val="262626"/>
                </a:solidFill>
              </a:rPr>
              <a:t>Introduction</a:t>
            </a:r>
            <a:endParaRPr/>
          </a:p>
          <a:p>
            <a:pPr indent="0" lvl="0" marL="0" rtl="0" algn="ctr">
              <a:spcBef>
                <a:spcPts val="1000"/>
              </a:spcBef>
              <a:spcAft>
                <a:spcPts val="0"/>
              </a:spcAft>
              <a:buSzPts val="1600"/>
              <a:buNone/>
            </a:pPr>
            <a:r>
              <a:t/>
            </a:r>
            <a:endParaRPr>
              <a:solidFill>
                <a:srgbClr val="262626"/>
              </a:solidFill>
            </a:endParaRPr>
          </a:p>
        </p:txBody>
      </p:sp>
      <p:pic>
        <p:nvPicPr>
          <p:cNvPr id="142" name="Google Shape;142;p1"/>
          <p:cNvPicPr preferRelativeResize="0"/>
          <p:nvPr/>
        </p:nvPicPr>
        <p:blipFill rotWithShape="1">
          <a:blip r:embed="rId3">
            <a:alphaModFix/>
          </a:blip>
          <a:srcRect b="0" l="0" r="0" t="0"/>
          <a:stretch/>
        </p:blipFill>
        <p:spPr>
          <a:xfrm>
            <a:off x="2772000" y="286200"/>
            <a:ext cx="3600000" cy="36000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211" name="Google Shape;211;p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lnSpc>
                <a:spcPct val="90000"/>
              </a:lnSpc>
              <a:spcBef>
                <a:spcPts val="0"/>
              </a:spcBef>
              <a:spcAft>
                <a:spcPts val="0"/>
              </a:spcAft>
              <a:buSzPts val="1360"/>
              <a:buChar char="►"/>
            </a:pPr>
            <a:r>
              <a:rPr lang="fr-BE" sz="1700"/>
              <a:t>La JVM</a:t>
            </a:r>
            <a:endParaRPr/>
          </a:p>
          <a:p>
            <a:pPr indent="-285755" lvl="1" marL="742962" rtl="0" algn="l">
              <a:lnSpc>
                <a:spcPct val="90000"/>
              </a:lnSpc>
              <a:spcBef>
                <a:spcPts val="1000"/>
              </a:spcBef>
              <a:spcAft>
                <a:spcPts val="0"/>
              </a:spcAft>
              <a:buSzPts val="1224"/>
              <a:buChar char="►"/>
            </a:pPr>
            <a:r>
              <a:rPr lang="fr-BE" sz="1530"/>
              <a:t>JVMs propriétaires</a:t>
            </a:r>
            <a:endParaRPr/>
          </a:p>
          <a:p>
            <a:pPr indent="-228603" lvl="2" marL="1143020" rtl="0" algn="l">
              <a:lnSpc>
                <a:spcPct val="90000"/>
              </a:lnSpc>
              <a:spcBef>
                <a:spcPts val="1000"/>
              </a:spcBef>
              <a:spcAft>
                <a:spcPts val="0"/>
              </a:spcAft>
              <a:buSzPts val="1088"/>
              <a:buChar char="►"/>
            </a:pPr>
            <a:r>
              <a:rPr lang="fr-BE" sz="1360"/>
              <a:t>J9 (IBM) pour AIX, Linux, MVS, OS/400, Pocket PC, z/OS</a:t>
            </a:r>
            <a:endParaRPr sz="1360"/>
          </a:p>
          <a:p>
            <a:pPr indent="-228603" lvl="2" marL="1143020" rtl="0" algn="l">
              <a:lnSpc>
                <a:spcPct val="90000"/>
              </a:lnSpc>
              <a:spcBef>
                <a:spcPts val="1000"/>
              </a:spcBef>
              <a:spcAft>
                <a:spcPts val="0"/>
              </a:spcAft>
              <a:buSzPts val="1088"/>
              <a:buChar char="►"/>
            </a:pPr>
            <a:r>
              <a:rPr lang="fr-BE" sz="1360"/>
              <a:t>PERC (Aonix/Atego), JVM temps réel pour système embarqué</a:t>
            </a:r>
            <a:endParaRPr/>
          </a:p>
          <a:p>
            <a:pPr indent="-228603" lvl="2" marL="1143020" rtl="0" algn="l">
              <a:lnSpc>
                <a:spcPct val="90000"/>
              </a:lnSpc>
              <a:spcBef>
                <a:spcPts val="1000"/>
              </a:spcBef>
              <a:spcAft>
                <a:spcPts val="0"/>
              </a:spcAft>
              <a:buSzPts val="1088"/>
              <a:buChar char="►"/>
            </a:pPr>
            <a:r>
              <a:rPr lang="fr-BE" sz="1360"/>
              <a:t>SAPJVM (SAP), JVM Sun modifiée pour SAP</a:t>
            </a:r>
            <a:endParaRPr/>
          </a:p>
          <a:p>
            <a:pPr indent="-228603" lvl="2" marL="1143020" rtl="0" algn="l">
              <a:lnSpc>
                <a:spcPct val="90000"/>
              </a:lnSpc>
              <a:spcBef>
                <a:spcPts val="1000"/>
              </a:spcBef>
              <a:spcAft>
                <a:spcPts val="0"/>
              </a:spcAft>
              <a:buSzPts val="1088"/>
              <a:buChar char="►"/>
            </a:pPr>
            <a:r>
              <a:rPr lang="fr-BE" sz="1360"/>
              <a:t>…</a:t>
            </a:r>
            <a:endParaRPr/>
          </a:p>
          <a:p>
            <a:pPr indent="-285755" lvl="1" marL="742962" rtl="0" algn="l">
              <a:lnSpc>
                <a:spcPct val="90000"/>
              </a:lnSpc>
              <a:spcBef>
                <a:spcPts val="1000"/>
              </a:spcBef>
              <a:spcAft>
                <a:spcPts val="0"/>
              </a:spcAft>
              <a:buSzPts val="1224"/>
              <a:buChar char="►"/>
            </a:pPr>
            <a:r>
              <a:rPr lang="fr-BE" sz="1530"/>
              <a:t>JVMs open source</a:t>
            </a:r>
            <a:endParaRPr/>
          </a:p>
          <a:p>
            <a:pPr indent="-228603" lvl="2" marL="1143020" rtl="0" algn="l">
              <a:lnSpc>
                <a:spcPct val="90000"/>
              </a:lnSpc>
              <a:spcBef>
                <a:spcPts val="1000"/>
              </a:spcBef>
              <a:spcAft>
                <a:spcPts val="0"/>
              </a:spcAft>
              <a:buSzPts val="1088"/>
              <a:buChar char="►"/>
            </a:pPr>
            <a:r>
              <a:rPr lang="fr-BE" sz="1360"/>
              <a:t>ART (Android) remplaçant de Dalvik dans Androïd</a:t>
            </a:r>
            <a:endParaRPr sz="1360"/>
          </a:p>
          <a:p>
            <a:pPr indent="-228603" lvl="2" marL="1143020" rtl="0" algn="l">
              <a:lnSpc>
                <a:spcPct val="90000"/>
              </a:lnSpc>
              <a:spcBef>
                <a:spcPts val="1000"/>
              </a:spcBef>
              <a:spcAft>
                <a:spcPts val="0"/>
              </a:spcAft>
              <a:buSzPts val="1088"/>
              <a:buChar char="►"/>
            </a:pPr>
            <a:r>
              <a:rPr lang="fr-BE" sz="1360"/>
              <a:t>HotSpot, la 1ère référence d’implémentation de JVM</a:t>
            </a:r>
            <a:endParaRPr sz="1360"/>
          </a:p>
          <a:p>
            <a:pPr indent="-228603" lvl="2" marL="1143020" rtl="0" algn="l">
              <a:lnSpc>
                <a:spcPct val="90000"/>
              </a:lnSpc>
              <a:spcBef>
                <a:spcPts val="1000"/>
              </a:spcBef>
              <a:spcAft>
                <a:spcPts val="0"/>
              </a:spcAft>
              <a:buSzPts val="1088"/>
              <a:buChar char="►"/>
            </a:pPr>
            <a:r>
              <a:rPr lang="fr-BE" sz="1360"/>
              <a:t>JamVM, développée pour être extrêmement petite</a:t>
            </a:r>
            <a:endParaRPr/>
          </a:p>
          <a:p>
            <a:pPr indent="-228603" lvl="2" marL="1143020" rtl="0" algn="l">
              <a:lnSpc>
                <a:spcPct val="90000"/>
              </a:lnSpc>
              <a:spcBef>
                <a:spcPts val="1000"/>
              </a:spcBef>
              <a:spcAft>
                <a:spcPts val="0"/>
              </a:spcAft>
              <a:buSzPts val="1088"/>
              <a:buChar char="►"/>
            </a:pPr>
            <a:r>
              <a:rPr lang="fr-BE" sz="1360"/>
              <a:t>…</a:t>
            </a:r>
            <a:endParaRPr/>
          </a:p>
          <a:p>
            <a:pPr indent="0" lvl="2" marL="914416" rtl="0" algn="l">
              <a:lnSpc>
                <a:spcPct val="90000"/>
              </a:lnSpc>
              <a:spcBef>
                <a:spcPts val="1000"/>
              </a:spcBef>
              <a:spcAft>
                <a:spcPts val="0"/>
              </a:spcAft>
              <a:buSzPts val="1088"/>
              <a:buNone/>
            </a:pPr>
            <a:r>
              <a:t/>
            </a:r>
            <a:endParaRPr sz="1360"/>
          </a:p>
          <a:p>
            <a:pPr indent="0" lvl="0" marL="114302" rtl="0" algn="r">
              <a:lnSpc>
                <a:spcPct val="90000"/>
              </a:lnSpc>
              <a:spcBef>
                <a:spcPts val="1000"/>
              </a:spcBef>
              <a:spcAft>
                <a:spcPts val="0"/>
              </a:spcAft>
              <a:buSzPts val="1088"/>
              <a:buNone/>
            </a:pPr>
            <a:r>
              <a:rPr lang="fr-BE" sz="1360" u="sng">
                <a:solidFill>
                  <a:schemeClr val="hlink"/>
                </a:solidFill>
                <a:hlinkClick r:id="rId3"/>
              </a:rPr>
              <a:t>wiki/Liste_des_machines_virtuelles_Java</a:t>
            </a:r>
            <a:endParaRPr sz="1360"/>
          </a:p>
        </p:txBody>
      </p:sp>
      <p:sp>
        <p:nvSpPr>
          <p:cNvPr id="212" name="Google Shape;212;p1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0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méthodes</a:t>
            </a:r>
            <a:endParaRPr/>
          </a:p>
        </p:txBody>
      </p:sp>
      <p:sp>
        <p:nvSpPr>
          <p:cNvPr id="966" name="Google Shape;966;p10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Utilité</a:t>
            </a:r>
            <a:endParaRPr/>
          </a:p>
          <a:p>
            <a:pPr indent="-285755" lvl="1" marL="742962" rtl="0" algn="l">
              <a:spcBef>
                <a:spcPts val="1000"/>
              </a:spcBef>
              <a:spcAft>
                <a:spcPts val="0"/>
              </a:spcAft>
              <a:buClr>
                <a:schemeClr val="lt1"/>
              </a:buClr>
              <a:buSzPts val="1440"/>
              <a:buChar char="►"/>
            </a:pPr>
            <a:r>
              <a:rPr lang="fr-BE"/>
              <a:t>L’utilisation de méthodes permet d’éviter la répétition de morceaux de codes. On appelle cela « factoriser » le code.</a:t>
            </a:r>
            <a:endParaRPr/>
          </a:p>
          <a:p>
            <a:pPr indent="-285755" lvl="1" marL="742962" rtl="0" algn="l">
              <a:spcBef>
                <a:spcPts val="1000"/>
              </a:spcBef>
              <a:spcAft>
                <a:spcPts val="0"/>
              </a:spcAft>
              <a:buClr>
                <a:schemeClr val="lt1"/>
              </a:buClr>
              <a:buSzPts val="1440"/>
              <a:buChar char="►"/>
            </a:pPr>
            <a:r>
              <a:rPr lang="fr-BE"/>
              <a:t>En Programmation Orienté Objet, elles permettent de définir le comportement de l’objet à l’appel de cette méthode.</a:t>
            </a:r>
            <a:endParaRPr/>
          </a:p>
          <a:p>
            <a:pPr indent="-342906" lvl="0" marL="342906" rtl="0" algn="l">
              <a:spcBef>
                <a:spcPts val="1000"/>
              </a:spcBef>
              <a:spcAft>
                <a:spcPts val="0"/>
              </a:spcAft>
              <a:buClr>
                <a:schemeClr val="lt1"/>
              </a:buClr>
              <a:buSzPts val="1600"/>
              <a:buChar char="►"/>
            </a:pPr>
            <a:r>
              <a:rPr lang="fr-BE"/>
              <a:t>Convention</a:t>
            </a:r>
            <a:endParaRPr/>
          </a:p>
          <a:p>
            <a:pPr indent="-285755" lvl="1" marL="742962" rtl="0" algn="l">
              <a:spcBef>
                <a:spcPts val="1000"/>
              </a:spcBef>
              <a:spcAft>
                <a:spcPts val="0"/>
              </a:spcAft>
              <a:buClr>
                <a:schemeClr val="lt1"/>
              </a:buClr>
              <a:buSzPts val="1440"/>
              <a:buChar char="►"/>
            </a:pPr>
            <a:r>
              <a:rPr lang="fr-BE"/>
              <a:t>En Java, les noms des méthodes suivent la même convention que le nom des variables.</a:t>
            </a:r>
            <a:endParaRPr/>
          </a:p>
        </p:txBody>
      </p:sp>
      <p:sp>
        <p:nvSpPr>
          <p:cNvPr id="967" name="Google Shape;967;p10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68" name="Google Shape;968;p10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méthodes</a:t>
            </a:r>
            <a:endParaRPr/>
          </a:p>
        </p:txBody>
      </p:sp>
      <p:sp>
        <p:nvSpPr>
          <p:cNvPr id="974" name="Google Shape;974;p101"/>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28603" lvl="2" marL="1143020" rtl="0" algn="l">
              <a:spcBef>
                <a:spcPts val="0"/>
              </a:spcBef>
              <a:spcAft>
                <a:spcPts val="0"/>
              </a:spcAft>
              <a:buClr>
                <a:schemeClr val="lt1"/>
              </a:buClr>
              <a:buSzPts val="1600"/>
              <a:buChar char="►"/>
            </a:pPr>
            <a:r>
              <a:rPr lang="fr-BE" sz="2000"/>
              <a:t>Exemple :</a:t>
            </a:r>
            <a:endParaRPr/>
          </a:p>
          <a:p>
            <a:pPr indent="0" lvl="0" marL="0" rtl="0" algn="l">
              <a:spcBef>
                <a:spcPts val="1000"/>
              </a:spcBef>
              <a:spcAft>
                <a:spcPts val="0"/>
              </a:spcAft>
              <a:buClr>
                <a:schemeClr val="lt1"/>
              </a:buClr>
              <a:buSzPts val="1600"/>
              <a:buNone/>
            </a:pPr>
            <a:r>
              <a:t/>
            </a:r>
            <a:endParaRPr i="1" sz="2000"/>
          </a:p>
          <a:p>
            <a:pPr indent="0" lvl="0" marL="0" rtl="0" algn="l">
              <a:spcBef>
                <a:spcPts val="1000"/>
              </a:spcBef>
              <a:spcAft>
                <a:spcPts val="0"/>
              </a:spcAft>
              <a:buClr>
                <a:schemeClr val="lt1"/>
              </a:buClr>
              <a:buSzPts val="1600"/>
              <a:buNone/>
            </a:pPr>
            <a:r>
              <a:t/>
            </a:r>
            <a:endParaRPr i="1" sz="2000"/>
          </a:p>
          <a:p>
            <a:pPr indent="0" lvl="0" marL="0" rtl="0" algn="l">
              <a:spcBef>
                <a:spcPts val="1000"/>
              </a:spcBef>
              <a:spcAft>
                <a:spcPts val="0"/>
              </a:spcAft>
              <a:buClr>
                <a:schemeClr val="lt1"/>
              </a:buClr>
              <a:buSzPts val="1600"/>
              <a:buNone/>
            </a:pPr>
            <a:r>
              <a:t/>
            </a:r>
            <a:endParaRPr i="1" sz="2000"/>
          </a:p>
          <a:p>
            <a:pPr indent="0" lvl="0" marL="0" rtl="0" algn="l">
              <a:spcBef>
                <a:spcPts val="1000"/>
              </a:spcBef>
              <a:spcAft>
                <a:spcPts val="0"/>
              </a:spcAft>
              <a:buClr>
                <a:schemeClr val="lt1"/>
              </a:buClr>
              <a:buSzPts val="1600"/>
              <a:buNone/>
            </a:pPr>
            <a:r>
              <a:t/>
            </a:r>
            <a:endParaRPr i="1" sz="2000"/>
          </a:p>
          <a:p>
            <a:pPr indent="0" lvl="0" marL="0" rtl="0" algn="l">
              <a:spcBef>
                <a:spcPts val="1000"/>
              </a:spcBef>
              <a:spcAft>
                <a:spcPts val="0"/>
              </a:spcAft>
              <a:buClr>
                <a:schemeClr val="lt1"/>
              </a:buClr>
              <a:buSzPts val="2240"/>
              <a:buNone/>
            </a:pPr>
            <a:r>
              <a:rPr lang="fr-BE" sz="2800"/>
              <a:t>Cette méthode affiche simplement le texte « Bonjour ! » en console dès qu’elle est appelée.</a:t>
            </a:r>
            <a:endParaRPr i="1" sz="2000"/>
          </a:p>
          <a:p>
            <a:pPr indent="0" lvl="0" marL="0" rtl="0" algn="l">
              <a:spcBef>
                <a:spcPts val="1000"/>
              </a:spcBef>
              <a:spcAft>
                <a:spcPts val="0"/>
              </a:spcAft>
              <a:buClr>
                <a:schemeClr val="lt1"/>
              </a:buClr>
              <a:buSzPts val="1600"/>
              <a:buNone/>
            </a:pPr>
            <a:r>
              <a:t/>
            </a:r>
            <a:endParaRPr i="1" sz="2000"/>
          </a:p>
          <a:p>
            <a:pPr indent="0" lvl="0" marL="0" rtl="0" algn="l">
              <a:spcBef>
                <a:spcPts val="1000"/>
              </a:spcBef>
              <a:spcAft>
                <a:spcPts val="0"/>
              </a:spcAft>
              <a:buClr>
                <a:schemeClr val="lt1"/>
              </a:buClr>
              <a:buSzPts val="1600"/>
              <a:buNone/>
            </a:pPr>
            <a:r>
              <a:rPr i="1" lang="fr-BE" sz="2000"/>
              <a:t>Pour l’instant, ne vous préoccupez pas des mots </a:t>
            </a:r>
            <a:r>
              <a:rPr i="1" lang="fr-BE" sz="2000">
                <a:solidFill>
                  <a:srgbClr val="7030A0"/>
                </a:solidFill>
              </a:rPr>
              <a:t>public</a:t>
            </a:r>
            <a:r>
              <a:rPr i="1" lang="fr-BE" sz="2000"/>
              <a:t> et </a:t>
            </a:r>
            <a:r>
              <a:rPr i="1" lang="fr-BE" sz="2000">
                <a:solidFill>
                  <a:srgbClr val="7030A0"/>
                </a:solidFill>
              </a:rPr>
              <a:t>void</a:t>
            </a:r>
            <a:r>
              <a:rPr i="1" lang="fr-BE" sz="2000"/>
              <a:t> devant la méthode, ils seront expliqués lorsque nous aborderons l’Orienté Objet en Java.</a:t>
            </a:r>
            <a:endParaRPr/>
          </a:p>
        </p:txBody>
      </p:sp>
      <p:sp>
        <p:nvSpPr>
          <p:cNvPr id="975" name="Google Shape;975;p10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76" name="Google Shape;976;p10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77" name="Google Shape;977;p101"/>
          <p:cNvPicPr preferRelativeResize="0"/>
          <p:nvPr/>
        </p:nvPicPr>
        <p:blipFill rotWithShape="1">
          <a:blip r:embed="rId3">
            <a:alphaModFix/>
          </a:blip>
          <a:srcRect b="0" l="0" r="0" t="0"/>
          <a:stretch/>
        </p:blipFill>
        <p:spPr>
          <a:xfrm>
            <a:off x="1331640" y="2204864"/>
            <a:ext cx="5110714" cy="1080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02"/>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Autres informations utiles</a:t>
            </a:r>
            <a:endParaRPr/>
          </a:p>
        </p:txBody>
      </p:sp>
      <p:sp>
        <p:nvSpPr>
          <p:cNvPr id="983" name="Google Shape;983;p10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84" name="Google Shape;984;p10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85" name="Google Shape;985;p102"/>
          <p:cNvPicPr preferRelativeResize="0"/>
          <p:nvPr/>
        </p:nvPicPr>
        <p:blipFill rotWithShape="1">
          <a:blip r:embed="rId3">
            <a:alphaModFix/>
          </a:blip>
          <a:srcRect b="0" l="0" r="0" t="0"/>
          <a:stretch/>
        </p:blipFill>
        <p:spPr>
          <a:xfrm>
            <a:off x="2029894" y="1916832"/>
            <a:ext cx="5084211" cy="1800000"/>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0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Informations Utiles</a:t>
            </a:r>
            <a:endParaRPr/>
          </a:p>
        </p:txBody>
      </p:sp>
      <p:sp>
        <p:nvSpPr>
          <p:cNvPr id="991" name="Google Shape;991;p103"/>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Commentaires</a:t>
            </a:r>
            <a:endParaRPr/>
          </a:p>
          <a:p>
            <a:pPr indent="-285755" lvl="1" marL="742962" rtl="0" algn="l">
              <a:spcBef>
                <a:spcPts val="1000"/>
              </a:spcBef>
              <a:spcAft>
                <a:spcPts val="0"/>
              </a:spcAft>
              <a:buClr>
                <a:schemeClr val="lt1"/>
              </a:buClr>
              <a:buSzPts val="1440"/>
              <a:buChar char="►"/>
            </a:pPr>
            <a:r>
              <a:rPr lang="fr-BE"/>
              <a:t>Les commentaires peuvent être uni- ou multi-lignes. </a:t>
            </a:r>
            <a:endParaRPr/>
          </a:p>
          <a:p>
            <a:pPr indent="-228603" lvl="2" marL="1143020" rtl="0" algn="l">
              <a:spcBef>
                <a:spcPts val="1000"/>
              </a:spcBef>
              <a:spcAft>
                <a:spcPts val="0"/>
              </a:spcAft>
              <a:buClr>
                <a:schemeClr val="lt1"/>
              </a:buClr>
              <a:buSzPts val="1280"/>
              <a:buChar char="►"/>
            </a:pPr>
            <a:r>
              <a:rPr lang="fr-BE"/>
              <a:t>Commentaire uni-ligne</a:t>
            </a:r>
            <a:endParaRPr/>
          </a:p>
          <a:p>
            <a:pPr indent="0" lvl="2" marL="914400" rtl="0" algn="l">
              <a:spcBef>
                <a:spcPts val="1000"/>
              </a:spcBef>
              <a:spcAft>
                <a:spcPts val="0"/>
              </a:spcAft>
              <a:buClr>
                <a:schemeClr val="lt1"/>
              </a:buClr>
              <a:buSzPts val="1120"/>
              <a:buNone/>
            </a:pPr>
            <a:r>
              <a:t/>
            </a:r>
            <a:endParaRPr sz="1400">
              <a:solidFill>
                <a:srgbClr val="007A37"/>
              </a:solidFill>
            </a:endParaRPr>
          </a:p>
          <a:p>
            <a:pPr indent="0" lvl="2" marL="914400" rtl="0" algn="l">
              <a:spcBef>
                <a:spcPts val="1000"/>
              </a:spcBef>
              <a:spcAft>
                <a:spcPts val="0"/>
              </a:spcAft>
              <a:buClr>
                <a:schemeClr val="lt1"/>
              </a:buClr>
              <a:buSzPts val="1120"/>
              <a:buNone/>
            </a:pPr>
            <a:r>
              <a:rPr lang="fr-BE" sz="1400">
                <a:solidFill>
                  <a:srgbClr val="007A37"/>
                </a:solidFill>
              </a:rPr>
              <a:t>// Ceci est un commentaire uni-ligne</a:t>
            </a:r>
            <a:endParaRPr/>
          </a:p>
          <a:p>
            <a:pPr indent="-147323" lvl="2" marL="1143020" rtl="0" algn="l">
              <a:spcBef>
                <a:spcPts val="1000"/>
              </a:spcBef>
              <a:spcAft>
                <a:spcPts val="0"/>
              </a:spcAft>
              <a:buClr>
                <a:schemeClr val="lt1"/>
              </a:buClr>
              <a:buSzPts val="1280"/>
              <a:buNone/>
            </a:pPr>
            <a:r>
              <a:t/>
            </a:r>
            <a:endParaRPr/>
          </a:p>
          <a:p>
            <a:pPr indent="-228603" lvl="2" marL="1143020" rtl="0" algn="l">
              <a:spcBef>
                <a:spcPts val="1000"/>
              </a:spcBef>
              <a:spcAft>
                <a:spcPts val="0"/>
              </a:spcAft>
              <a:buClr>
                <a:schemeClr val="lt1"/>
              </a:buClr>
              <a:buSzPts val="1280"/>
              <a:buChar char="►"/>
            </a:pPr>
            <a:r>
              <a:rPr lang="fr-BE"/>
              <a:t>Commentaire multi-ligne</a:t>
            </a:r>
            <a:endParaRPr/>
          </a:p>
          <a:p>
            <a:pPr indent="0" lvl="0" marL="0" rtl="0" algn="l">
              <a:spcBef>
                <a:spcPts val="1000"/>
              </a:spcBef>
              <a:spcAft>
                <a:spcPts val="0"/>
              </a:spcAft>
              <a:buSzPts val="1600"/>
              <a:buNone/>
            </a:pPr>
            <a:r>
              <a:rPr lang="fr-BE"/>
              <a:t>	</a:t>
            </a:r>
            <a:r>
              <a:rPr lang="fr-BE" sz="1400">
                <a:solidFill>
                  <a:srgbClr val="007A37"/>
                </a:solidFill>
              </a:rPr>
              <a:t>/*</a:t>
            </a:r>
            <a:endParaRPr/>
          </a:p>
          <a:p>
            <a:pPr indent="0" lvl="0" marL="0" rtl="0" algn="l">
              <a:spcBef>
                <a:spcPts val="1000"/>
              </a:spcBef>
              <a:spcAft>
                <a:spcPts val="0"/>
              </a:spcAft>
              <a:buSzPts val="1120"/>
              <a:buNone/>
            </a:pPr>
            <a:r>
              <a:rPr lang="fr-BE" sz="1400">
                <a:solidFill>
                  <a:srgbClr val="007A37"/>
                </a:solidFill>
              </a:rPr>
              <a:t> 	 * Ceci est</a:t>
            </a:r>
            <a:endParaRPr/>
          </a:p>
          <a:p>
            <a:pPr indent="0" lvl="0" marL="0" rtl="0" algn="l">
              <a:spcBef>
                <a:spcPts val="1000"/>
              </a:spcBef>
              <a:spcAft>
                <a:spcPts val="0"/>
              </a:spcAft>
              <a:buSzPts val="1120"/>
              <a:buNone/>
            </a:pPr>
            <a:r>
              <a:rPr lang="fr-BE" sz="1400">
                <a:solidFill>
                  <a:srgbClr val="007A37"/>
                </a:solidFill>
              </a:rPr>
              <a:t>	 * un commentaire</a:t>
            </a:r>
            <a:endParaRPr/>
          </a:p>
          <a:p>
            <a:pPr indent="0" lvl="0" marL="0" rtl="0" algn="l">
              <a:spcBef>
                <a:spcPts val="1000"/>
              </a:spcBef>
              <a:spcAft>
                <a:spcPts val="0"/>
              </a:spcAft>
              <a:buSzPts val="1120"/>
              <a:buNone/>
            </a:pPr>
            <a:r>
              <a:rPr lang="fr-BE" sz="1400">
                <a:solidFill>
                  <a:srgbClr val="007A37"/>
                </a:solidFill>
              </a:rPr>
              <a:t>	 * multi-ligne</a:t>
            </a:r>
            <a:endParaRPr/>
          </a:p>
          <a:p>
            <a:pPr indent="0" lvl="0" marL="0" rtl="0" algn="l">
              <a:spcBef>
                <a:spcPts val="1000"/>
              </a:spcBef>
              <a:spcAft>
                <a:spcPts val="0"/>
              </a:spcAft>
              <a:buSzPts val="1120"/>
              <a:buNone/>
            </a:pPr>
            <a:r>
              <a:rPr lang="fr-BE" sz="1400">
                <a:solidFill>
                  <a:srgbClr val="007A37"/>
                </a:solidFill>
              </a:rPr>
              <a:t>	 */</a:t>
            </a:r>
            <a:endParaRPr/>
          </a:p>
        </p:txBody>
      </p:sp>
      <p:sp>
        <p:nvSpPr>
          <p:cNvPr id="992" name="Google Shape;992;p10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93" name="Google Shape;993;p10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0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Informations Utiles</a:t>
            </a:r>
            <a:endParaRPr/>
          </a:p>
        </p:txBody>
      </p:sp>
      <p:sp>
        <p:nvSpPr>
          <p:cNvPr id="999" name="Google Shape;999;p10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1000" name="Google Shape;1000;p10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1001" name="Google Shape;1001;p104"/>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Lire une entrée clavier</a:t>
            </a:r>
            <a:endParaRPr/>
          </a:p>
          <a:p>
            <a:pPr indent="-285755" lvl="1" marL="742962" rtl="0" algn="l">
              <a:spcBef>
                <a:spcPts val="1000"/>
              </a:spcBef>
              <a:spcAft>
                <a:spcPts val="0"/>
              </a:spcAft>
              <a:buClr>
                <a:schemeClr val="lt1"/>
              </a:buClr>
              <a:buSzPts val="1440"/>
              <a:buChar char="►"/>
            </a:pPr>
            <a:r>
              <a:rPr lang="fr-BE"/>
              <a:t>Dans un programme console, il est possible de lire une entrée de l’utilisateur.</a:t>
            </a:r>
            <a:endParaRPr/>
          </a:p>
          <a:p>
            <a:pPr indent="-285755" lvl="1" marL="742962" rtl="0" algn="l">
              <a:spcBef>
                <a:spcPts val="1000"/>
              </a:spcBef>
              <a:spcAft>
                <a:spcPts val="0"/>
              </a:spcAft>
              <a:buClr>
                <a:schemeClr val="lt1"/>
              </a:buClr>
              <a:buSzPts val="1440"/>
              <a:buChar char="►"/>
            </a:pPr>
            <a:r>
              <a:rPr lang="fr-BE"/>
              <a:t>Le code pour obtenir cette entrée est :</a:t>
            </a:r>
            <a:endParaRPr/>
          </a:p>
          <a:p>
            <a:pPr indent="-194315" lvl="1" marL="742962" rtl="0" algn="l">
              <a:spcBef>
                <a:spcPts val="1000"/>
              </a:spcBef>
              <a:spcAft>
                <a:spcPts val="0"/>
              </a:spcAft>
              <a:buClr>
                <a:schemeClr val="lt1"/>
              </a:buClr>
              <a:buSzPts val="1440"/>
              <a:buNone/>
            </a:pPr>
            <a:r>
              <a:t/>
            </a:r>
            <a:endParaRPr/>
          </a:p>
          <a:p>
            <a:pPr indent="-194315" lvl="1" marL="742962" rtl="0" algn="l">
              <a:spcBef>
                <a:spcPts val="1000"/>
              </a:spcBef>
              <a:spcAft>
                <a:spcPts val="0"/>
              </a:spcAft>
              <a:buClr>
                <a:schemeClr val="lt1"/>
              </a:buClr>
              <a:buSzPts val="1440"/>
              <a:buNone/>
            </a:pPr>
            <a:r>
              <a:t/>
            </a:r>
            <a:endParaRPr/>
          </a:p>
          <a:p>
            <a:pPr indent="-285755" lvl="1" marL="742962" rtl="0" algn="l">
              <a:spcBef>
                <a:spcPts val="1000"/>
              </a:spcBef>
              <a:spcAft>
                <a:spcPts val="0"/>
              </a:spcAft>
              <a:buClr>
                <a:schemeClr val="lt1"/>
              </a:buClr>
              <a:buSzPts val="1440"/>
              <a:buChar char="►"/>
            </a:pPr>
            <a:r>
              <a:rPr lang="fr-BE"/>
              <a:t>On peut donc également obtenir un int :</a:t>
            </a:r>
            <a:endParaRPr/>
          </a:p>
        </p:txBody>
      </p:sp>
      <p:pic>
        <p:nvPicPr>
          <p:cNvPr id="1002" name="Google Shape;1002;p104"/>
          <p:cNvPicPr preferRelativeResize="0"/>
          <p:nvPr/>
        </p:nvPicPr>
        <p:blipFill rotWithShape="1">
          <a:blip r:embed="rId3">
            <a:alphaModFix/>
          </a:blip>
          <a:srcRect b="0" l="0" r="0" t="0"/>
          <a:stretch/>
        </p:blipFill>
        <p:spPr>
          <a:xfrm>
            <a:off x="1259632" y="3789040"/>
            <a:ext cx="5180000" cy="720000"/>
          </a:xfrm>
          <a:prstGeom prst="rect">
            <a:avLst/>
          </a:prstGeom>
          <a:noFill/>
          <a:ln>
            <a:noFill/>
          </a:ln>
        </p:spPr>
      </p:pic>
      <p:pic>
        <p:nvPicPr>
          <p:cNvPr id="1003" name="Google Shape;1003;p104"/>
          <p:cNvPicPr preferRelativeResize="0"/>
          <p:nvPr/>
        </p:nvPicPr>
        <p:blipFill rotWithShape="1">
          <a:blip r:embed="rId4">
            <a:alphaModFix/>
          </a:blip>
          <a:srcRect b="0" l="0" r="0" t="0"/>
          <a:stretch/>
        </p:blipFill>
        <p:spPr>
          <a:xfrm>
            <a:off x="1259632" y="5301208"/>
            <a:ext cx="4299429" cy="7200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0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Informations Utiles</a:t>
            </a:r>
            <a:endParaRPr/>
          </a:p>
        </p:txBody>
      </p:sp>
      <p:sp>
        <p:nvSpPr>
          <p:cNvPr id="1009" name="Google Shape;1009;p105"/>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mots réservés en Java</a:t>
            </a:r>
            <a:endParaRPr/>
          </a:p>
        </p:txBody>
      </p:sp>
      <p:sp>
        <p:nvSpPr>
          <p:cNvPr id="1010" name="Google Shape;1010;p10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1011" name="Google Shape;1011;p10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1012" name="Google Shape;1012;p105"/>
          <p:cNvPicPr preferRelativeResize="0"/>
          <p:nvPr/>
        </p:nvPicPr>
        <p:blipFill rotWithShape="1">
          <a:blip r:embed="rId3">
            <a:alphaModFix/>
          </a:blip>
          <a:srcRect b="0" l="0" r="0" t="0"/>
          <a:stretch/>
        </p:blipFill>
        <p:spPr>
          <a:xfrm>
            <a:off x="1043608" y="2588647"/>
            <a:ext cx="7200000" cy="25490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218" name="Google Shape;218;p11"/>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lnSpc>
                <a:spcPct val="90000"/>
              </a:lnSpc>
              <a:spcBef>
                <a:spcPts val="0"/>
              </a:spcBef>
              <a:spcAft>
                <a:spcPts val="0"/>
              </a:spcAft>
              <a:buSzPts val="1600"/>
              <a:buChar char="►"/>
            </a:pPr>
            <a:r>
              <a:rPr lang="fr-BE"/>
              <a:t>La JVM</a:t>
            </a:r>
            <a:endParaRPr/>
          </a:p>
          <a:p>
            <a:pPr indent="-285755" lvl="1" marL="742962" rtl="0" algn="l">
              <a:lnSpc>
                <a:spcPct val="90000"/>
              </a:lnSpc>
              <a:spcBef>
                <a:spcPts val="1000"/>
              </a:spcBef>
              <a:spcAft>
                <a:spcPts val="0"/>
              </a:spcAft>
              <a:buSzPts val="1440"/>
              <a:buChar char="►"/>
            </a:pPr>
            <a:r>
              <a:rPr lang="fr-BE"/>
              <a:t>Le ramasse-miettes</a:t>
            </a:r>
            <a:endParaRPr/>
          </a:p>
          <a:p>
            <a:pPr indent="-228603" lvl="2" marL="1143020" rtl="0" algn="l">
              <a:lnSpc>
                <a:spcPct val="90000"/>
              </a:lnSpc>
              <a:spcBef>
                <a:spcPts val="1000"/>
              </a:spcBef>
              <a:spcAft>
                <a:spcPts val="0"/>
              </a:spcAft>
              <a:buSzPts val="1280"/>
              <a:buChar char="►"/>
            </a:pPr>
            <a:r>
              <a:rPr lang="fr-BE"/>
              <a:t>Un ramasse-miettes (en anglais </a:t>
            </a:r>
            <a:r>
              <a:rPr b="1" i="1" lang="fr-BE"/>
              <a:t>garbage collector</a:t>
            </a:r>
            <a:r>
              <a:rPr lang="fr-BE"/>
              <a:t>) est un sous-système de gestion automatique de la mémoire</a:t>
            </a:r>
            <a:endParaRPr/>
          </a:p>
          <a:p>
            <a:pPr indent="-228603" lvl="2" marL="1143020" rtl="0" algn="l">
              <a:lnSpc>
                <a:spcPct val="90000"/>
              </a:lnSpc>
              <a:spcBef>
                <a:spcPts val="1000"/>
              </a:spcBef>
              <a:spcAft>
                <a:spcPts val="0"/>
              </a:spcAft>
              <a:buSzPts val="1280"/>
              <a:buChar char="►"/>
            </a:pPr>
            <a:r>
              <a:rPr lang="fr-BE"/>
              <a:t>Il est responsable du recyclage de la mémoire préalablement allouée puis inutilisée</a:t>
            </a:r>
            <a:endParaRPr/>
          </a:p>
          <a:p>
            <a:pPr indent="-228603" lvl="2" marL="1143020" rtl="0" algn="l">
              <a:lnSpc>
                <a:spcPct val="90000"/>
              </a:lnSpc>
              <a:spcBef>
                <a:spcPts val="1000"/>
              </a:spcBef>
              <a:spcAft>
                <a:spcPts val="0"/>
              </a:spcAft>
              <a:buSzPts val="1280"/>
              <a:buChar char="►"/>
            </a:pPr>
            <a:r>
              <a:rPr lang="fr-BE"/>
              <a:t>La règle principale pour déterminer qu'un objet n'est plus utilisé est de vérifier qu'il n'existe plus aucun autre objet qui lui fait référence</a:t>
            </a:r>
            <a:endParaRPr/>
          </a:p>
          <a:p>
            <a:pPr indent="0" lvl="2" marL="914416" rtl="0" algn="l">
              <a:lnSpc>
                <a:spcPct val="90000"/>
              </a:lnSpc>
              <a:spcBef>
                <a:spcPts val="1000"/>
              </a:spcBef>
              <a:spcAft>
                <a:spcPts val="0"/>
              </a:spcAft>
              <a:buSzPts val="1280"/>
              <a:buNone/>
            </a:pPr>
            <a:r>
              <a:t/>
            </a:r>
            <a:endParaRPr/>
          </a:p>
          <a:p>
            <a:pPr indent="0" lvl="2" marL="914416" rtl="0" algn="l">
              <a:lnSpc>
                <a:spcPct val="90000"/>
              </a:lnSpc>
              <a:spcBef>
                <a:spcPts val="1000"/>
              </a:spcBef>
              <a:spcAft>
                <a:spcPts val="0"/>
              </a:spcAft>
              <a:buSzPts val="1280"/>
              <a:buNone/>
            </a:pPr>
            <a:r>
              <a:t/>
            </a:r>
            <a:endParaRPr/>
          </a:p>
          <a:p>
            <a:pPr indent="0" lvl="0" marL="114302" rtl="0" algn="r">
              <a:lnSpc>
                <a:spcPct val="90000"/>
              </a:lnSpc>
              <a:spcBef>
                <a:spcPts val="1000"/>
              </a:spcBef>
              <a:spcAft>
                <a:spcPts val="0"/>
              </a:spcAft>
              <a:buSzPts val="1280"/>
              <a:buNone/>
            </a:pPr>
            <a:r>
              <a:rPr lang="fr-BE" sz="1600" u="sng">
                <a:solidFill>
                  <a:schemeClr val="hlink"/>
                </a:solidFill>
                <a:hlinkClick r:id="rId3"/>
              </a:rPr>
              <a:t>wiki/ramasse-miettes</a:t>
            </a:r>
            <a:endParaRPr sz="1600"/>
          </a:p>
        </p:txBody>
      </p:sp>
      <p:sp>
        <p:nvSpPr>
          <p:cNvPr id="219" name="Google Shape;219;p1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225" name="Google Shape;225;p1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La JVM</a:t>
            </a:r>
            <a:endParaRPr/>
          </a:p>
          <a:p>
            <a:pPr indent="-285755" lvl="1" marL="742962" rtl="0" algn="l">
              <a:spcBef>
                <a:spcPts val="1000"/>
              </a:spcBef>
              <a:spcAft>
                <a:spcPts val="0"/>
              </a:spcAft>
              <a:buSzPts val="1440"/>
              <a:buChar char="►"/>
            </a:pPr>
            <a:r>
              <a:rPr lang="fr-BE"/>
              <a:t>Le ramase-miettes</a:t>
            </a:r>
            <a:endParaRPr/>
          </a:p>
          <a:p>
            <a:pPr indent="-228603" lvl="2" marL="1143020" rtl="0" algn="l">
              <a:spcBef>
                <a:spcPts val="1000"/>
              </a:spcBef>
              <a:spcAft>
                <a:spcPts val="0"/>
              </a:spcAft>
              <a:buSzPts val="1280"/>
              <a:buChar char="►"/>
            </a:pPr>
            <a:r>
              <a:rPr lang="fr-BE"/>
              <a:t>Lorsque le ramasse-miettes va libérer la mémoire d'un objet, il a l'obligation d'exécuter un éventuel finalizer définit dans la classe de l'objet</a:t>
            </a:r>
            <a:endParaRPr/>
          </a:p>
          <a:p>
            <a:pPr indent="-228603" lvl="2" marL="1143020" rtl="0" algn="l">
              <a:spcBef>
                <a:spcPts val="1000"/>
              </a:spcBef>
              <a:spcAft>
                <a:spcPts val="0"/>
              </a:spcAft>
              <a:buSzPts val="1280"/>
              <a:buChar char="►"/>
            </a:pPr>
            <a:r>
              <a:rPr lang="fr-BE"/>
              <a:t>Attention, l'exécution complète de ce finalizer n'est pas garantie</a:t>
            </a:r>
            <a:endParaRPr/>
          </a:p>
          <a:p>
            <a:pPr indent="-228603" lvl="2" marL="1143020" rtl="0" algn="l">
              <a:spcBef>
                <a:spcPts val="1000"/>
              </a:spcBef>
              <a:spcAft>
                <a:spcPts val="0"/>
              </a:spcAft>
              <a:buSzPts val="1280"/>
              <a:buChar char="►"/>
            </a:pPr>
            <a:r>
              <a:rPr lang="fr-BE"/>
              <a:t>Si une exception survient durant son exécution, les traitements sont interrompus et la mémoire de l'objet est libérée sans que le finalizer soit entièrement exécuté</a:t>
            </a:r>
            <a:endParaRPr/>
          </a:p>
        </p:txBody>
      </p:sp>
      <p:sp>
        <p:nvSpPr>
          <p:cNvPr id="226" name="Google Shape;226;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232" name="Google Shape;232;p1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Java et la Programmation Orienté Objet</a:t>
            </a:r>
            <a:endParaRPr/>
          </a:p>
          <a:p>
            <a:pPr indent="-285755" lvl="1" marL="742962" rtl="0" algn="l">
              <a:spcBef>
                <a:spcPts val="1000"/>
              </a:spcBef>
              <a:spcAft>
                <a:spcPts val="0"/>
              </a:spcAft>
              <a:buSzPts val="1440"/>
              <a:buChar char="►"/>
            </a:pPr>
            <a:r>
              <a:rPr lang="fr-BE"/>
              <a:t>Presque un pur langage de P.O.O.</a:t>
            </a:r>
            <a:endParaRPr/>
          </a:p>
        </p:txBody>
      </p:sp>
      <p:sp>
        <p:nvSpPr>
          <p:cNvPr id="233" name="Google Shape;233;p1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34" name="Google Shape;234;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Utilisations du java</a:t>
            </a:r>
            <a:endParaRPr/>
          </a:p>
        </p:txBody>
      </p:sp>
      <p:sp>
        <p:nvSpPr>
          <p:cNvPr id="240" name="Google Shape;240;p14"/>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2</a:t>
            </a:r>
            <a:endParaRPr/>
          </a:p>
        </p:txBody>
      </p:sp>
      <p:sp>
        <p:nvSpPr>
          <p:cNvPr id="241" name="Google Shape;241;p1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42" name="Google Shape;242;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243" name="Google Shape;243;p14"/>
          <p:cNvPicPr preferRelativeResize="0"/>
          <p:nvPr/>
        </p:nvPicPr>
        <p:blipFill rotWithShape="1">
          <a:blip r:embed="rId3">
            <a:alphaModFix/>
          </a:blip>
          <a:srcRect b="0" l="0" r="0" t="0"/>
          <a:stretch/>
        </p:blipFill>
        <p:spPr>
          <a:xfrm>
            <a:off x="2808513" y="1339306"/>
            <a:ext cx="3600000" cy="23175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Utilisations du Java</a:t>
            </a:r>
            <a:endParaRPr/>
          </a:p>
        </p:txBody>
      </p:sp>
      <p:sp>
        <p:nvSpPr>
          <p:cNvPr id="249" name="Google Shape;249;p15"/>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Langage très utilisé dans le milieu professionnel</a:t>
            </a:r>
            <a:endParaRPr/>
          </a:p>
          <a:p>
            <a:pPr indent="-241306" lvl="0" marL="342906" rtl="0" algn="l">
              <a:spcBef>
                <a:spcPts val="1000"/>
              </a:spcBef>
              <a:spcAft>
                <a:spcPts val="0"/>
              </a:spcAft>
              <a:buSzPts val="1600"/>
              <a:buNone/>
            </a:pPr>
            <a:r>
              <a:t/>
            </a:r>
            <a:endParaRPr/>
          </a:p>
          <a:p>
            <a:pPr indent="-342906" lvl="0" marL="342906" rtl="0" algn="l">
              <a:spcBef>
                <a:spcPts val="1000"/>
              </a:spcBef>
              <a:spcAft>
                <a:spcPts val="0"/>
              </a:spcAft>
              <a:buSzPts val="1600"/>
              <a:buChar char="►"/>
            </a:pPr>
            <a:r>
              <a:rPr lang="fr-BE"/>
              <a:t>Possibilités d’utilisation</a:t>
            </a:r>
            <a:endParaRPr/>
          </a:p>
          <a:p>
            <a:pPr indent="-285755" lvl="1" marL="742962" rtl="0" algn="l">
              <a:spcBef>
                <a:spcPts val="1000"/>
              </a:spcBef>
              <a:spcAft>
                <a:spcPts val="0"/>
              </a:spcAft>
              <a:buSzPts val="1440"/>
              <a:buChar char="►"/>
            </a:pPr>
            <a:r>
              <a:rPr lang="fr-BE"/>
              <a:t>Applications en console</a:t>
            </a:r>
            <a:endParaRPr/>
          </a:p>
          <a:p>
            <a:pPr indent="-285755" lvl="1" marL="742962" rtl="0" algn="l">
              <a:spcBef>
                <a:spcPts val="1000"/>
              </a:spcBef>
              <a:spcAft>
                <a:spcPts val="0"/>
              </a:spcAft>
              <a:buSzPts val="1440"/>
              <a:buChar char="►"/>
            </a:pPr>
            <a:r>
              <a:rPr lang="fr-BE"/>
              <a:t>Applications avec interfaces graphiques</a:t>
            </a:r>
            <a:endParaRPr/>
          </a:p>
          <a:p>
            <a:pPr indent="-285755" lvl="1" marL="742962" rtl="0" algn="l">
              <a:spcBef>
                <a:spcPts val="1000"/>
              </a:spcBef>
              <a:spcAft>
                <a:spcPts val="0"/>
              </a:spcAft>
              <a:buSzPts val="1440"/>
              <a:buChar char="►"/>
            </a:pPr>
            <a:r>
              <a:rPr lang="fr-BE"/>
              <a:t>Applets (Programmes incorporés aux pages Web)</a:t>
            </a:r>
            <a:endParaRPr/>
          </a:p>
          <a:p>
            <a:pPr indent="-285755" lvl="1" marL="742962" rtl="0" algn="l">
              <a:spcBef>
                <a:spcPts val="1000"/>
              </a:spcBef>
              <a:spcAft>
                <a:spcPts val="0"/>
              </a:spcAft>
              <a:buSzPts val="1440"/>
              <a:buChar char="►"/>
            </a:pPr>
            <a:r>
              <a:rPr lang="fr-BE"/>
              <a:t>Applications mobiles (avec Java ME et Android)</a:t>
            </a:r>
            <a:endParaRPr/>
          </a:p>
          <a:p>
            <a:pPr indent="-285755" lvl="1" marL="742962" rtl="0" algn="l">
              <a:spcBef>
                <a:spcPts val="1000"/>
              </a:spcBef>
              <a:spcAft>
                <a:spcPts val="0"/>
              </a:spcAft>
              <a:buSzPts val="1440"/>
              <a:buChar char="►"/>
            </a:pPr>
            <a:r>
              <a:rPr lang="fr-BE"/>
              <a:t>Sites Web dynamiques (avec Java EE)</a:t>
            </a:r>
            <a:endParaRPr/>
          </a:p>
          <a:p>
            <a:pPr indent="-241306" lvl="0" marL="342906" rtl="0" algn="l">
              <a:spcBef>
                <a:spcPts val="1000"/>
              </a:spcBef>
              <a:spcAft>
                <a:spcPts val="0"/>
              </a:spcAft>
              <a:buSzPts val="1600"/>
              <a:buNone/>
            </a:pPr>
            <a:r>
              <a:t/>
            </a:r>
            <a:endParaRPr/>
          </a:p>
        </p:txBody>
      </p:sp>
      <p:sp>
        <p:nvSpPr>
          <p:cNvPr id="250" name="Google Shape;250;p1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51" name="Google Shape;251;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br>
              <a:rPr lang="fr-BE"/>
            </a:br>
            <a:r>
              <a:rPr lang="fr-BE"/>
              <a:t>Environnement</a:t>
            </a:r>
            <a:endParaRPr/>
          </a:p>
        </p:txBody>
      </p:sp>
      <p:sp>
        <p:nvSpPr>
          <p:cNvPr id="257" name="Google Shape;257;p1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3</a:t>
            </a:r>
            <a:endParaRPr/>
          </a:p>
        </p:txBody>
      </p:sp>
      <p:sp>
        <p:nvSpPr>
          <p:cNvPr id="258" name="Google Shape;258;p1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59" name="Google Shape;259;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260" name="Google Shape;260;p16"/>
          <p:cNvPicPr preferRelativeResize="0"/>
          <p:nvPr/>
        </p:nvPicPr>
        <p:blipFill rotWithShape="1">
          <a:blip r:embed="rId3">
            <a:alphaModFix/>
          </a:blip>
          <a:srcRect b="0" l="0" r="0" t="0"/>
          <a:stretch/>
        </p:blipFill>
        <p:spPr>
          <a:xfrm>
            <a:off x="1907704" y="2313163"/>
            <a:ext cx="1083936" cy="1083936"/>
          </a:xfrm>
          <a:prstGeom prst="rect">
            <a:avLst/>
          </a:prstGeom>
          <a:noFill/>
          <a:ln>
            <a:noFill/>
          </a:ln>
        </p:spPr>
      </p:pic>
      <p:pic>
        <p:nvPicPr>
          <p:cNvPr descr="A close up of a device&#10;&#10;Description generated with high confidence" id="261" name="Google Shape;261;p16"/>
          <p:cNvPicPr preferRelativeResize="0"/>
          <p:nvPr/>
        </p:nvPicPr>
        <p:blipFill rotWithShape="1">
          <a:blip r:embed="rId4">
            <a:alphaModFix/>
          </a:blip>
          <a:srcRect b="0" l="0" r="0" t="0"/>
          <a:stretch/>
        </p:blipFill>
        <p:spPr>
          <a:xfrm>
            <a:off x="6152360" y="2308260"/>
            <a:ext cx="1019903" cy="1085003"/>
          </a:xfrm>
          <a:prstGeom prst="rect">
            <a:avLst/>
          </a:prstGeom>
          <a:noFill/>
          <a:ln>
            <a:noFill/>
          </a:ln>
        </p:spPr>
      </p:pic>
      <p:pic>
        <p:nvPicPr>
          <p:cNvPr descr="A close up of a card&#10;&#10;Description generated with high confidence" id="262" name="Google Shape;262;p16"/>
          <p:cNvPicPr preferRelativeResize="0"/>
          <p:nvPr/>
        </p:nvPicPr>
        <p:blipFill rotWithShape="1">
          <a:blip r:embed="rId5">
            <a:alphaModFix/>
          </a:blip>
          <a:srcRect b="0" l="0" r="0" t="0"/>
          <a:stretch/>
        </p:blipFill>
        <p:spPr>
          <a:xfrm>
            <a:off x="4030032" y="2313163"/>
            <a:ext cx="1083936" cy="10839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268" name="Google Shape;268;p1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Les JDKs</a:t>
            </a:r>
            <a:endParaRPr/>
          </a:p>
          <a:p>
            <a:pPr indent="-285755" lvl="1" marL="742962" rtl="0" algn="l">
              <a:spcBef>
                <a:spcPts val="1000"/>
              </a:spcBef>
              <a:spcAft>
                <a:spcPts val="0"/>
              </a:spcAft>
              <a:buSzPts val="1440"/>
              <a:buChar char="►"/>
            </a:pPr>
            <a:r>
              <a:rPr lang="fr-BE"/>
              <a:t>Définition</a:t>
            </a:r>
            <a:endParaRPr/>
          </a:p>
          <a:p>
            <a:pPr indent="0" lvl="2" marL="857265" rtl="0" algn="l">
              <a:spcBef>
                <a:spcPts val="1000"/>
              </a:spcBef>
              <a:spcAft>
                <a:spcPts val="0"/>
              </a:spcAft>
              <a:buSzPts val="1280"/>
              <a:buNone/>
            </a:pPr>
            <a:r>
              <a:rPr lang="fr-BE"/>
              <a:t>Le </a:t>
            </a:r>
            <a:r>
              <a:rPr lang="fr-BE" u="sng"/>
              <a:t>J</a:t>
            </a:r>
            <a:r>
              <a:rPr lang="fr-BE"/>
              <a:t>ava </a:t>
            </a:r>
            <a:r>
              <a:rPr lang="fr-BE" u="sng"/>
              <a:t>D</a:t>
            </a:r>
            <a:r>
              <a:rPr lang="fr-BE"/>
              <a:t>evelopment </a:t>
            </a:r>
            <a:r>
              <a:rPr lang="fr-BE" u="sng"/>
              <a:t>K</a:t>
            </a:r>
            <a:r>
              <a:rPr lang="fr-BE"/>
              <a:t>it (JDK) désigne un ensemble de bibliothèques logicielles de base du langage de programmation Java, ainsi que les outils avec lesquels le code Java peut être compilé, transformé en bytecode destiné à la machine virtuelle Java. </a:t>
            </a:r>
            <a:endParaRPr/>
          </a:p>
          <a:p>
            <a:pPr indent="-194315" lvl="1" marL="742962" rtl="0" algn="l">
              <a:spcBef>
                <a:spcPts val="1000"/>
              </a:spcBef>
              <a:spcAft>
                <a:spcPts val="0"/>
              </a:spcAft>
              <a:buSzPts val="1440"/>
              <a:buNone/>
            </a:pPr>
            <a:r>
              <a:t/>
            </a:r>
            <a:endParaRPr/>
          </a:p>
        </p:txBody>
      </p:sp>
      <p:sp>
        <p:nvSpPr>
          <p:cNvPr id="269" name="Google Shape;269;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275" name="Google Shape;275;p1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 Oracle JDK</a:t>
            </a:r>
            <a:endParaRPr b="1"/>
          </a:p>
          <a:p>
            <a:pPr indent="-285755" lvl="1" marL="742962" rtl="0" algn="l">
              <a:spcBef>
                <a:spcPts val="1000"/>
              </a:spcBef>
              <a:spcAft>
                <a:spcPts val="0"/>
              </a:spcAft>
              <a:buSzPts val="1440"/>
              <a:buChar char="►"/>
            </a:pPr>
            <a:r>
              <a:rPr lang="fr-BE"/>
              <a:t>Depuis le 6/04/2019, la licence d’Oracle JDK a changé. Dorénavant la licence commerciale et le support sont payant. La licence pour un usage personnel et le développement reste gratuit</a:t>
            </a:r>
            <a:endParaRPr/>
          </a:p>
          <a:p>
            <a:pPr indent="0" lvl="1" marL="457206" rtl="0" algn="r">
              <a:spcBef>
                <a:spcPts val="1000"/>
              </a:spcBef>
              <a:spcAft>
                <a:spcPts val="0"/>
              </a:spcAft>
              <a:buSzPts val="1120"/>
              <a:buNone/>
            </a:pPr>
            <a:r>
              <a:rPr lang="fr-BE" sz="1400" u="sng">
                <a:solidFill>
                  <a:schemeClr val="hlink"/>
                </a:solidFill>
                <a:hlinkClick r:id="rId3"/>
              </a:rPr>
              <a:t>oracle now requires a subscription to use Java SE</a:t>
            </a:r>
            <a:endParaRPr sz="1400" u="sng">
              <a:solidFill>
                <a:schemeClr val="hlink"/>
              </a:solidFill>
              <a:hlinkClick r:id="rId4"/>
            </a:endParaRPr>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Version stable : 11</a:t>
            </a:r>
            <a:endParaRPr/>
          </a:p>
          <a:p>
            <a:pPr indent="-285755" lvl="1" marL="742962" rtl="0" algn="l">
              <a:spcBef>
                <a:spcPts val="1000"/>
              </a:spcBef>
              <a:spcAft>
                <a:spcPts val="0"/>
              </a:spcAft>
              <a:buSzPts val="1440"/>
              <a:buChar char="►"/>
            </a:pPr>
            <a:r>
              <a:rPr lang="fr-BE"/>
              <a:t>Dernière version : 12 (19/03/2019)</a:t>
            </a:r>
            <a:endParaRPr/>
          </a:p>
        </p:txBody>
      </p:sp>
      <p:sp>
        <p:nvSpPr>
          <p:cNvPr id="276" name="Google Shape;276;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282" name="Google Shape;282;p1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L’OpenJDK</a:t>
            </a:r>
            <a:endParaRPr/>
          </a:p>
          <a:p>
            <a:pPr indent="-285755" lvl="1" marL="742962" rtl="0" algn="l">
              <a:spcBef>
                <a:spcPts val="1000"/>
              </a:spcBef>
              <a:spcAft>
                <a:spcPts val="0"/>
              </a:spcAft>
              <a:buSzPts val="1440"/>
              <a:buChar char="►"/>
            </a:pPr>
            <a:r>
              <a:rPr lang="fr-BE"/>
              <a:t>L'OpenJDK constitue l'implémentation de référence officielle et libre de Java SE, tel que défini par le Java Community Process et ce, depuis sa version 7. Il est le résultat de l'effort de l'entreprise Sun Microsystems (propriétaire de Java jusqu'à son rachat par Oracle) à vouloir rendre Java SE open source</a:t>
            </a:r>
            <a:endParaRPr/>
          </a:p>
          <a:p>
            <a:pPr indent="0" lvl="1" marL="457206" rtl="0" algn="r">
              <a:spcBef>
                <a:spcPts val="1000"/>
              </a:spcBef>
              <a:spcAft>
                <a:spcPts val="0"/>
              </a:spcAft>
              <a:buSzPts val="1120"/>
              <a:buNone/>
            </a:pPr>
            <a:r>
              <a:rPr lang="fr-BE" sz="1400" u="sng">
                <a:solidFill>
                  <a:schemeClr val="hlink"/>
                </a:solidFill>
                <a:hlinkClick r:id="rId3"/>
              </a:rPr>
              <a:t>wiki/OpenJDK</a:t>
            </a:r>
            <a:endParaRPr sz="1400"/>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Version stable : 11</a:t>
            </a:r>
            <a:endParaRPr/>
          </a:p>
          <a:p>
            <a:pPr indent="-285755" lvl="1" marL="742962" rtl="0" algn="l">
              <a:spcBef>
                <a:spcPts val="1000"/>
              </a:spcBef>
              <a:spcAft>
                <a:spcPts val="0"/>
              </a:spcAft>
              <a:buSzPts val="1440"/>
              <a:buChar char="►"/>
            </a:pPr>
            <a:r>
              <a:rPr lang="fr-BE"/>
              <a:t>Dernière version : 12 (19 mars 2019)</a:t>
            </a:r>
            <a:endParaRPr/>
          </a:p>
        </p:txBody>
      </p:sp>
      <p:sp>
        <p:nvSpPr>
          <p:cNvPr id="283" name="Google Shape;283;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solidFill>
                  <a:srgbClr val="3F3F3F"/>
                </a:solidFill>
              </a:rPr>
              <a:t>Plan du cours</a:t>
            </a:r>
            <a:endParaRPr/>
          </a:p>
        </p:txBody>
      </p:sp>
      <p:sp>
        <p:nvSpPr>
          <p:cNvPr id="149" name="Google Shape;149;p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solidFill>
                  <a:srgbClr val="262626"/>
                </a:solidFill>
              </a:rPr>
              <a:t>Chapitre 1 : Historique et concepts</a:t>
            </a:r>
            <a:endParaRPr>
              <a:solidFill>
                <a:srgbClr val="262626"/>
              </a:solidFill>
            </a:endParaRPr>
          </a:p>
          <a:p>
            <a:pPr indent="-241306" lvl="0" marL="342906" rtl="0" algn="l">
              <a:spcBef>
                <a:spcPts val="1000"/>
              </a:spcBef>
              <a:spcAft>
                <a:spcPts val="0"/>
              </a:spcAft>
              <a:buSzPts val="1600"/>
              <a:buNone/>
            </a:pPr>
            <a:r>
              <a:t/>
            </a:r>
            <a:endParaRPr>
              <a:solidFill>
                <a:srgbClr val="262626"/>
              </a:solidFill>
            </a:endParaRPr>
          </a:p>
          <a:p>
            <a:pPr indent="-342906" lvl="0" marL="342906" rtl="0" algn="l">
              <a:spcBef>
                <a:spcPts val="1000"/>
              </a:spcBef>
              <a:spcAft>
                <a:spcPts val="0"/>
              </a:spcAft>
              <a:buSzPts val="1600"/>
              <a:buChar char="►"/>
            </a:pPr>
            <a:r>
              <a:rPr lang="fr-BE">
                <a:solidFill>
                  <a:srgbClr val="262626"/>
                </a:solidFill>
              </a:rPr>
              <a:t>Chapitre 2 : Utilisations du Java</a:t>
            </a:r>
            <a:endParaRPr/>
          </a:p>
          <a:p>
            <a:pPr indent="-241306" lvl="0" marL="342906" rtl="0" algn="l">
              <a:spcBef>
                <a:spcPts val="1000"/>
              </a:spcBef>
              <a:spcAft>
                <a:spcPts val="0"/>
              </a:spcAft>
              <a:buSzPts val="1600"/>
              <a:buNone/>
            </a:pPr>
            <a:r>
              <a:t/>
            </a:r>
            <a:endParaRPr>
              <a:solidFill>
                <a:srgbClr val="262626"/>
              </a:solidFill>
            </a:endParaRPr>
          </a:p>
          <a:p>
            <a:pPr indent="-342906" lvl="0" marL="342906" rtl="0" algn="l">
              <a:spcBef>
                <a:spcPts val="1000"/>
              </a:spcBef>
              <a:spcAft>
                <a:spcPts val="0"/>
              </a:spcAft>
              <a:buSzPts val="1600"/>
              <a:buChar char="►"/>
            </a:pPr>
            <a:r>
              <a:rPr lang="fr-BE">
                <a:solidFill>
                  <a:srgbClr val="262626"/>
                </a:solidFill>
              </a:rPr>
              <a:t>Chapitre 3 : Les outils de développement</a:t>
            </a:r>
            <a:endParaRPr/>
          </a:p>
          <a:p>
            <a:pPr indent="-241306" lvl="0" marL="342906" rtl="0" algn="l">
              <a:spcBef>
                <a:spcPts val="1000"/>
              </a:spcBef>
              <a:spcAft>
                <a:spcPts val="0"/>
              </a:spcAft>
              <a:buSzPts val="1600"/>
              <a:buNone/>
            </a:pPr>
            <a:r>
              <a:t/>
            </a:r>
            <a:endParaRPr>
              <a:solidFill>
                <a:srgbClr val="262626"/>
              </a:solidFill>
            </a:endParaRPr>
          </a:p>
          <a:p>
            <a:pPr indent="-342906" lvl="0" marL="342906" rtl="0" algn="l">
              <a:spcBef>
                <a:spcPts val="1000"/>
              </a:spcBef>
              <a:spcAft>
                <a:spcPts val="0"/>
              </a:spcAft>
              <a:buSzPts val="1600"/>
              <a:buChar char="►"/>
            </a:pPr>
            <a:r>
              <a:rPr lang="fr-BE">
                <a:solidFill>
                  <a:srgbClr val="262626"/>
                </a:solidFill>
              </a:rPr>
              <a:t>Chapitre 4 : Les packages</a:t>
            </a:r>
            <a:endParaRPr/>
          </a:p>
          <a:p>
            <a:pPr indent="-241306" lvl="0" marL="342906" rtl="0" algn="l">
              <a:spcBef>
                <a:spcPts val="1000"/>
              </a:spcBef>
              <a:spcAft>
                <a:spcPts val="0"/>
              </a:spcAft>
              <a:buSzPts val="1600"/>
              <a:buNone/>
            </a:pPr>
            <a:r>
              <a:t/>
            </a:r>
            <a:endParaRPr>
              <a:solidFill>
                <a:srgbClr val="262626"/>
              </a:solidFill>
            </a:endParaRPr>
          </a:p>
          <a:p>
            <a:pPr indent="-342906" lvl="0" marL="342906" rtl="0" algn="l">
              <a:spcBef>
                <a:spcPts val="1000"/>
              </a:spcBef>
              <a:spcAft>
                <a:spcPts val="0"/>
              </a:spcAft>
              <a:buSzPts val="1600"/>
              <a:buChar char="►"/>
            </a:pPr>
            <a:r>
              <a:rPr lang="fr-BE">
                <a:solidFill>
                  <a:srgbClr val="262626"/>
                </a:solidFill>
              </a:rPr>
              <a:t>Chapitre 5 : Un premier programme</a:t>
            </a:r>
            <a:endParaRPr/>
          </a:p>
        </p:txBody>
      </p:sp>
      <p:sp>
        <p:nvSpPr>
          <p:cNvPr id="150" name="Google Shape;150;p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151" name="Google Shape;151;p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br>
              <a:rPr lang="fr-BE"/>
            </a:br>
            <a:endParaRPr/>
          </a:p>
        </p:txBody>
      </p:sp>
      <p:sp>
        <p:nvSpPr>
          <p:cNvPr id="289" name="Google Shape;289;p2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Installation du Java Development Kit (JDK)</a:t>
            </a:r>
            <a:endParaRPr/>
          </a:p>
          <a:p>
            <a:pPr indent="-285755" lvl="1" marL="742962" rtl="0" algn="l">
              <a:spcBef>
                <a:spcPts val="1000"/>
              </a:spcBef>
              <a:spcAft>
                <a:spcPts val="0"/>
              </a:spcAft>
              <a:buSzPts val="1440"/>
              <a:buChar char="►"/>
            </a:pPr>
            <a:r>
              <a:rPr lang="fr-BE"/>
              <a:t>JDK</a:t>
            </a:r>
            <a:endParaRPr/>
          </a:p>
          <a:p>
            <a:pPr indent="0" lvl="1" marL="457206" rtl="0" algn="l">
              <a:spcBef>
                <a:spcPts val="1000"/>
              </a:spcBef>
              <a:spcAft>
                <a:spcPts val="0"/>
              </a:spcAft>
              <a:buSzPts val="1280"/>
              <a:buNone/>
            </a:pPr>
            <a:r>
              <a:rPr lang="fr-BE" sz="1600" u="sng">
                <a:solidFill>
                  <a:schemeClr val="hlink"/>
                </a:solidFill>
                <a:hlinkClick r:id="rId3"/>
              </a:rPr>
              <a:t>https://adoptopenjdk.net</a:t>
            </a:r>
            <a:endParaRPr sz="1600"/>
          </a:p>
          <a:p>
            <a:pPr indent="0" lvl="0" marL="0" rtl="0" algn="l">
              <a:spcBef>
                <a:spcPts val="1000"/>
              </a:spcBef>
              <a:spcAft>
                <a:spcPts val="0"/>
              </a:spcAft>
              <a:buSzPts val="1600"/>
              <a:buNone/>
            </a:pPr>
            <a:r>
              <a:t/>
            </a:r>
            <a:endParaRPr/>
          </a:p>
          <a:p>
            <a:pPr indent="-342906" lvl="0" marL="342906" rtl="0" algn="l">
              <a:spcBef>
                <a:spcPts val="1000"/>
              </a:spcBef>
              <a:spcAft>
                <a:spcPts val="0"/>
              </a:spcAft>
              <a:buSzPts val="1600"/>
              <a:buChar char="►"/>
            </a:pPr>
            <a:r>
              <a:rPr lang="fr-BE"/>
              <a:t>Installation d’un Integrated Development Environment (IDE)</a:t>
            </a:r>
            <a:endParaRPr/>
          </a:p>
          <a:p>
            <a:pPr indent="-342900" lvl="1" marL="800106" rtl="0" algn="l">
              <a:spcBef>
                <a:spcPts val="1000"/>
              </a:spcBef>
              <a:spcAft>
                <a:spcPts val="0"/>
              </a:spcAft>
              <a:buSzPts val="1440"/>
              <a:buChar char="►"/>
            </a:pPr>
            <a:r>
              <a:rPr i="1" lang="fr-BE"/>
              <a:t>IntelliJ</a:t>
            </a:r>
            <a:endParaRPr/>
          </a:p>
          <a:p>
            <a:pPr indent="0" lvl="1" marL="457206" rtl="0" algn="l">
              <a:spcBef>
                <a:spcPts val="1000"/>
              </a:spcBef>
              <a:spcAft>
                <a:spcPts val="0"/>
              </a:spcAft>
              <a:buSzPts val="1280"/>
              <a:buNone/>
            </a:pPr>
            <a:r>
              <a:rPr i="1" lang="fr-BE" sz="1600" u="sng">
                <a:solidFill>
                  <a:schemeClr val="hlink"/>
                </a:solidFill>
                <a:hlinkClick r:id="rId4"/>
              </a:rPr>
              <a:t>https://www.jetbrains.com/idea/download</a:t>
            </a:r>
            <a:endParaRPr i="1" sz="1600"/>
          </a:p>
          <a:p>
            <a:pPr indent="-285755" lvl="1" marL="742962" rtl="0" algn="l">
              <a:spcBef>
                <a:spcPts val="1000"/>
              </a:spcBef>
              <a:spcAft>
                <a:spcPts val="0"/>
              </a:spcAft>
              <a:buSzPts val="1440"/>
              <a:buChar char="►"/>
            </a:pPr>
            <a:r>
              <a:rPr lang="fr-BE"/>
              <a:t>Eclipse</a:t>
            </a:r>
            <a:endParaRPr/>
          </a:p>
          <a:p>
            <a:pPr indent="0" lvl="1" marL="457206" rtl="0" algn="l">
              <a:spcBef>
                <a:spcPts val="1000"/>
              </a:spcBef>
              <a:spcAft>
                <a:spcPts val="0"/>
              </a:spcAft>
              <a:buSzPts val="1280"/>
              <a:buNone/>
            </a:pPr>
            <a:r>
              <a:rPr lang="fr-BE" sz="1600" u="sng">
                <a:solidFill>
                  <a:schemeClr val="hlink"/>
                </a:solidFill>
                <a:hlinkClick r:id="rId5"/>
              </a:rPr>
              <a:t>https://eclipse.org/downloads</a:t>
            </a:r>
            <a:endParaRPr sz="1600"/>
          </a:p>
          <a:p>
            <a:pPr indent="-342900" lvl="1" marL="800106" rtl="0" algn="l">
              <a:spcBef>
                <a:spcPts val="1000"/>
              </a:spcBef>
              <a:spcAft>
                <a:spcPts val="0"/>
              </a:spcAft>
              <a:buSzPts val="1440"/>
              <a:buChar char="►"/>
            </a:pPr>
            <a:r>
              <a:rPr i="1" lang="fr-BE"/>
              <a:t>Netbeans</a:t>
            </a:r>
            <a:endParaRPr i="1"/>
          </a:p>
          <a:p>
            <a:pPr indent="0" lvl="1" marL="457206" rtl="0" algn="l">
              <a:spcBef>
                <a:spcPts val="1000"/>
              </a:spcBef>
              <a:spcAft>
                <a:spcPts val="0"/>
              </a:spcAft>
              <a:buSzPts val="1280"/>
              <a:buNone/>
            </a:pPr>
            <a:r>
              <a:rPr i="1" lang="fr-BE" sz="1600" u="sng">
                <a:solidFill>
                  <a:schemeClr val="hlink"/>
                </a:solidFill>
                <a:hlinkClick r:id="rId6"/>
              </a:rPr>
              <a:t>https://netbeans.org/downloads/index.html</a:t>
            </a:r>
            <a:endParaRPr i="1" sz="1600"/>
          </a:p>
        </p:txBody>
      </p:sp>
      <p:sp>
        <p:nvSpPr>
          <p:cNvPr id="290" name="Google Shape;290;p2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91" name="Google Shape;291;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297" name="Google Shape;297;p21"/>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Configuration des installations</a:t>
            </a:r>
            <a:endParaRPr/>
          </a:p>
          <a:p>
            <a:pPr indent="-285755" lvl="1" marL="742962" rtl="0" algn="l">
              <a:spcBef>
                <a:spcPts val="1000"/>
              </a:spcBef>
              <a:spcAft>
                <a:spcPts val="0"/>
              </a:spcAft>
              <a:buSzPts val="1440"/>
              <a:buChar char="►"/>
            </a:pPr>
            <a:r>
              <a:rPr lang="fr-BE"/>
              <a:t>La variable système PATH</a:t>
            </a:r>
            <a:endParaRPr/>
          </a:p>
          <a:p>
            <a:pPr indent="-228603" lvl="2" marL="1143020" rtl="0" algn="l">
              <a:spcBef>
                <a:spcPts val="1000"/>
              </a:spcBef>
              <a:spcAft>
                <a:spcPts val="0"/>
              </a:spcAft>
              <a:buSzPts val="1280"/>
              <a:buChar char="►"/>
            </a:pPr>
            <a:r>
              <a:rPr lang="fr-BE"/>
              <a:t>En cas d’erreur lors de la tentative de compilation, ou d’exécution, il se peut qu’il faille configurer manuellement la variable système PATH :</a:t>
            </a:r>
            <a:endParaRPr/>
          </a:p>
          <a:p>
            <a:pPr indent="-228604" lvl="3" marL="1600227" rtl="0" algn="l">
              <a:spcBef>
                <a:spcPts val="1000"/>
              </a:spcBef>
              <a:spcAft>
                <a:spcPts val="0"/>
              </a:spcAft>
              <a:buSzPts val="1120"/>
              <a:buChar char="►"/>
            </a:pPr>
            <a:r>
              <a:rPr lang="fr-BE"/>
              <a:t>Dans Windows, aller dans Panneau de configuration\Système et sécurité\Système puis dans les Paramètres système avancés.</a:t>
            </a:r>
            <a:endParaRPr/>
          </a:p>
          <a:p>
            <a:pPr indent="-228604" lvl="3" marL="1600227" rtl="0" algn="l">
              <a:spcBef>
                <a:spcPts val="1000"/>
              </a:spcBef>
              <a:spcAft>
                <a:spcPts val="0"/>
              </a:spcAft>
              <a:buSzPts val="1120"/>
              <a:buChar char="►"/>
            </a:pPr>
            <a:r>
              <a:rPr lang="fr-BE"/>
              <a:t>Dans Variables d’environnement, ajouter ou modifier la variable système PATH en ajoutant le chemin du dossier bin de l’installation Java, par exemple : </a:t>
            </a:r>
            <a:endParaRPr/>
          </a:p>
          <a:p>
            <a:pPr indent="0" lvl="4" marL="1828830" rtl="0" algn="l">
              <a:spcBef>
                <a:spcPts val="1000"/>
              </a:spcBef>
              <a:spcAft>
                <a:spcPts val="0"/>
              </a:spcAft>
              <a:buSzPts val="1120"/>
              <a:buNone/>
            </a:pPr>
            <a:r>
              <a:rPr lang="fr-BE"/>
              <a:t>C:\Program Files\AdoptOpenJDK\jdk-11.0.3.7-hotspot\bin</a:t>
            </a:r>
            <a:endParaRPr/>
          </a:p>
        </p:txBody>
      </p:sp>
      <p:sp>
        <p:nvSpPr>
          <p:cNvPr id="298" name="Google Shape;298;p2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299" name="Google Shape;299;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305" name="Google Shape;305;p2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SzPts val="1440"/>
              <a:buChar char="►"/>
            </a:pPr>
            <a:r>
              <a:rPr lang="fr-BE"/>
              <a:t>L’interface d’IntelliJ</a:t>
            </a:r>
            <a:endParaRPr/>
          </a:p>
        </p:txBody>
      </p:sp>
      <p:sp>
        <p:nvSpPr>
          <p:cNvPr id="306" name="Google Shape;306;p2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07" name="Google Shape;307;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social media post&#10;&#10;Description generated with very high confidence" id="308" name="Google Shape;308;p22"/>
          <p:cNvPicPr preferRelativeResize="0"/>
          <p:nvPr/>
        </p:nvPicPr>
        <p:blipFill rotWithShape="1">
          <a:blip r:embed="rId3">
            <a:alphaModFix/>
          </a:blip>
          <a:srcRect b="0" l="0" r="0" t="0"/>
          <a:stretch/>
        </p:blipFill>
        <p:spPr>
          <a:xfrm>
            <a:off x="1110444" y="2185009"/>
            <a:ext cx="7380312" cy="39592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Environnement</a:t>
            </a:r>
            <a:endParaRPr/>
          </a:p>
        </p:txBody>
      </p:sp>
      <p:sp>
        <p:nvSpPr>
          <p:cNvPr id="314" name="Google Shape;314;p23"/>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SzPts val="1440"/>
              <a:buAutoNum type="arabicPeriod"/>
            </a:pPr>
            <a:r>
              <a:rPr lang="fr-BE" sz="1800"/>
              <a:t>Project : Votre projet et ses fichiers s’affichent ici</a:t>
            </a:r>
            <a:endParaRPr/>
          </a:p>
          <a:p>
            <a:pPr indent="-365760" lvl="2" marL="1371600" rtl="0" algn="l">
              <a:spcBef>
                <a:spcPts val="1000"/>
              </a:spcBef>
              <a:spcAft>
                <a:spcPts val="0"/>
              </a:spcAft>
              <a:buSzPts val="1440"/>
              <a:buNone/>
            </a:pPr>
            <a:r>
              <a:t/>
            </a:r>
            <a:endParaRPr sz="1800"/>
          </a:p>
          <a:p>
            <a:pPr indent="-457200" lvl="2" marL="1371600" rtl="0" algn="l">
              <a:spcBef>
                <a:spcPts val="1000"/>
              </a:spcBef>
              <a:spcAft>
                <a:spcPts val="0"/>
              </a:spcAft>
              <a:buSzPts val="1440"/>
              <a:buAutoNum type="arabicPeriod"/>
            </a:pPr>
            <a:r>
              <a:rPr lang="fr-BE" sz="1800"/>
              <a:t>La zone principale, où vos fichiers s’ouvrent et où vous pouvez les modifier. Chaque fichier s’ouvre dans un nouvel onglet, n’oubliez pas de faire de temps à autres le tri !</a:t>
            </a:r>
            <a:endParaRPr/>
          </a:p>
          <a:p>
            <a:pPr indent="-365760" lvl="2" marL="1371600" rtl="0" algn="l">
              <a:spcBef>
                <a:spcPts val="1000"/>
              </a:spcBef>
              <a:spcAft>
                <a:spcPts val="0"/>
              </a:spcAft>
              <a:buSzPts val="1440"/>
              <a:buNone/>
            </a:pPr>
            <a:r>
              <a:t/>
            </a:r>
            <a:endParaRPr sz="1800"/>
          </a:p>
          <a:p>
            <a:pPr indent="-457200" lvl="2" marL="1371600" rtl="0" algn="l">
              <a:spcBef>
                <a:spcPts val="1000"/>
              </a:spcBef>
              <a:spcAft>
                <a:spcPts val="0"/>
              </a:spcAft>
              <a:buSzPts val="1440"/>
              <a:buAutoNum type="arabicPeriod"/>
            </a:pPr>
            <a:r>
              <a:rPr lang="fr-BE" sz="1800"/>
              <a:t>Configurations et exécution : IntelliJ peut sauver plusieurs configurations afin d’exécuter votre projet. On peut également choisir le mode d’exécution (debug par exemple).</a:t>
            </a:r>
            <a:endParaRPr/>
          </a:p>
          <a:p>
            <a:pPr indent="-365760" lvl="2" marL="1371600" rtl="0" algn="l">
              <a:spcBef>
                <a:spcPts val="1000"/>
              </a:spcBef>
              <a:spcAft>
                <a:spcPts val="0"/>
              </a:spcAft>
              <a:buSzPts val="1440"/>
              <a:buNone/>
            </a:pPr>
            <a:r>
              <a:t/>
            </a:r>
            <a:endParaRPr sz="1800"/>
          </a:p>
          <a:p>
            <a:pPr indent="-457200" lvl="2" marL="1371600" rtl="0" algn="l">
              <a:spcBef>
                <a:spcPts val="1000"/>
              </a:spcBef>
              <a:spcAft>
                <a:spcPts val="0"/>
              </a:spcAft>
              <a:buSzPts val="1440"/>
              <a:buAutoNum type="arabicPeriod"/>
            </a:pPr>
            <a:r>
              <a:rPr lang="fr-BE" sz="1800"/>
              <a:t>Console : La sortie « console » de votre programme dans Eclipse. C’est également ce qui apparaîtra sur la console de votre OS lors de l’exécution</a:t>
            </a:r>
            <a:endParaRPr/>
          </a:p>
        </p:txBody>
      </p:sp>
      <p:sp>
        <p:nvSpPr>
          <p:cNvPr id="315" name="Google Shape;315;p2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16" name="Google Shape;316;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Packages</a:t>
            </a:r>
            <a:endParaRPr/>
          </a:p>
        </p:txBody>
      </p:sp>
      <p:sp>
        <p:nvSpPr>
          <p:cNvPr id="322" name="Google Shape;322;p24"/>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4</a:t>
            </a:r>
            <a:endParaRPr/>
          </a:p>
        </p:txBody>
      </p:sp>
      <p:sp>
        <p:nvSpPr>
          <p:cNvPr id="323" name="Google Shape;323;p2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24" name="Google Shape;324;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325" name="Google Shape;325;p24"/>
          <p:cNvPicPr preferRelativeResize="0"/>
          <p:nvPr/>
        </p:nvPicPr>
        <p:blipFill rotWithShape="1">
          <a:blip r:embed="rId3">
            <a:alphaModFix/>
          </a:blip>
          <a:srcRect b="0" l="0" r="0" t="0"/>
          <a:stretch/>
        </p:blipFill>
        <p:spPr>
          <a:xfrm>
            <a:off x="2984138" y="2488986"/>
            <a:ext cx="3175724" cy="9400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Packages</a:t>
            </a:r>
            <a:endParaRPr/>
          </a:p>
        </p:txBody>
      </p:sp>
      <p:sp>
        <p:nvSpPr>
          <p:cNvPr id="331" name="Google Shape;331;p2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C’est l’architecture d’un projet java. Ils regroupent les fichiers du programme et d’autres packages</a:t>
            </a:r>
            <a:endParaRPr/>
          </a:p>
          <a:p>
            <a:pPr indent="-342906" lvl="0" marL="342906" rtl="0" algn="l">
              <a:spcBef>
                <a:spcPts val="1000"/>
              </a:spcBef>
              <a:spcAft>
                <a:spcPts val="0"/>
              </a:spcAft>
              <a:buSzPts val="1600"/>
              <a:buChar char="►"/>
            </a:pPr>
            <a:r>
              <a:rPr lang="fr-BE"/>
              <a:t>Les noms de package sont séparés par des ‘.’ qui marquent une hiérarchie</a:t>
            </a:r>
            <a:endParaRPr/>
          </a:p>
          <a:p>
            <a:pPr indent="-342906" lvl="0" marL="342906" rtl="0" algn="l">
              <a:spcBef>
                <a:spcPts val="1000"/>
              </a:spcBef>
              <a:spcAft>
                <a:spcPts val="0"/>
              </a:spcAft>
              <a:buSzPts val="1600"/>
              <a:buChar char="►"/>
            </a:pPr>
            <a:r>
              <a:rPr lang="fr-BE"/>
              <a:t>Attention : la structure hiérarchique est aussi bien logique que physique (écrite sur disque)</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280"/>
              <a:buNone/>
            </a:pPr>
            <a:r>
              <a:rPr i="1" lang="fr-BE" sz="1600"/>
              <a:t>C:\Users\(…)\HelloWorld\src\be\formation\java</a:t>
            </a:r>
            <a:endParaRPr/>
          </a:p>
        </p:txBody>
      </p:sp>
      <p:sp>
        <p:nvSpPr>
          <p:cNvPr id="332" name="Google Shape;332;p2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33" name="Google Shape;333;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334" name="Google Shape;334;p25"/>
          <p:cNvPicPr preferRelativeResize="0"/>
          <p:nvPr/>
        </p:nvPicPr>
        <p:blipFill rotWithShape="1">
          <a:blip r:embed="rId3">
            <a:alphaModFix/>
          </a:blip>
          <a:srcRect b="0" l="0" r="0" t="0"/>
          <a:stretch/>
        </p:blipFill>
        <p:spPr>
          <a:xfrm>
            <a:off x="3015302" y="5510361"/>
            <a:ext cx="3175724" cy="94001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Packages</a:t>
            </a:r>
            <a:endParaRPr/>
          </a:p>
        </p:txBody>
      </p:sp>
      <p:sp>
        <p:nvSpPr>
          <p:cNvPr id="340" name="Google Shape;340;p2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L’utilisation de fichiers du programmes contenus dans un autre package est possible en faisant un </a:t>
            </a:r>
            <a:r>
              <a:rPr i="1" lang="fr-BE"/>
              <a:t>import.</a:t>
            </a:r>
            <a:endParaRPr/>
          </a:p>
        </p:txBody>
      </p:sp>
      <p:sp>
        <p:nvSpPr>
          <p:cNvPr id="341" name="Google Shape;341;p2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42" name="Google Shape;342;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48" name="Google Shape;348;p27"/>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5</a:t>
            </a:r>
            <a:endParaRPr/>
          </a:p>
        </p:txBody>
      </p:sp>
      <p:sp>
        <p:nvSpPr>
          <p:cNvPr id="349" name="Google Shape;349;p2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50" name="Google Shape;350;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351" name="Google Shape;351;p27"/>
          <p:cNvPicPr preferRelativeResize="0"/>
          <p:nvPr/>
        </p:nvPicPr>
        <p:blipFill rotWithShape="1">
          <a:blip r:embed="rId3">
            <a:alphaModFix/>
          </a:blip>
          <a:srcRect b="0" l="0" r="0" t="0"/>
          <a:stretch/>
        </p:blipFill>
        <p:spPr>
          <a:xfrm>
            <a:off x="3002047" y="2074679"/>
            <a:ext cx="3139906" cy="135432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57" name="Google Shape;357;p28"/>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0" lvl="0" marL="342906" rtl="0" algn="l">
              <a:spcBef>
                <a:spcPts val="0"/>
              </a:spcBef>
              <a:spcAft>
                <a:spcPts val="0"/>
              </a:spcAft>
              <a:buSzPts val="1600"/>
              <a:buChar char="►"/>
            </a:pPr>
            <a:r>
              <a:rPr lang="fr-BE"/>
              <a:t>Premier programme : un « Hello World » en Java</a:t>
            </a:r>
            <a:endParaRPr/>
          </a:p>
          <a:p>
            <a:pPr indent="-285755" lvl="1" marL="742962" rtl="0" algn="l">
              <a:spcBef>
                <a:spcPts val="1000"/>
              </a:spcBef>
              <a:spcAft>
                <a:spcPts val="0"/>
              </a:spcAft>
              <a:buSzPts val="1440"/>
              <a:buChar char="►"/>
            </a:pPr>
            <a:r>
              <a:rPr lang="fr-BE"/>
              <a:t>Créez un nouveau projet Java</a:t>
            </a:r>
            <a:endParaRPr/>
          </a:p>
          <a:p>
            <a:pPr indent="0" lvl="0" marL="57150" rtl="0" algn="l">
              <a:spcBef>
                <a:spcPts val="1000"/>
              </a:spcBef>
              <a:spcAft>
                <a:spcPts val="0"/>
              </a:spcAft>
              <a:buSzPts val="1600"/>
              <a:buNone/>
            </a:pPr>
            <a:r>
              <a:t/>
            </a:r>
            <a:endParaRPr/>
          </a:p>
          <a:p>
            <a:pPr indent="0" lvl="0" marL="57150" rtl="0" algn="l">
              <a:spcBef>
                <a:spcPts val="1000"/>
              </a:spcBef>
              <a:spcAft>
                <a:spcPts val="0"/>
              </a:spcAft>
              <a:buSzPts val="1600"/>
              <a:buNone/>
            </a:pPr>
            <a:r>
              <a:t/>
            </a:r>
            <a:endParaRPr/>
          </a:p>
          <a:p>
            <a:pPr indent="0" lvl="0" marL="57150" rtl="0" algn="l">
              <a:spcBef>
                <a:spcPts val="1000"/>
              </a:spcBef>
              <a:spcAft>
                <a:spcPts val="0"/>
              </a:spcAft>
              <a:buSzPts val="1600"/>
              <a:buNone/>
            </a:pPr>
            <a:r>
              <a:t/>
            </a:r>
            <a:endParaRPr/>
          </a:p>
        </p:txBody>
      </p:sp>
      <p:sp>
        <p:nvSpPr>
          <p:cNvPr id="358" name="Google Shape;358;p2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59" name="Google Shape;359;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360" name="Google Shape;360;p28"/>
          <p:cNvPicPr preferRelativeResize="0"/>
          <p:nvPr/>
        </p:nvPicPr>
        <p:blipFill rotWithShape="1">
          <a:blip r:embed="rId3">
            <a:alphaModFix/>
          </a:blip>
          <a:srcRect b="0" l="0" r="0" t="0"/>
          <a:stretch/>
        </p:blipFill>
        <p:spPr>
          <a:xfrm>
            <a:off x="483076" y="2656024"/>
            <a:ext cx="3368844" cy="2097322"/>
          </a:xfrm>
          <a:prstGeom prst="rect">
            <a:avLst/>
          </a:prstGeom>
          <a:noFill/>
          <a:ln>
            <a:noFill/>
          </a:ln>
        </p:spPr>
      </p:pic>
      <p:pic>
        <p:nvPicPr>
          <p:cNvPr descr="A screenshot of a social media post&#10;&#10;Description generated with very high confidence" id="361" name="Google Shape;361;p28"/>
          <p:cNvPicPr preferRelativeResize="0"/>
          <p:nvPr/>
        </p:nvPicPr>
        <p:blipFill rotWithShape="1">
          <a:blip r:embed="rId4">
            <a:alphaModFix/>
          </a:blip>
          <a:srcRect b="0" l="0" r="0" t="0"/>
          <a:stretch/>
        </p:blipFill>
        <p:spPr>
          <a:xfrm>
            <a:off x="4213884" y="2649912"/>
            <a:ext cx="4181360" cy="322460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67" name="Google Shape;367;p29"/>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SzPts val="1440"/>
              <a:buChar char="►"/>
            </a:pPr>
            <a:r>
              <a:rPr lang="fr-BE"/>
              <a:t>Vous pouvez choisir un template de base pour le projet</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Dans notre cas, sélectionnez « Java Hello World »</a:t>
            </a:r>
            <a:endParaRPr/>
          </a:p>
          <a:p>
            <a:pPr indent="0" lvl="0" marL="57150" rtl="0" algn="l">
              <a:spcBef>
                <a:spcPts val="1000"/>
              </a:spcBef>
              <a:spcAft>
                <a:spcPts val="0"/>
              </a:spcAft>
              <a:buSzPts val="1600"/>
              <a:buNone/>
            </a:pPr>
            <a:r>
              <a:t/>
            </a:r>
            <a:endParaRPr/>
          </a:p>
        </p:txBody>
      </p:sp>
      <p:sp>
        <p:nvSpPr>
          <p:cNvPr id="368" name="Google Shape;368;p2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69" name="Google Shape;369;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370" name="Google Shape;370;p29"/>
          <p:cNvPicPr preferRelativeResize="0"/>
          <p:nvPr/>
        </p:nvPicPr>
        <p:blipFill rotWithShape="1">
          <a:blip r:embed="rId3">
            <a:alphaModFix/>
          </a:blip>
          <a:srcRect b="0" l="0" r="0" t="0"/>
          <a:stretch/>
        </p:blipFill>
        <p:spPr>
          <a:xfrm>
            <a:off x="2527707" y="3125498"/>
            <a:ext cx="4088586" cy="3153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63C3F"/>
              </a:buClr>
              <a:buSzPts val="4000"/>
              <a:buFont typeface="Century Gothic"/>
              <a:buNone/>
            </a:pPr>
            <a:r>
              <a:rPr lang="fr-BE">
                <a:solidFill>
                  <a:srgbClr val="163C3F"/>
                </a:solidFill>
              </a:rPr>
              <a:t>Historique et concepts</a:t>
            </a:r>
            <a:endParaRPr>
              <a:solidFill>
                <a:srgbClr val="163C3F"/>
              </a:solidFill>
            </a:endParaRPr>
          </a:p>
        </p:txBody>
      </p:sp>
      <p:sp>
        <p:nvSpPr>
          <p:cNvPr id="157" name="Google Shape;157;p3"/>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solidFill>
                  <a:srgbClr val="3F3F3F"/>
                </a:solidFill>
              </a:rPr>
              <a:t>CHAPITRE 1</a:t>
            </a:r>
            <a:endParaRPr/>
          </a:p>
        </p:txBody>
      </p:sp>
      <p:sp>
        <p:nvSpPr>
          <p:cNvPr id="158" name="Google Shape;158;p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159" name="Google Shape;159;p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160" name="Google Shape;160;p3"/>
          <p:cNvPicPr preferRelativeResize="0"/>
          <p:nvPr/>
        </p:nvPicPr>
        <p:blipFill rotWithShape="1">
          <a:blip r:embed="rId3">
            <a:alphaModFix/>
          </a:blip>
          <a:srcRect b="0" l="0" r="0" t="0"/>
          <a:stretch/>
        </p:blipFill>
        <p:spPr>
          <a:xfrm>
            <a:off x="2339752" y="2656682"/>
            <a:ext cx="4743450" cy="6667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76" name="Google Shape;376;p3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SzPts val="1440"/>
              <a:buChar char="►"/>
            </a:pPr>
            <a:r>
              <a:rPr lang="fr-BE"/>
              <a:t>Nommez votre projet, vous pouvez également modifier son emplacement au besoin.</a:t>
            </a:r>
            <a:endParaRPr/>
          </a:p>
        </p:txBody>
      </p:sp>
      <p:sp>
        <p:nvSpPr>
          <p:cNvPr id="377" name="Google Shape;377;p3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78" name="Google Shape;378;p3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379" name="Google Shape;379;p30"/>
          <p:cNvPicPr preferRelativeResize="0"/>
          <p:nvPr/>
        </p:nvPicPr>
        <p:blipFill rotWithShape="1">
          <a:blip r:embed="rId3">
            <a:alphaModFix/>
          </a:blip>
          <a:srcRect b="0" l="0" r="0" t="0"/>
          <a:stretch/>
        </p:blipFill>
        <p:spPr>
          <a:xfrm>
            <a:off x="2096774" y="2587561"/>
            <a:ext cx="4950451" cy="38177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86" name="Google Shape;386;p31"/>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SzPts val="1440"/>
              <a:buChar char="►"/>
            </a:pPr>
            <a:r>
              <a:rPr lang="fr-BE"/>
              <a:t>Votre projet a été créé !</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Exécutez le dans IntelliJ grâce au bouton « Run » ou Shift + F10</a:t>
            </a:r>
            <a:endParaRPr/>
          </a:p>
          <a:p>
            <a:pPr indent="0" lvl="0" marL="57150" rtl="0" algn="l">
              <a:spcBef>
                <a:spcPts val="1000"/>
              </a:spcBef>
              <a:spcAft>
                <a:spcPts val="0"/>
              </a:spcAft>
              <a:buSzPts val="1600"/>
              <a:buNone/>
            </a:pPr>
            <a:r>
              <a:t/>
            </a:r>
            <a:endParaRPr/>
          </a:p>
          <a:p>
            <a:pPr indent="0" lvl="0" marL="57150" rtl="0" algn="l">
              <a:spcBef>
                <a:spcPts val="1000"/>
              </a:spcBef>
              <a:spcAft>
                <a:spcPts val="0"/>
              </a:spcAft>
              <a:buSzPts val="1600"/>
              <a:buNone/>
            </a:pPr>
            <a:r>
              <a:t/>
            </a:r>
            <a:endParaRPr/>
          </a:p>
        </p:txBody>
      </p:sp>
      <p:sp>
        <p:nvSpPr>
          <p:cNvPr id="387" name="Google Shape;387;p3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88" name="Google Shape;388;p3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social media post&#10;&#10;Description generated with very high confidence" id="389" name="Google Shape;389;p31"/>
          <p:cNvPicPr preferRelativeResize="0"/>
          <p:nvPr/>
        </p:nvPicPr>
        <p:blipFill rotWithShape="1">
          <a:blip r:embed="rId3">
            <a:alphaModFix/>
          </a:blip>
          <a:srcRect b="0" l="0" r="0" t="0"/>
          <a:stretch/>
        </p:blipFill>
        <p:spPr>
          <a:xfrm>
            <a:off x="2219195" y="3195682"/>
            <a:ext cx="5162810" cy="32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Un premier programme</a:t>
            </a:r>
            <a:endParaRPr/>
          </a:p>
        </p:txBody>
      </p:sp>
      <p:sp>
        <p:nvSpPr>
          <p:cNvPr id="395" name="Google Shape;395;p3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SzPts val="1600"/>
              <a:buChar char="►"/>
            </a:pPr>
            <a:r>
              <a:rPr lang="fr-BE" sz="2000"/>
              <a:t>En réalité, lorsqu’on exécute le projet, notre IDE utilise les commandes suivantes :</a:t>
            </a:r>
            <a:endParaRPr/>
          </a:p>
          <a:p>
            <a:pPr indent="-214630" lvl="2" marL="1143000" rtl="0" algn="l">
              <a:spcBef>
                <a:spcPts val="1000"/>
              </a:spcBef>
              <a:spcAft>
                <a:spcPts val="0"/>
              </a:spcAft>
              <a:buSzPts val="1120"/>
              <a:buNone/>
            </a:pPr>
            <a:r>
              <a:t/>
            </a:r>
            <a:endParaRPr sz="1400"/>
          </a:p>
          <a:p>
            <a:pPr indent="-285750" lvl="2" marL="1143000" rtl="0" algn="l">
              <a:spcBef>
                <a:spcPts val="1000"/>
              </a:spcBef>
              <a:spcAft>
                <a:spcPts val="0"/>
              </a:spcAft>
              <a:buSzPts val="1120"/>
              <a:buChar char="►"/>
            </a:pPr>
            <a:r>
              <a:rPr lang="fr-BE" sz="1400"/>
              <a:t>javac (pour java compiler)</a:t>
            </a:r>
            <a:endParaRPr/>
          </a:p>
          <a:p>
            <a:pPr indent="0" lvl="2" marL="857250" rtl="0" algn="l">
              <a:spcBef>
                <a:spcPts val="1000"/>
              </a:spcBef>
              <a:spcAft>
                <a:spcPts val="0"/>
              </a:spcAft>
              <a:buSzPts val="1120"/>
              <a:buNone/>
            </a:pPr>
            <a:r>
              <a:rPr lang="fr-BE" sz="1400"/>
              <a:t>Ouvrez la console de commande Windows (cmd.exe)</a:t>
            </a:r>
            <a:endParaRPr/>
          </a:p>
          <a:p>
            <a:pPr indent="0" lvl="2" marL="857250" rtl="0" algn="l">
              <a:spcBef>
                <a:spcPts val="1000"/>
              </a:spcBef>
              <a:spcAft>
                <a:spcPts val="0"/>
              </a:spcAft>
              <a:buSzPts val="1120"/>
              <a:buNone/>
            </a:pPr>
            <a:r>
              <a:rPr lang="fr-BE" sz="1400"/>
              <a:t>Naviguer jusqu’au dossier source (qui contient nos packages)</a:t>
            </a:r>
            <a:endParaRPr/>
          </a:p>
          <a:p>
            <a:pPr indent="0" lvl="2" marL="857250" rtl="0" algn="l">
              <a:spcBef>
                <a:spcPts val="1000"/>
              </a:spcBef>
              <a:spcAft>
                <a:spcPts val="0"/>
              </a:spcAft>
              <a:buSzPts val="1120"/>
              <a:buNone/>
            </a:pPr>
            <a:r>
              <a:rPr lang="fr-BE" sz="1400"/>
              <a:t>Utiliser la commande : </a:t>
            </a:r>
            <a:endParaRPr/>
          </a:p>
          <a:p>
            <a:pPr indent="0" lvl="2" marL="857250" rtl="0" algn="l">
              <a:spcBef>
                <a:spcPts val="1000"/>
              </a:spcBef>
              <a:spcAft>
                <a:spcPts val="0"/>
              </a:spcAft>
              <a:buSzPts val="1120"/>
              <a:buNone/>
            </a:pPr>
            <a:r>
              <a:rPr b="1" lang="fr-BE" sz="1400"/>
              <a:t>javac</a:t>
            </a:r>
            <a:r>
              <a:rPr lang="fr-BE" sz="1400"/>
              <a:t> vos\packages\VotreClasse.java</a:t>
            </a:r>
            <a:endParaRPr/>
          </a:p>
          <a:p>
            <a:pPr indent="0" lvl="2" marL="857250" rtl="0" algn="l">
              <a:spcBef>
                <a:spcPts val="1000"/>
              </a:spcBef>
              <a:spcAft>
                <a:spcPts val="0"/>
              </a:spcAft>
              <a:buSzPts val="1120"/>
              <a:buNone/>
            </a:pPr>
            <a:r>
              <a:t/>
            </a:r>
            <a:endParaRPr sz="1400"/>
          </a:p>
          <a:p>
            <a:pPr indent="-285750" lvl="2" marL="1143000" rtl="0" algn="l">
              <a:spcBef>
                <a:spcPts val="1000"/>
              </a:spcBef>
              <a:spcAft>
                <a:spcPts val="0"/>
              </a:spcAft>
              <a:buSzPts val="1120"/>
              <a:buChar char="►"/>
            </a:pPr>
            <a:r>
              <a:rPr lang="fr-BE" sz="1400"/>
              <a:t>java</a:t>
            </a:r>
            <a:endParaRPr/>
          </a:p>
          <a:p>
            <a:pPr indent="0" lvl="2" marL="857250" rtl="0" algn="l">
              <a:spcBef>
                <a:spcPts val="1000"/>
              </a:spcBef>
              <a:spcAft>
                <a:spcPts val="0"/>
              </a:spcAft>
              <a:buSzPts val="1120"/>
              <a:buNone/>
            </a:pPr>
            <a:r>
              <a:rPr lang="fr-BE" sz="1400"/>
              <a:t>Dans ce même dossier, utiliser la commande : </a:t>
            </a:r>
            <a:endParaRPr/>
          </a:p>
          <a:p>
            <a:pPr indent="0" lvl="2" marL="857250" rtl="0" algn="l">
              <a:spcBef>
                <a:spcPts val="1000"/>
              </a:spcBef>
              <a:spcAft>
                <a:spcPts val="0"/>
              </a:spcAft>
              <a:buSzPts val="1120"/>
              <a:buNone/>
            </a:pPr>
            <a:r>
              <a:rPr b="1" lang="fr-BE" sz="1400"/>
              <a:t>java</a:t>
            </a:r>
            <a:r>
              <a:rPr lang="fr-BE" sz="1400"/>
              <a:t> vos.packages.VotreClasse</a:t>
            </a:r>
            <a:endParaRPr/>
          </a:p>
        </p:txBody>
      </p:sp>
      <p:sp>
        <p:nvSpPr>
          <p:cNvPr id="396" name="Google Shape;396;p3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397" name="Google Shape;397;p3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idx="1" type="subTitle"/>
          </p:nvPr>
        </p:nvSpPr>
        <p:spPr>
          <a:xfrm>
            <a:off x="1371600" y="3886200"/>
            <a:ext cx="6400800" cy="119898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fr-BE"/>
              <a:t>Fondamental</a:t>
            </a:r>
            <a:endParaRPr/>
          </a:p>
          <a:p>
            <a:pPr indent="0" lvl="0" marL="0" rtl="0" algn="ctr">
              <a:spcBef>
                <a:spcPts val="1000"/>
              </a:spcBef>
              <a:spcAft>
                <a:spcPts val="0"/>
              </a:spcAft>
              <a:buSzPts val="1600"/>
              <a:buNone/>
            </a:pPr>
            <a:r>
              <a:t/>
            </a:r>
            <a:endParaRPr/>
          </a:p>
        </p:txBody>
      </p:sp>
      <p:pic>
        <p:nvPicPr>
          <p:cNvPr id="403" name="Google Shape;403;p33"/>
          <p:cNvPicPr preferRelativeResize="0"/>
          <p:nvPr/>
        </p:nvPicPr>
        <p:blipFill rotWithShape="1">
          <a:blip r:embed="rId3">
            <a:alphaModFix/>
          </a:blip>
          <a:srcRect b="0" l="0" r="0" t="0"/>
          <a:stretch/>
        </p:blipFill>
        <p:spPr>
          <a:xfrm>
            <a:off x="2772000" y="283323"/>
            <a:ext cx="3600000" cy="36000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Plan du cours</a:t>
            </a:r>
            <a:endParaRPr/>
          </a:p>
        </p:txBody>
      </p:sp>
      <p:sp>
        <p:nvSpPr>
          <p:cNvPr id="410" name="Google Shape;410;p34"/>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6" lvl="0" marL="342906" rtl="0" algn="l">
              <a:lnSpc>
                <a:spcPct val="90000"/>
              </a:lnSpc>
              <a:spcBef>
                <a:spcPts val="0"/>
              </a:spcBef>
              <a:spcAft>
                <a:spcPts val="0"/>
              </a:spcAft>
              <a:buSzPts val="1480"/>
              <a:buChar char="►"/>
            </a:pPr>
            <a:r>
              <a:rPr lang="fr-BE" sz="1850"/>
              <a:t>Chapitre 1 : Les variables</a:t>
            </a:r>
            <a:endParaRPr/>
          </a:p>
          <a:p>
            <a:pPr indent="-248926" lvl="0" marL="342906" rtl="0" algn="l">
              <a:lnSpc>
                <a:spcPct val="90000"/>
              </a:lnSpc>
              <a:spcBef>
                <a:spcPts val="1000"/>
              </a:spcBef>
              <a:spcAft>
                <a:spcPts val="0"/>
              </a:spcAft>
              <a:buSzPts val="1480"/>
              <a:buNone/>
            </a:pPr>
            <a:r>
              <a:t/>
            </a:r>
            <a:endParaRPr sz="1850"/>
          </a:p>
          <a:p>
            <a:pPr indent="-342906" lvl="0" marL="342906" rtl="0" algn="l">
              <a:lnSpc>
                <a:spcPct val="90000"/>
              </a:lnSpc>
              <a:spcBef>
                <a:spcPts val="1000"/>
              </a:spcBef>
              <a:spcAft>
                <a:spcPts val="0"/>
              </a:spcAft>
              <a:buSzPts val="1480"/>
              <a:buChar char="►"/>
            </a:pPr>
            <a:r>
              <a:rPr lang="fr-BE" sz="1850"/>
              <a:t>Chapitre 2 : Les conversions</a:t>
            </a:r>
            <a:endParaRPr/>
          </a:p>
          <a:p>
            <a:pPr indent="-248926" lvl="0" marL="342906" rtl="0" algn="l">
              <a:lnSpc>
                <a:spcPct val="90000"/>
              </a:lnSpc>
              <a:spcBef>
                <a:spcPts val="1000"/>
              </a:spcBef>
              <a:spcAft>
                <a:spcPts val="0"/>
              </a:spcAft>
              <a:buSzPts val="1480"/>
              <a:buNone/>
            </a:pPr>
            <a:r>
              <a:t/>
            </a:r>
            <a:endParaRPr sz="1850"/>
          </a:p>
          <a:p>
            <a:pPr indent="-342906" lvl="0" marL="342906" rtl="0" algn="l">
              <a:lnSpc>
                <a:spcPct val="90000"/>
              </a:lnSpc>
              <a:spcBef>
                <a:spcPts val="1000"/>
              </a:spcBef>
              <a:spcAft>
                <a:spcPts val="0"/>
              </a:spcAft>
              <a:buSzPts val="1480"/>
              <a:buChar char="►"/>
            </a:pPr>
            <a:r>
              <a:rPr lang="fr-BE" sz="1850"/>
              <a:t>Chapitre 3 : Les opérateurs</a:t>
            </a:r>
            <a:endParaRPr/>
          </a:p>
          <a:p>
            <a:pPr indent="-248926" lvl="0" marL="342906" rtl="0" algn="l">
              <a:lnSpc>
                <a:spcPct val="90000"/>
              </a:lnSpc>
              <a:spcBef>
                <a:spcPts val="1000"/>
              </a:spcBef>
              <a:spcAft>
                <a:spcPts val="0"/>
              </a:spcAft>
              <a:buSzPts val="1480"/>
              <a:buNone/>
            </a:pPr>
            <a:r>
              <a:t/>
            </a:r>
            <a:endParaRPr sz="1850"/>
          </a:p>
          <a:p>
            <a:pPr indent="-342906" lvl="0" marL="342906" rtl="0" algn="l">
              <a:lnSpc>
                <a:spcPct val="90000"/>
              </a:lnSpc>
              <a:spcBef>
                <a:spcPts val="1000"/>
              </a:spcBef>
              <a:spcAft>
                <a:spcPts val="0"/>
              </a:spcAft>
              <a:buSzPts val="1480"/>
              <a:buChar char="►"/>
            </a:pPr>
            <a:r>
              <a:rPr lang="fr-BE" sz="1850"/>
              <a:t>Chapitre 4 : Les conditions</a:t>
            </a:r>
            <a:endParaRPr/>
          </a:p>
          <a:p>
            <a:pPr indent="-248926" lvl="0" marL="342906" rtl="0" algn="l">
              <a:lnSpc>
                <a:spcPct val="90000"/>
              </a:lnSpc>
              <a:spcBef>
                <a:spcPts val="1000"/>
              </a:spcBef>
              <a:spcAft>
                <a:spcPts val="0"/>
              </a:spcAft>
              <a:buSzPts val="1480"/>
              <a:buNone/>
            </a:pPr>
            <a:r>
              <a:t/>
            </a:r>
            <a:endParaRPr sz="1850"/>
          </a:p>
          <a:p>
            <a:pPr indent="-342906" lvl="0" marL="342906" rtl="0" algn="l">
              <a:lnSpc>
                <a:spcPct val="90000"/>
              </a:lnSpc>
              <a:spcBef>
                <a:spcPts val="1000"/>
              </a:spcBef>
              <a:spcAft>
                <a:spcPts val="0"/>
              </a:spcAft>
              <a:buSzPts val="1480"/>
              <a:buChar char="►"/>
            </a:pPr>
            <a:r>
              <a:rPr lang="fr-BE" sz="1850"/>
              <a:t>Chapitre 5 : Les boucles</a:t>
            </a:r>
            <a:endParaRPr/>
          </a:p>
          <a:p>
            <a:pPr indent="-248926" lvl="0" marL="342906" rtl="0" algn="l">
              <a:lnSpc>
                <a:spcPct val="90000"/>
              </a:lnSpc>
              <a:spcBef>
                <a:spcPts val="1000"/>
              </a:spcBef>
              <a:spcAft>
                <a:spcPts val="0"/>
              </a:spcAft>
              <a:buSzPts val="1480"/>
              <a:buNone/>
            </a:pPr>
            <a:r>
              <a:t/>
            </a:r>
            <a:endParaRPr sz="1850"/>
          </a:p>
          <a:p>
            <a:pPr indent="-342906" lvl="0" marL="342906" rtl="0" algn="l">
              <a:lnSpc>
                <a:spcPct val="90000"/>
              </a:lnSpc>
              <a:spcBef>
                <a:spcPts val="1000"/>
              </a:spcBef>
              <a:spcAft>
                <a:spcPts val="0"/>
              </a:spcAft>
              <a:buSzPts val="1480"/>
              <a:buChar char="►"/>
            </a:pPr>
            <a:r>
              <a:rPr lang="fr-BE" sz="1850"/>
              <a:t>Chapitre 6 : Tableaux et Collections</a:t>
            </a:r>
            <a:endParaRPr/>
          </a:p>
          <a:p>
            <a:pPr indent="-248926" lvl="0" marL="342906" rtl="0" algn="l">
              <a:lnSpc>
                <a:spcPct val="90000"/>
              </a:lnSpc>
              <a:spcBef>
                <a:spcPts val="1000"/>
              </a:spcBef>
              <a:spcAft>
                <a:spcPts val="0"/>
              </a:spcAft>
              <a:buSzPts val="1480"/>
              <a:buNone/>
            </a:pPr>
            <a:r>
              <a:t/>
            </a:r>
            <a:endParaRPr sz="1850"/>
          </a:p>
        </p:txBody>
      </p:sp>
      <p:sp>
        <p:nvSpPr>
          <p:cNvPr id="411" name="Google Shape;411;p3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12" name="Google Shape;412;p3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418" name="Google Shape;418;p3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1</a:t>
            </a:r>
            <a:endParaRPr/>
          </a:p>
        </p:txBody>
      </p:sp>
      <p:sp>
        <p:nvSpPr>
          <p:cNvPr id="419" name="Google Shape;419;p3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20" name="Google Shape;420;p3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high confidence" id="421" name="Google Shape;421;p35"/>
          <p:cNvPicPr preferRelativeResize="0"/>
          <p:nvPr/>
        </p:nvPicPr>
        <p:blipFill rotWithShape="1">
          <a:blip r:embed="rId3">
            <a:alphaModFix/>
          </a:blip>
          <a:srcRect b="0" l="0" r="0" t="0"/>
          <a:stretch/>
        </p:blipFill>
        <p:spPr>
          <a:xfrm>
            <a:off x="3314413" y="1974282"/>
            <a:ext cx="2515173" cy="144813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427" name="Google Shape;427;p3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28" name="Google Shape;428;p3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429" name="Google Shape;429;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Qu’est-ce qu’une variable ?</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SzPts val="1440"/>
              <a:buChar char="►"/>
            </a:pPr>
            <a:r>
              <a:rPr lang="fr-BE"/>
              <a:t>Symbole qui associe un nom à une valeur en mémoire.</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Le nom doit être un identifiant unique et différent des mots-réservés.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Une variable peut changer de valeur au cours du temps.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435" name="Google Shape;435;p3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36" name="Google Shape;436;p3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437" name="Google Shape;43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Convention de nommage : camelCase</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SzPts val="1440"/>
              <a:buChar char="►"/>
            </a:pPr>
            <a:r>
              <a:rPr lang="fr-BE"/>
              <a:t>Pas d’accents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Pas d’espaces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Commencent par une minuscule</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Majuscules internes si le nom est composé de plusieurs mots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43" name="Google Shape;443;p3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Les variables que vous créez en Java doivent être typées.</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SzPts val="1440"/>
              <a:buChar char="►"/>
            </a:pPr>
            <a:r>
              <a:rPr lang="fr-BE"/>
              <a:t>Cela permet au compilateur de vérifier les valeurs que vous donnez aux variables. Impossible par exemple de définir une variable de type numérique et de lui affecter une chaîne de caractères.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C’est également utilisé pour allouer l’espace mémoire nécessaire aux données qui seront stockées.</a:t>
            </a:r>
            <a:endParaRPr/>
          </a:p>
        </p:txBody>
      </p:sp>
      <p:sp>
        <p:nvSpPr>
          <p:cNvPr id="444" name="Google Shape;444;p3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45" name="Google Shape;445;p3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51" name="Google Shape;451;p3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Petit rappel…</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SzPts val="1440"/>
              <a:buChar char="►"/>
            </a:pPr>
            <a:r>
              <a:rPr lang="fr-BE"/>
              <a:t>Les ordinateurs travaillent en binaire</a:t>
            </a:r>
            <a:endParaRPr/>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1 bit = 0 ou 1</a:t>
            </a:r>
            <a:endParaRPr/>
          </a:p>
        </p:txBody>
      </p:sp>
      <p:sp>
        <p:nvSpPr>
          <p:cNvPr id="452" name="Google Shape;452;p3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53" name="Google Shape;453;p3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Historique</a:t>
            </a:r>
            <a:endParaRPr/>
          </a:p>
        </p:txBody>
      </p:sp>
      <p:sp>
        <p:nvSpPr>
          <p:cNvPr id="166" name="Google Shape;166;p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Le nom « </a:t>
            </a:r>
            <a:r>
              <a:rPr b="1" lang="fr-BE"/>
              <a:t>Java</a:t>
            </a:r>
            <a:r>
              <a:rPr lang="fr-BE"/>
              <a:t> » n'est pas un acronyme, il a été choisi lors d'un brainstorming en remplacement du nom d'origine « </a:t>
            </a:r>
            <a:r>
              <a:rPr b="1" lang="fr-BE"/>
              <a:t>Oak</a:t>
            </a:r>
            <a:r>
              <a:rPr lang="fr-BE"/>
              <a:t> », à cause d'un conflit avec une marque existante, parce que le café (« java » en argot américain) est la boisson favorite de nombreux programmeurs.</a:t>
            </a:r>
            <a:endParaRPr/>
          </a:p>
          <a:p>
            <a:pPr indent="0" lvl="0" marL="0" rtl="0" algn="l">
              <a:spcBef>
                <a:spcPts val="1000"/>
              </a:spcBef>
              <a:spcAft>
                <a:spcPts val="0"/>
              </a:spcAft>
              <a:buSzPts val="1600"/>
              <a:buNone/>
            </a:pPr>
            <a:r>
              <a:t/>
            </a:r>
            <a:endParaRPr u="sng">
              <a:solidFill>
                <a:schemeClr val="hlink"/>
              </a:solidFill>
              <a:hlinkClick r:id="rId3"/>
            </a:endParaRPr>
          </a:p>
          <a:p>
            <a:pPr indent="0" lvl="0" marL="0" rtl="0" algn="l">
              <a:spcBef>
                <a:spcPts val="1000"/>
              </a:spcBef>
              <a:spcAft>
                <a:spcPts val="0"/>
              </a:spcAft>
              <a:buSzPts val="1600"/>
              <a:buNone/>
            </a:pPr>
            <a:r>
              <a:t/>
            </a:r>
            <a:endParaRPr u="sng">
              <a:solidFill>
                <a:schemeClr val="hlink"/>
              </a:solidFill>
              <a:hlinkClick r:id="rId4"/>
            </a:endParaRPr>
          </a:p>
          <a:p>
            <a:pPr indent="0" lvl="0" marL="0" rtl="0" algn="l">
              <a:spcBef>
                <a:spcPts val="1000"/>
              </a:spcBef>
              <a:spcAft>
                <a:spcPts val="0"/>
              </a:spcAft>
              <a:buSzPts val="1600"/>
              <a:buNone/>
            </a:pPr>
            <a:r>
              <a:t/>
            </a:r>
            <a:endParaRPr u="sng">
              <a:solidFill>
                <a:schemeClr val="hlink"/>
              </a:solidFill>
              <a:hlinkClick r:id="rId5"/>
            </a:endParaRPr>
          </a:p>
          <a:p>
            <a:pPr indent="0" lvl="0" marL="0" rtl="0" algn="l">
              <a:spcBef>
                <a:spcPts val="1000"/>
              </a:spcBef>
              <a:spcAft>
                <a:spcPts val="0"/>
              </a:spcAft>
              <a:buSzPts val="1600"/>
              <a:buNone/>
            </a:pPr>
            <a:r>
              <a:t/>
            </a:r>
            <a:endParaRPr u="sng">
              <a:solidFill>
                <a:schemeClr val="hlink"/>
              </a:solidFill>
              <a:hlinkClick r:id="rId6"/>
            </a:endParaRPr>
          </a:p>
          <a:p>
            <a:pPr indent="0" lvl="0" marL="0" rtl="0" algn="r">
              <a:spcBef>
                <a:spcPts val="1000"/>
              </a:spcBef>
              <a:spcAft>
                <a:spcPts val="0"/>
              </a:spcAft>
              <a:buSzPts val="1600"/>
              <a:buNone/>
            </a:pPr>
            <a:r>
              <a:rPr lang="fr-BE" u="sng">
                <a:solidFill>
                  <a:schemeClr val="hlink"/>
                </a:solidFill>
                <a:hlinkClick r:id="rId7"/>
              </a:rPr>
              <a:t>wiki/Java</a:t>
            </a:r>
            <a:endParaRPr/>
          </a:p>
        </p:txBody>
      </p:sp>
      <p:sp>
        <p:nvSpPr>
          <p:cNvPr id="167" name="Google Shape;167;p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59" name="Google Shape;459;p4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Les variables numériques</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byte </a:t>
            </a:r>
            <a:r>
              <a:rPr lang="fr-BE"/>
              <a:t>(8-bit), </a:t>
            </a:r>
            <a:endParaRPr/>
          </a:p>
          <a:p>
            <a:pPr indent="0" lvl="1" marL="457200" rtl="0" algn="l">
              <a:spcBef>
                <a:spcPts val="1000"/>
              </a:spcBef>
              <a:spcAft>
                <a:spcPts val="0"/>
              </a:spcAft>
              <a:buSzPts val="1440"/>
              <a:buNone/>
            </a:pPr>
            <a:r>
              <a:rPr lang="fr-BE"/>
              <a:t>Entiers entre -128 et 127</a:t>
            </a:r>
            <a:endParaRPr/>
          </a:p>
          <a:p>
            <a:pPr indent="0" lvl="1" marL="457200" rtl="0" algn="l">
              <a:spcBef>
                <a:spcPts val="1000"/>
              </a:spcBef>
              <a:spcAft>
                <a:spcPts val="0"/>
              </a:spcAft>
              <a:buSzPts val="144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short </a:t>
            </a:r>
            <a:r>
              <a:rPr lang="fr-BE"/>
              <a:t>(16-bit), </a:t>
            </a:r>
            <a:endParaRPr/>
          </a:p>
          <a:p>
            <a:pPr indent="0" lvl="1" marL="457200" rtl="0" algn="l">
              <a:spcBef>
                <a:spcPts val="1000"/>
              </a:spcBef>
              <a:spcAft>
                <a:spcPts val="0"/>
              </a:spcAft>
              <a:buSzPts val="1440"/>
              <a:buNone/>
            </a:pPr>
            <a:r>
              <a:rPr lang="fr-BE"/>
              <a:t>Entiers entre -32 768 et 32 767</a:t>
            </a:r>
            <a:endParaRPr/>
          </a:p>
          <a:p>
            <a:pPr indent="0" lvl="1" marL="457200" rtl="0" algn="l">
              <a:spcBef>
                <a:spcPts val="1000"/>
              </a:spcBef>
              <a:spcAft>
                <a:spcPts val="0"/>
              </a:spcAft>
              <a:buSzPts val="144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int </a:t>
            </a:r>
            <a:r>
              <a:rPr lang="fr-BE"/>
              <a:t>(32-bit) défaut pour les entiers, </a:t>
            </a:r>
            <a:endParaRPr/>
          </a:p>
          <a:p>
            <a:pPr indent="0" lvl="1" marL="457200" rtl="0" algn="l">
              <a:spcBef>
                <a:spcPts val="1000"/>
              </a:spcBef>
              <a:spcAft>
                <a:spcPts val="0"/>
              </a:spcAft>
              <a:buSzPts val="1440"/>
              <a:buNone/>
            </a:pPr>
            <a:r>
              <a:rPr lang="fr-BE"/>
              <a:t>Entiers entre -2 147 483 648 et 2 147 483 647</a:t>
            </a:r>
            <a:endParaRPr baseline="30000"/>
          </a:p>
        </p:txBody>
      </p:sp>
      <p:sp>
        <p:nvSpPr>
          <p:cNvPr id="460" name="Google Shape;460;p4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61" name="Google Shape;461;p4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67" name="Google Shape;467;p41"/>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285755" lvl="1" marL="742962" rtl="0" algn="l">
              <a:spcBef>
                <a:spcPts val="0"/>
              </a:spcBef>
              <a:spcAft>
                <a:spcPts val="0"/>
              </a:spcAft>
              <a:buClr>
                <a:schemeClr val="lt1"/>
              </a:buClr>
              <a:buSzPts val="1440"/>
              <a:buChar char="►"/>
            </a:pPr>
            <a:r>
              <a:rPr lang="fr-BE">
                <a:solidFill>
                  <a:srgbClr val="7030A0"/>
                </a:solidFill>
              </a:rPr>
              <a:t>long </a:t>
            </a:r>
            <a:r>
              <a:rPr lang="fr-BE"/>
              <a:t>(64-bit), </a:t>
            </a:r>
            <a:endParaRPr/>
          </a:p>
          <a:p>
            <a:pPr indent="0" lvl="1" marL="457200" rtl="0" algn="l">
              <a:spcBef>
                <a:spcPts val="1000"/>
              </a:spcBef>
              <a:spcAft>
                <a:spcPts val="0"/>
              </a:spcAft>
              <a:buSzPts val="1440"/>
              <a:buNone/>
            </a:pPr>
            <a:r>
              <a:rPr lang="fr-BE"/>
              <a:t>Entiers entre -9 223 372 036 854 775 808 et 9 223 372 036 854 775 807</a:t>
            </a:r>
            <a:endParaRPr baseline="30000"/>
          </a:p>
          <a:p>
            <a:pPr indent="0" lvl="1" marL="457200" rtl="0" algn="l">
              <a:spcBef>
                <a:spcPts val="1000"/>
              </a:spcBef>
              <a:spcAft>
                <a:spcPts val="0"/>
              </a:spcAft>
              <a:buSzPts val="144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float </a:t>
            </a:r>
            <a:r>
              <a:rPr lang="fr-BE"/>
              <a:t>(32-bit), </a:t>
            </a:r>
            <a:endParaRPr/>
          </a:p>
          <a:p>
            <a:pPr indent="0" lvl="1" marL="457200" rtl="0" algn="l">
              <a:spcBef>
                <a:spcPts val="1000"/>
              </a:spcBef>
              <a:spcAft>
                <a:spcPts val="0"/>
              </a:spcAft>
              <a:buSzPts val="1440"/>
              <a:buNone/>
            </a:pPr>
            <a:r>
              <a:rPr lang="fr-BE"/>
              <a:t>Nombres à virgule à précision simple</a:t>
            </a:r>
            <a:endParaRPr/>
          </a:p>
          <a:p>
            <a:pPr indent="0" lvl="1" marL="457200" rtl="0" algn="l">
              <a:spcBef>
                <a:spcPts val="1000"/>
              </a:spcBef>
              <a:spcAft>
                <a:spcPts val="0"/>
              </a:spcAft>
              <a:buSzPts val="144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double </a:t>
            </a:r>
            <a:r>
              <a:rPr lang="fr-BE"/>
              <a:t>(64-bit) défaut pour les nombres à virgule, </a:t>
            </a:r>
            <a:endParaRPr/>
          </a:p>
          <a:p>
            <a:pPr indent="0" lvl="1" marL="457200" rtl="0" algn="l">
              <a:spcBef>
                <a:spcPts val="1000"/>
              </a:spcBef>
              <a:spcAft>
                <a:spcPts val="0"/>
              </a:spcAft>
              <a:buSzPts val="1440"/>
              <a:buNone/>
            </a:pPr>
            <a:r>
              <a:rPr lang="fr-BE"/>
              <a:t>Nombres à virgule à précision double</a:t>
            </a:r>
            <a:endParaRPr/>
          </a:p>
        </p:txBody>
      </p:sp>
      <p:sp>
        <p:nvSpPr>
          <p:cNvPr id="468" name="Google Shape;468;p4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69" name="Google Shape;469;p4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75" name="Google Shape;475;p4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Les booléens</a:t>
            </a:r>
            <a:endParaRPr/>
          </a:p>
          <a:p>
            <a:pPr indent="-241306" lvl="0" marL="342906" rtl="0" algn="l">
              <a:spcBef>
                <a:spcPts val="1000"/>
              </a:spcBef>
              <a:spcAft>
                <a:spcPts val="0"/>
              </a:spcAft>
              <a:buSzPts val="1600"/>
              <a:buNone/>
            </a:pPr>
            <a:r>
              <a:t/>
            </a:r>
            <a:endParaRPr/>
          </a:p>
          <a:p>
            <a:pPr indent="-285755" lvl="1" marL="742962" rtl="0" algn="l">
              <a:spcBef>
                <a:spcPts val="1000"/>
              </a:spcBef>
              <a:spcAft>
                <a:spcPts val="0"/>
              </a:spcAft>
              <a:buClr>
                <a:schemeClr val="lt1"/>
              </a:buClr>
              <a:buSzPts val="1440"/>
              <a:buChar char="►"/>
            </a:pPr>
            <a:r>
              <a:rPr lang="fr-BE">
                <a:solidFill>
                  <a:srgbClr val="7030A0"/>
                </a:solidFill>
              </a:rPr>
              <a:t>boolean </a:t>
            </a:r>
            <a:r>
              <a:rPr lang="fr-BE"/>
              <a:t>(1 bit théorique),</a:t>
            </a:r>
            <a:endParaRPr/>
          </a:p>
          <a:p>
            <a:pPr indent="0" lvl="1" marL="457200" rtl="0" algn="l">
              <a:spcBef>
                <a:spcPts val="1000"/>
              </a:spcBef>
              <a:spcAft>
                <a:spcPts val="0"/>
              </a:spcAft>
              <a:buSzPts val="1440"/>
              <a:buNone/>
            </a:pPr>
            <a:r>
              <a:rPr lang="fr-BE">
                <a:solidFill>
                  <a:srgbClr val="7030A0"/>
                </a:solidFill>
              </a:rPr>
              <a:t>true</a:t>
            </a:r>
            <a:r>
              <a:rPr lang="fr-BE"/>
              <a:t> ou </a:t>
            </a:r>
            <a:r>
              <a:rPr lang="fr-BE">
                <a:solidFill>
                  <a:srgbClr val="7030A0"/>
                </a:solidFill>
              </a:rPr>
              <a:t>false</a:t>
            </a:r>
            <a:endParaRPr/>
          </a:p>
        </p:txBody>
      </p:sp>
      <p:sp>
        <p:nvSpPr>
          <p:cNvPr id="476" name="Google Shape;476;p4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77" name="Google Shape;477;p4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83" name="Google Shape;483;p4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Les caractères et chaînes de caractères</a:t>
            </a:r>
            <a:endParaRPr/>
          </a:p>
          <a:p>
            <a:pPr indent="-194315" lvl="1" marL="742962" rtl="0" algn="l">
              <a:spcBef>
                <a:spcPts val="1000"/>
              </a:spcBef>
              <a:spcAft>
                <a:spcPts val="0"/>
              </a:spcAft>
              <a:buClr>
                <a:schemeClr val="lt1"/>
              </a:buClr>
              <a:buSzPts val="1440"/>
              <a:buNone/>
            </a:pPr>
            <a:r>
              <a:t/>
            </a:r>
            <a:endParaRPr>
              <a:solidFill>
                <a:srgbClr val="7030A0"/>
              </a:solidFill>
            </a:endParaRPr>
          </a:p>
          <a:p>
            <a:pPr indent="-285755" lvl="1" marL="742962" rtl="0" algn="l">
              <a:spcBef>
                <a:spcPts val="1000"/>
              </a:spcBef>
              <a:spcAft>
                <a:spcPts val="0"/>
              </a:spcAft>
              <a:buClr>
                <a:schemeClr val="lt1"/>
              </a:buClr>
              <a:buSzPts val="1440"/>
              <a:buChar char="►"/>
            </a:pPr>
            <a:r>
              <a:rPr lang="fr-BE">
                <a:solidFill>
                  <a:srgbClr val="7030A0"/>
                </a:solidFill>
              </a:rPr>
              <a:t>char </a:t>
            </a:r>
            <a:r>
              <a:rPr lang="fr-BE"/>
              <a:t>(16-bit),</a:t>
            </a:r>
            <a:endParaRPr/>
          </a:p>
          <a:p>
            <a:pPr indent="0" lvl="1" marL="457200" rtl="0" algn="l">
              <a:spcBef>
                <a:spcPts val="1000"/>
              </a:spcBef>
              <a:spcAft>
                <a:spcPts val="0"/>
              </a:spcAft>
              <a:buSzPts val="1440"/>
              <a:buNone/>
            </a:pPr>
            <a:r>
              <a:rPr lang="fr-BE"/>
              <a:t>Un caractère</a:t>
            </a:r>
            <a:endParaRPr/>
          </a:p>
          <a:p>
            <a:pPr indent="0" lvl="1" marL="457200" rtl="0" algn="l">
              <a:spcBef>
                <a:spcPts val="1000"/>
              </a:spcBef>
              <a:spcAft>
                <a:spcPts val="0"/>
              </a:spcAft>
              <a:buSzPts val="1440"/>
              <a:buNone/>
            </a:pPr>
            <a:r>
              <a:t/>
            </a:r>
            <a:endParaRPr/>
          </a:p>
          <a:p>
            <a:pPr indent="-285755" lvl="1" marL="742962" rtl="0" algn="l">
              <a:spcBef>
                <a:spcPts val="1000"/>
              </a:spcBef>
              <a:spcAft>
                <a:spcPts val="0"/>
              </a:spcAft>
              <a:buClr>
                <a:schemeClr val="lt1"/>
              </a:buClr>
              <a:buSzPts val="1440"/>
              <a:buChar char="►"/>
            </a:pPr>
            <a:r>
              <a:rPr lang="fr-BE"/>
              <a:t>String, </a:t>
            </a:r>
            <a:endParaRPr/>
          </a:p>
          <a:p>
            <a:pPr indent="0" lvl="1" marL="457200" rtl="0" algn="l">
              <a:spcBef>
                <a:spcPts val="1000"/>
              </a:spcBef>
              <a:spcAft>
                <a:spcPts val="0"/>
              </a:spcAft>
              <a:buSzPts val="1440"/>
              <a:buNone/>
            </a:pPr>
            <a:r>
              <a:rPr lang="fr-BE"/>
              <a:t>Une chaîne de caractère</a:t>
            </a:r>
            <a:endParaRPr/>
          </a:p>
          <a:p>
            <a:pPr indent="-241306" lvl="0" marL="342906" rtl="0" algn="l">
              <a:spcBef>
                <a:spcPts val="1000"/>
              </a:spcBef>
              <a:spcAft>
                <a:spcPts val="0"/>
              </a:spcAft>
              <a:buSzPts val="1600"/>
              <a:buNone/>
            </a:pPr>
            <a:r>
              <a:t/>
            </a:r>
            <a:endParaRPr/>
          </a:p>
        </p:txBody>
      </p:sp>
      <p:sp>
        <p:nvSpPr>
          <p:cNvPr id="484" name="Google Shape;484;p4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85" name="Google Shape;485;p4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types</a:t>
            </a:r>
            <a:endParaRPr/>
          </a:p>
        </p:txBody>
      </p:sp>
      <p:sp>
        <p:nvSpPr>
          <p:cNvPr id="491" name="Google Shape;491;p4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On note que tous les types de variables s’écrivent avec des minuscules, sauf String. En réalité, ce sont tous des types primitifs, alors que String est une classe.</a:t>
            </a:r>
            <a:endParaRPr/>
          </a:p>
          <a:p>
            <a:pPr indent="-241306" lvl="0" marL="342906" rtl="0" algn="l">
              <a:spcBef>
                <a:spcPts val="1000"/>
              </a:spcBef>
              <a:spcAft>
                <a:spcPts val="0"/>
              </a:spcAft>
              <a:buSzPts val="1600"/>
              <a:buNone/>
            </a:pPr>
            <a:r>
              <a:t/>
            </a:r>
            <a:endParaRPr/>
          </a:p>
          <a:p>
            <a:pPr indent="-342906" lvl="0" marL="342906" rtl="0" algn="l">
              <a:spcBef>
                <a:spcPts val="1000"/>
              </a:spcBef>
              <a:spcAft>
                <a:spcPts val="0"/>
              </a:spcAft>
              <a:buSzPts val="1600"/>
              <a:buChar char="►"/>
            </a:pPr>
            <a:r>
              <a:rPr lang="fr-BE"/>
              <a:t>Bien que le type String n’est pas un type primitif, il en a souvent le comportement.</a:t>
            </a:r>
            <a:endParaRPr/>
          </a:p>
          <a:p>
            <a:pPr indent="-241306" lvl="0" marL="342906" rtl="0" algn="l">
              <a:spcBef>
                <a:spcPts val="1000"/>
              </a:spcBef>
              <a:spcAft>
                <a:spcPts val="0"/>
              </a:spcAft>
              <a:buSzPts val="1600"/>
              <a:buNone/>
            </a:pPr>
            <a:r>
              <a:t/>
            </a:r>
            <a:endParaRPr/>
          </a:p>
          <a:p>
            <a:pPr indent="-342906" lvl="0" marL="342906" rtl="0" algn="l">
              <a:spcBef>
                <a:spcPts val="1000"/>
              </a:spcBef>
              <a:spcAft>
                <a:spcPts val="0"/>
              </a:spcAft>
              <a:buSzPts val="1600"/>
              <a:buChar char="►"/>
            </a:pPr>
            <a:r>
              <a:rPr lang="fr-BE"/>
              <a:t>Nous en reparlerons quand nous verrons la programmation orientée objet !</a:t>
            </a:r>
            <a:endParaRPr/>
          </a:p>
        </p:txBody>
      </p:sp>
      <p:sp>
        <p:nvSpPr>
          <p:cNvPr id="492" name="Google Shape;492;p4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493" name="Google Shape;493;p4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déclaration</a:t>
            </a:r>
            <a:endParaRPr/>
          </a:p>
        </p:txBody>
      </p:sp>
      <p:sp>
        <p:nvSpPr>
          <p:cNvPr id="499" name="Google Shape;499;p4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En Java, on est obligé de </a:t>
            </a:r>
            <a:r>
              <a:rPr lang="fr-BE" u="sng"/>
              <a:t>déclarer</a:t>
            </a:r>
            <a:r>
              <a:rPr lang="fr-BE"/>
              <a:t> ses variables.</a:t>
            </a:r>
            <a:endParaRPr/>
          </a:p>
        </p:txBody>
      </p:sp>
      <p:sp>
        <p:nvSpPr>
          <p:cNvPr id="500" name="Google Shape;500;p4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01" name="Google Shape;501;p4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502" name="Google Shape;502;p45"/>
          <p:cNvPicPr preferRelativeResize="0"/>
          <p:nvPr/>
        </p:nvPicPr>
        <p:blipFill rotWithShape="1">
          <a:blip r:embed="rId3">
            <a:alphaModFix/>
          </a:blip>
          <a:srcRect b="0" l="0" r="0" t="0"/>
          <a:stretch/>
        </p:blipFill>
        <p:spPr>
          <a:xfrm>
            <a:off x="2901569" y="2628081"/>
            <a:ext cx="3340861" cy="36203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 : initialisation</a:t>
            </a:r>
            <a:endParaRPr/>
          </a:p>
        </p:txBody>
      </p:sp>
      <p:sp>
        <p:nvSpPr>
          <p:cNvPr id="508" name="Google Shape;508;p4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En plus d’être déclarée, une variable doit également être </a:t>
            </a:r>
            <a:r>
              <a:rPr lang="fr-BE" u="sng"/>
              <a:t>initialisée</a:t>
            </a:r>
            <a:r>
              <a:rPr lang="fr-BE"/>
              <a:t> avant de pouvoir être utilisée.</a:t>
            </a:r>
            <a:endParaRPr/>
          </a:p>
        </p:txBody>
      </p:sp>
      <p:sp>
        <p:nvSpPr>
          <p:cNvPr id="509" name="Google Shape;509;p4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10" name="Google Shape;510;p4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511" name="Google Shape;511;p46"/>
          <p:cNvPicPr preferRelativeResize="0"/>
          <p:nvPr/>
        </p:nvPicPr>
        <p:blipFill rotWithShape="1">
          <a:blip r:embed="rId3">
            <a:alphaModFix/>
          </a:blip>
          <a:srcRect b="0" l="0" r="0" t="0"/>
          <a:stretch/>
        </p:blipFill>
        <p:spPr>
          <a:xfrm>
            <a:off x="2698418" y="2923416"/>
            <a:ext cx="3747164" cy="348033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517" name="Google Shape;517;p4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On peut également déclarer et initialiser ses variables en une ligne :</a:t>
            </a:r>
            <a:endParaRPr/>
          </a:p>
        </p:txBody>
      </p:sp>
      <p:sp>
        <p:nvSpPr>
          <p:cNvPr id="518" name="Google Shape;518;p4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19" name="Google Shape;519;p4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very high confidence" id="520" name="Google Shape;520;p47"/>
          <p:cNvPicPr preferRelativeResize="0"/>
          <p:nvPr/>
        </p:nvPicPr>
        <p:blipFill rotWithShape="1">
          <a:blip r:embed="rId3">
            <a:alphaModFix/>
          </a:blip>
          <a:srcRect b="0" l="0" r="0" t="0"/>
          <a:stretch/>
        </p:blipFill>
        <p:spPr>
          <a:xfrm>
            <a:off x="2741372" y="2924944"/>
            <a:ext cx="3661256" cy="332346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526" name="Google Shape;526;p4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Ou déclarer plusieurs variables de même type :</a:t>
            </a:r>
            <a:endParaRPr/>
          </a:p>
        </p:txBody>
      </p:sp>
      <p:sp>
        <p:nvSpPr>
          <p:cNvPr id="527" name="Google Shape;527;p4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28" name="Google Shape;528;p4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very high confidence" id="529" name="Google Shape;529;p48"/>
          <p:cNvPicPr preferRelativeResize="0"/>
          <p:nvPr/>
        </p:nvPicPr>
        <p:blipFill rotWithShape="1">
          <a:blip r:embed="rId3">
            <a:alphaModFix/>
          </a:blip>
          <a:srcRect b="0" l="0" r="0" t="0"/>
          <a:stretch/>
        </p:blipFill>
        <p:spPr>
          <a:xfrm>
            <a:off x="2660214" y="3377701"/>
            <a:ext cx="3823571" cy="13211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variables</a:t>
            </a:r>
            <a:endParaRPr/>
          </a:p>
        </p:txBody>
      </p:sp>
      <p:sp>
        <p:nvSpPr>
          <p:cNvPr id="535" name="Google Shape;535;p4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Constantes :</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Une constante stocke une valeur qui ne changera pas au cours de l’exécution du programme. Pour cela, on utilise le mot-clé </a:t>
            </a:r>
            <a:r>
              <a:rPr lang="fr-BE">
                <a:solidFill>
                  <a:srgbClr val="7030A0"/>
                </a:solidFill>
              </a:rPr>
              <a:t>final</a:t>
            </a:r>
            <a:r>
              <a:rPr lang="fr-BE"/>
              <a:t>. </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Par convention, on écrit les constantes en majuscules</a:t>
            </a:r>
            <a:endParaRPr/>
          </a:p>
          <a:p>
            <a:pPr indent="-241306" lvl="0" marL="342906" rtl="0" algn="l">
              <a:spcBef>
                <a:spcPts val="1000"/>
              </a:spcBef>
              <a:spcAft>
                <a:spcPts val="0"/>
              </a:spcAft>
              <a:buSzPts val="1600"/>
              <a:buNone/>
            </a:pPr>
            <a:r>
              <a:t/>
            </a:r>
            <a:endParaRPr/>
          </a:p>
          <a:p>
            <a:pPr indent="-241306" lvl="0" marL="342906" rtl="0" algn="l">
              <a:spcBef>
                <a:spcPts val="1000"/>
              </a:spcBef>
              <a:spcAft>
                <a:spcPts val="0"/>
              </a:spcAft>
              <a:buSzPts val="1600"/>
              <a:buNone/>
            </a:pPr>
            <a:r>
              <a:t/>
            </a:r>
            <a:endParaRPr/>
          </a:p>
        </p:txBody>
      </p:sp>
      <p:sp>
        <p:nvSpPr>
          <p:cNvPr id="536" name="Google Shape;536;p4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37" name="Google Shape;537;p4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very high confidence" id="538" name="Google Shape;538;p49"/>
          <p:cNvPicPr preferRelativeResize="0"/>
          <p:nvPr/>
        </p:nvPicPr>
        <p:blipFill rotWithShape="1">
          <a:blip r:embed="rId3">
            <a:alphaModFix/>
          </a:blip>
          <a:srcRect b="0" l="0" r="0" t="0"/>
          <a:stretch/>
        </p:blipFill>
        <p:spPr>
          <a:xfrm>
            <a:off x="2339752" y="5302995"/>
            <a:ext cx="4547636" cy="81298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Historique</a:t>
            </a:r>
            <a:endParaRPr/>
          </a:p>
        </p:txBody>
      </p:sp>
      <p:sp>
        <p:nvSpPr>
          <p:cNvPr id="173" name="Google Shape;173;p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Naissance du projet Java en 1991</a:t>
            </a:r>
            <a:endParaRPr/>
          </a:p>
          <a:p>
            <a:pPr indent="-285755" lvl="1" marL="742962" rtl="0" algn="l">
              <a:spcBef>
                <a:spcPts val="1000"/>
              </a:spcBef>
              <a:spcAft>
                <a:spcPts val="0"/>
              </a:spcAft>
              <a:buSzPts val="1440"/>
              <a:buChar char="►"/>
            </a:pPr>
            <a:r>
              <a:rPr lang="fr-BE"/>
              <a:t>Créé par des employés de Sun Microsystems</a:t>
            </a:r>
            <a:endParaRPr/>
          </a:p>
          <a:p>
            <a:pPr indent="-285755" lvl="1" marL="742962" rtl="0" algn="l">
              <a:spcBef>
                <a:spcPts val="1000"/>
              </a:spcBef>
              <a:spcAft>
                <a:spcPts val="0"/>
              </a:spcAft>
              <a:buSzPts val="1440"/>
              <a:buChar char="►"/>
            </a:pPr>
            <a:r>
              <a:rPr lang="fr-BE"/>
              <a:t>But au départ : code embarqué (destiné à de petits appareils électroniques)</a:t>
            </a:r>
            <a:endParaRPr/>
          </a:p>
          <a:p>
            <a:pPr indent="-285755" lvl="1" marL="742962" rtl="0" algn="l">
              <a:spcBef>
                <a:spcPts val="1000"/>
              </a:spcBef>
              <a:spcAft>
                <a:spcPts val="0"/>
              </a:spcAft>
              <a:buSzPts val="1440"/>
              <a:buChar char="►"/>
            </a:pPr>
            <a:r>
              <a:rPr lang="fr-BE"/>
              <a:t>Syntaxe proche du C++, tout comme le C#</a:t>
            </a:r>
            <a:endParaRPr/>
          </a:p>
          <a:p>
            <a:pPr indent="-285755" lvl="1" marL="742962" rtl="0" algn="l">
              <a:spcBef>
                <a:spcPts val="1000"/>
              </a:spcBef>
              <a:spcAft>
                <a:spcPts val="0"/>
              </a:spcAft>
              <a:buSzPts val="1440"/>
              <a:buChar char="►"/>
            </a:pPr>
            <a:r>
              <a:rPr lang="fr-BE"/>
              <a:t>Présenté officiellement en 1995</a:t>
            </a:r>
            <a:endParaRPr/>
          </a:p>
          <a:p>
            <a:pPr indent="-285755" lvl="1" marL="742962" rtl="0" algn="l">
              <a:spcBef>
                <a:spcPts val="1000"/>
              </a:spcBef>
              <a:spcAft>
                <a:spcPts val="0"/>
              </a:spcAft>
              <a:buSzPts val="1440"/>
              <a:buChar char="►"/>
            </a:pPr>
            <a:r>
              <a:rPr lang="fr-BE"/>
              <a:t>Racheté par Oracle en 2009</a:t>
            </a:r>
            <a:endParaRPr/>
          </a:p>
        </p:txBody>
      </p:sp>
      <p:sp>
        <p:nvSpPr>
          <p:cNvPr id="174" name="Google Shape;174;p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175" name="Google Shape;175;p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Conversions</a:t>
            </a:r>
            <a:endParaRPr/>
          </a:p>
        </p:txBody>
      </p:sp>
      <p:sp>
        <p:nvSpPr>
          <p:cNvPr id="544" name="Google Shape;544;p50"/>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2</a:t>
            </a:r>
            <a:endParaRPr/>
          </a:p>
        </p:txBody>
      </p:sp>
      <p:sp>
        <p:nvSpPr>
          <p:cNvPr id="545" name="Google Shape;545;p5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46" name="Google Shape;546;p5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547" name="Google Shape;547;p50"/>
          <p:cNvPicPr preferRelativeResize="0"/>
          <p:nvPr/>
        </p:nvPicPr>
        <p:blipFill rotWithShape="1">
          <a:blip r:embed="rId3">
            <a:alphaModFix/>
          </a:blip>
          <a:srcRect b="0" l="0" r="0" t="0"/>
          <a:stretch/>
        </p:blipFill>
        <p:spPr>
          <a:xfrm>
            <a:off x="2914048" y="2745538"/>
            <a:ext cx="3315904" cy="10740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conversions</a:t>
            </a:r>
            <a:endParaRPr/>
          </a:p>
        </p:txBody>
      </p:sp>
      <p:sp>
        <p:nvSpPr>
          <p:cNvPr id="553" name="Google Shape;553;p51"/>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Conversions implicites</a:t>
            </a:r>
            <a:endParaRPr/>
          </a:p>
          <a:p>
            <a:pPr indent="-285755" lvl="1" marL="742962" rtl="0" algn="l">
              <a:spcBef>
                <a:spcPts val="1000"/>
              </a:spcBef>
              <a:spcAft>
                <a:spcPts val="0"/>
              </a:spcAft>
              <a:buSzPts val="1440"/>
              <a:buChar char="►"/>
            </a:pPr>
            <a:r>
              <a:rPr lang="fr-BE"/>
              <a:t>Le compilateur convertit implicitement les valeurs lorsqu’il peut valider qu’il n’y aura aucune perte d’information :</a:t>
            </a:r>
            <a:endParaRPr/>
          </a:p>
        </p:txBody>
      </p:sp>
      <p:sp>
        <p:nvSpPr>
          <p:cNvPr id="554" name="Google Shape;554;p5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55" name="Google Shape;555;p5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556" name="Google Shape;556;p51"/>
          <p:cNvPicPr preferRelativeResize="0"/>
          <p:nvPr/>
        </p:nvPicPr>
        <p:blipFill rotWithShape="1">
          <a:blip r:embed="rId3">
            <a:alphaModFix/>
          </a:blip>
          <a:srcRect b="0" l="0" r="0" t="0"/>
          <a:stretch/>
        </p:blipFill>
        <p:spPr>
          <a:xfrm>
            <a:off x="2933326" y="3822153"/>
            <a:ext cx="3277347" cy="242625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conversions</a:t>
            </a:r>
            <a:endParaRPr/>
          </a:p>
        </p:txBody>
      </p:sp>
      <p:sp>
        <p:nvSpPr>
          <p:cNvPr id="562" name="Google Shape;562;p5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Conversions explicites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Lorsqu’il y a un risque de perte de données, c’est au développeur de prendre la responsabilité de convertir explicitement les données.</a:t>
            </a:r>
            <a:endParaRPr/>
          </a:p>
          <a:p>
            <a:pPr indent="-194315" lvl="1" marL="742962"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Selon le type de données source et destination, on doit utiliser des mécanismes différents.</a:t>
            </a:r>
            <a:endParaRPr/>
          </a:p>
        </p:txBody>
      </p:sp>
      <p:sp>
        <p:nvSpPr>
          <p:cNvPr id="563" name="Google Shape;563;p5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64" name="Google Shape;564;p5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conversions</a:t>
            </a:r>
            <a:endParaRPr/>
          </a:p>
        </p:txBody>
      </p:sp>
      <p:sp>
        <p:nvSpPr>
          <p:cNvPr id="570" name="Google Shape;570;p5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228603" lvl="2" marL="1143020" rtl="0" algn="l">
              <a:spcBef>
                <a:spcPts val="0"/>
              </a:spcBef>
              <a:spcAft>
                <a:spcPts val="0"/>
              </a:spcAft>
              <a:buSzPts val="1280"/>
              <a:buFont typeface="Noto Sans Symbols"/>
              <a:buChar char="▪"/>
            </a:pPr>
            <a:r>
              <a:rPr lang="fr-BE"/>
              <a:t>Entre types différents mais compatibles : le cast</a:t>
            </a:r>
            <a:endParaRPr/>
          </a:p>
          <a:p>
            <a:pPr indent="-147323" lvl="2" marL="1143020" rtl="0" algn="l">
              <a:spcBef>
                <a:spcPts val="1000"/>
              </a:spcBef>
              <a:spcAft>
                <a:spcPts val="0"/>
              </a:spcAft>
              <a:buSzPts val="1280"/>
              <a:buFont typeface="Noto Sans Symbols"/>
              <a:buNone/>
            </a:pPr>
            <a:r>
              <a:t/>
            </a:r>
            <a:endParaRPr/>
          </a:p>
          <a:p>
            <a:pPr indent="-147323" lvl="2" marL="1143020" rtl="0" algn="l">
              <a:spcBef>
                <a:spcPts val="1000"/>
              </a:spcBef>
              <a:spcAft>
                <a:spcPts val="0"/>
              </a:spcAft>
              <a:buSzPts val="1280"/>
              <a:buFont typeface="Noto Sans Symbols"/>
              <a:buNone/>
            </a:pPr>
            <a:r>
              <a:t/>
            </a:r>
            <a:endParaRPr/>
          </a:p>
          <a:p>
            <a:pPr indent="0" lvl="2" marL="914416" rtl="0" algn="l">
              <a:spcBef>
                <a:spcPts val="1000"/>
              </a:spcBef>
              <a:spcAft>
                <a:spcPts val="0"/>
              </a:spcAft>
              <a:buSzPts val="1280"/>
              <a:buNone/>
            </a:pPr>
            <a:r>
              <a:t/>
            </a:r>
            <a:endParaRPr/>
          </a:p>
          <a:p>
            <a:pPr indent="0" lvl="2" marL="914416" rtl="0" algn="l">
              <a:spcBef>
                <a:spcPts val="1000"/>
              </a:spcBef>
              <a:spcAft>
                <a:spcPts val="0"/>
              </a:spcAft>
              <a:buSzPts val="1280"/>
              <a:buNone/>
            </a:pPr>
            <a:r>
              <a:t/>
            </a:r>
            <a:endParaRPr/>
          </a:p>
          <a:p>
            <a:pPr indent="0" lvl="2" marL="914416" rtl="0" algn="l">
              <a:spcBef>
                <a:spcPts val="1000"/>
              </a:spcBef>
              <a:spcAft>
                <a:spcPts val="0"/>
              </a:spcAft>
              <a:buSzPts val="1280"/>
              <a:buNone/>
            </a:pPr>
            <a:r>
              <a:t/>
            </a:r>
            <a:endParaRPr/>
          </a:p>
          <a:p>
            <a:pPr indent="-228603" lvl="2" marL="1143020" rtl="0" algn="l">
              <a:spcBef>
                <a:spcPts val="1000"/>
              </a:spcBef>
              <a:spcAft>
                <a:spcPts val="0"/>
              </a:spcAft>
              <a:buSzPts val="1280"/>
              <a:buFont typeface="Noto Sans Symbols"/>
              <a:buChar char="▪"/>
            </a:pPr>
            <a:r>
              <a:rPr lang="fr-BE"/>
              <a:t>De type numérique en String :  String.valueOf()</a:t>
            </a:r>
            <a:endParaRPr/>
          </a:p>
          <a:p>
            <a:pPr indent="0" lvl="2" marL="914416" rtl="0" algn="l">
              <a:spcBef>
                <a:spcPts val="1000"/>
              </a:spcBef>
              <a:spcAft>
                <a:spcPts val="0"/>
              </a:spcAft>
              <a:buSzPts val="1280"/>
              <a:buNone/>
            </a:pPr>
            <a:r>
              <a:t/>
            </a:r>
            <a:endParaRPr/>
          </a:p>
          <a:p>
            <a:pPr indent="0" lvl="2" marL="914416" rtl="0" algn="l">
              <a:spcBef>
                <a:spcPts val="1000"/>
              </a:spcBef>
              <a:spcAft>
                <a:spcPts val="0"/>
              </a:spcAft>
              <a:buSzPts val="1280"/>
              <a:buNone/>
            </a:pPr>
            <a:r>
              <a:t/>
            </a:r>
            <a:endParaRPr/>
          </a:p>
          <a:p>
            <a:pPr indent="0" lvl="2" marL="914416" rtl="0" algn="l">
              <a:spcBef>
                <a:spcPts val="1000"/>
              </a:spcBef>
              <a:spcAft>
                <a:spcPts val="0"/>
              </a:spcAft>
              <a:buSzPts val="1280"/>
              <a:buNone/>
            </a:pPr>
            <a:r>
              <a:t/>
            </a:r>
            <a:endParaRPr/>
          </a:p>
        </p:txBody>
      </p:sp>
      <p:sp>
        <p:nvSpPr>
          <p:cNvPr id="571" name="Google Shape;571;p5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72" name="Google Shape;572;p5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very high confidence" id="573" name="Google Shape;573;p53"/>
          <p:cNvPicPr preferRelativeResize="0"/>
          <p:nvPr/>
        </p:nvPicPr>
        <p:blipFill rotWithShape="1">
          <a:blip r:embed="rId3">
            <a:alphaModFix/>
          </a:blip>
          <a:srcRect b="0" l="0" r="0" t="0"/>
          <a:stretch/>
        </p:blipFill>
        <p:spPr>
          <a:xfrm>
            <a:off x="2888865" y="2708920"/>
            <a:ext cx="3366267" cy="1117855"/>
          </a:xfrm>
          <a:prstGeom prst="rect">
            <a:avLst/>
          </a:prstGeom>
          <a:noFill/>
          <a:ln>
            <a:noFill/>
          </a:ln>
          <a:effectLst>
            <a:outerShdw blurRad="292100" rotWithShape="0" algn="tl" dir="2700000" dist="139700">
              <a:srgbClr val="333333">
                <a:alpha val="64705"/>
              </a:srgbClr>
            </a:outerShdw>
          </a:effectLst>
        </p:spPr>
      </p:pic>
      <p:pic>
        <p:nvPicPr>
          <p:cNvPr descr="A screenshot of a cell phone&#10;&#10;Description generated with very high confidence" id="574" name="Google Shape;574;p53"/>
          <p:cNvPicPr preferRelativeResize="0"/>
          <p:nvPr/>
        </p:nvPicPr>
        <p:blipFill rotWithShape="1">
          <a:blip r:embed="rId4">
            <a:alphaModFix/>
          </a:blip>
          <a:srcRect b="0" l="0" r="0" t="0"/>
          <a:stretch/>
        </p:blipFill>
        <p:spPr>
          <a:xfrm>
            <a:off x="2406154" y="5013176"/>
            <a:ext cx="4331687" cy="97812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conversions</a:t>
            </a:r>
            <a:endParaRPr/>
          </a:p>
        </p:txBody>
      </p:sp>
      <p:sp>
        <p:nvSpPr>
          <p:cNvPr id="580" name="Google Shape;580;p54"/>
          <p:cNvSpPr txBox="1"/>
          <p:nvPr>
            <p:ph idx="1" type="body"/>
          </p:nvPr>
        </p:nvSpPr>
        <p:spPr>
          <a:xfrm>
            <a:off x="828436" y="2052923"/>
            <a:ext cx="6711654" cy="4195481"/>
          </a:xfrm>
          <a:prstGeom prst="rect">
            <a:avLst/>
          </a:prstGeom>
          <a:noFill/>
          <a:ln>
            <a:noFill/>
          </a:ln>
        </p:spPr>
        <p:txBody>
          <a:bodyPr anchorCtr="0" anchor="t" bIns="45700" lIns="91425" spcFirstLastPara="1" rIns="91425" wrap="square" tIns="45700">
            <a:noAutofit/>
          </a:bodyPr>
          <a:lstStyle/>
          <a:p>
            <a:pPr indent="-228603" lvl="2" marL="1143020" rtl="0" algn="l">
              <a:spcBef>
                <a:spcPts val="0"/>
              </a:spcBef>
              <a:spcAft>
                <a:spcPts val="0"/>
              </a:spcAft>
              <a:buSzPts val="1280"/>
              <a:buFont typeface="Noto Sans Symbols"/>
              <a:buChar char="▪"/>
            </a:pPr>
            <a:r>
              <a:rPr lang="fr-BE"/>
              <a:t>De chaîne de caractères en type numérique : le parse</a:t>
            </a:r>
            <a:endParaRPr/>
          </a:p>
          <a:p>
            <a:pPr indent="0" lvl="2" marL="914416" rtl="0" algn="l">
              <a:spcBef>
                <a:spcPts val="1000"/>
              </a:spcBef>
              <a:spcAft>
                <a:spcPts val="0"/>
              </a:spcAft>
              <a:buSzPts val="1280"/>
              <a:buNone/>
            </a:pPr>
            <a:r>
              <a:t/>
            </a:r>
            <a:endParaRPr/>
          </a:p>
          <a:p>
            <a:pPr indent="0" lvl="2" marL="914416" rtl="0" algn="l">
              <a:spcBef>
                <a:spcPts val="1000"/>
              </a:spcBef>
              <a:spcAft>
                <a:spcPts val="0"/>
              </a:spcAft>
              <a:buSzPts val="1280"/>
              <a:buNone/>
            </a:pPr>
            <a:r>
              <a:t/>
            </a:r>
            <a:endParaRPr/>
          </a:p>
        </p:txBody>
      </p:sp>
      <p:sp>
        <p:nvSpPr>
          <p:cNvPr id="581" name="Google Shape;581;p5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82" name="Google Shape;582;p5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583" name="Google Shape;583;p54"/>
          <p:cNvPicPr preferRelativeResize="0"/>
          <p:nvPr/>
        </p:nvPicPr>
        <p:blipFill rotWithShape="1">
          <a:blip r:embed="rId3">
            <a:alphaModFix/>
          </a:blip>
          <a:srcRect b="0" l="0" r="0" t="0"/>
          <a:stretch/>
        </p:blipFill>
        <p:spPr>
          <a:xfrm>
            <a:off x="1904392" y="2950241"/>
            <a:ext cx="5335215" cy="240084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5"/>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opérateurs</a:t>
            </a:r>
            <a:endParaRPr/>
          </a:p>
        </p:txBody>
      </p:sp>
      <p:sp>
        <p:nvSpPr>
          <p:cNvPr id="589" name="Google Shape;589;p5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3</a:t>
            </a:r>
            <a:endParaRPr/>
          </a:p>
        </p:txBody>
      </p:sp>
      <p:sp>
        <p:nvSpPr>
          <p:cNvPr id="590" name="Google Shape;590;p5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591" name="Google Shape;591;p5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high confidence" id="592" name="Google Shape;592;p55"/>
          <p:cNvPicPr preferRelativeResize="0"/>
          <p:nvPr/>
        </p:nvPicPr>
        <p:blipFill rotWithShape="1">
          <a:blip r:embed="rId3">
            <a:alphaModFix/>
          </a:blip>
          <a:srcRect b="0" l="0" r="0" t="0"/>
          <a:stretch/>
        </p:blipFill>
        <p:spPr>
          <a:xfrm>
            <a:off x="3238196" y="2752514"/>
            <a:ext cx="2667608" cy="106704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L’opérateur d’affectation</a:t>
            </a:r>
            <a:endParaRPr/>
          </a:p>
        </p:txBody>
      </p:sp>
      <p:graphicFrame>
        <p:nvGraphicFramePr>
          <p:cNvPr id="598" name="Google Shape;598;p56"/>
          <p:cNvGraphicFramePr/>
          <p:nvPr/>
        </p:nvGraphicFramePr>
        <p:xfrm>
          <a:off x="484710" y="1853248"/>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cap="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Opérateur d’affectation usuel</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bl>
          </a:graphicData>
        </a:graphic>
      </p:graphicFrame>
      <p:sp>
        <p:nvSpPr>
          <p:cNvPr id="599" name="Google Shape;599;p5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 opérateurs arithmétique</a:t>
            </a:r>
            <a:endParaRPr/>
          </a:p>
        </p:txBody>
      </p:sp>
      <p:sp>
        <p:nvSpPr>
          <p:cNvPr id="605" name="Google Shape;605;p5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06" name="Google Shape;606;p5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graphicFrame>
        <p:nvGraphicFramePr>
          <p:cNvPr id="607" name="Google Shape;607;p57"/>
          <p:cNvGraphicFramePr/>
          <p:nvPr/>
        </p:nvGraphicFramePr>
        <p:xfrm>
          <a:off x="484710" y="1853248"/>
          <a:ext cx="3000000" cy="3000000"/>
        </p:xfrm>
        <a:graphic>
          <a:graphicData uri="http://schemas.openxmlformats.org/drawingml/2006/table">
            <a:tbl>
              <a:tblPr bandRow="1" firstRow="1">
                <a:noFill/>
                <a:tableStyleId>{EBDBCD7D-3F40-4D58-877C-BB6FF5A149AC}</a:tableStyleId>
              </a:tblPr>
              <a:tblGrid>
                <a:gridCol w="4114800"/>
                <a:gridCol w="4114800"/>
              </a:tblGrid>
              <a:tr h="298825">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ctr">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Addition et concaténation de chaînes</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Soustraction</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Multiplication</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Division</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Modulo (reste d’une division entière)</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 opérateurs arithmétique</a:t>
            </a:r>
            <a:endParaRPr/>
          </a:p>
        </p:txBody>
      </p:sp>
      <p:sp>
        <p:nvSpPr>
          <p:cNvPr id="613" name="Google Shape;613;p5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Exemples :</a:t>
            </a:r>
            <a:endParaRPr/>
          </a:p>
          <a:p>
            <a:pPr indent="-285755" lvl="1" marL="742962" rtl="0" algn="l">
              <a:spcBef>
                <a:spcPts val="1000"/>
              </a:spcBef>
              <a:spcAft>
                <a:spcPts val="0"/>
              </a:spcAft>
              <a:buSzPts val="1440"/>
              <a:buChar char="►"/>
            </a:pPr>
            <a:r>
              <a:rPr lang="fr-BE"/>
              <a:t>L’opérateur « +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L’opérateur « -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p:txBody>
      </p:sp>
      <p:sp>
        <p:nvSpPr>
          <p:cNvPr id="614" name="Google Shape;614;p5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15" name="Google Shape;615;p5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picture containing object&#10;&#10;Description generated with high confidence" id="616" name="Google Shape;616;p58"/>
          <p:cNvPicPr preferRelativeResize="0"/>
          <p:nvPr/>
        </p:nvPicPr>
        <p:blipFill rotWithShape="1">
          <a:blip r:embed="rId3">
            <a:alphaModFix/>
          </a:blip>
          <a:srcRect b="0" l="0" r="0" t="0"/>
          <a:stretch/>
        </p:blipFill>
        <p:spPr>
          <a:xfrm>
            <a:off x="4012400" y="3002965"/>
            <a:ext cx="2489767" cy="749471"/>
          </a:xfrm>
          <a:prstGeom prst="rect">
            <a:avLst/>
          </a:prstGeom>
          <a:noFill/>
          <a:ln>
            <a:noFill/>
          </a:ln>
          <a:effectLst>
            <a:outerShdw blurRad="292100" rotWithShape="0" algn="tl" dir="2700000" dist="139700">
              <a:srgbClr val="333333">
                <a:alpha val="64705"/>
              </a:srgbClr>
            </a:outerShdw>
          </a:effectLst>
        </p:spPr>
      </p:pic>
      <p:pic>
        <p:nvPicPr>
          <p:cNvPr id="617" name="Google Shape;617;p58"/>
          <p:cNvPicPr preferRelativeResize="0"/>
          <p:nvPr/>
        </p:nvPicPr>
        <p:blipFill rotWithShape="1">
          <a:blip r:embed="rId4">
            <a:alphaModFix/>
          </a:blip>
          <a:srcRect b="0" l="0" r="0" t="0"/>
          <a:stretch/>
        </p:blipFill>
        <p:spPr>
          <a:xfrm>
            <a:off x="4012400" y="4702476"/>
            <a:ext cx="2642202" cy="7494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 opérateurs arithmétique</a:t>
            </a:r>
            <a:endParaRPr/>
          </a:p>
        </p:txBody>
      </p:sp>
      <p:sp>
        <p:nvSpPr>
          <p:cNvPr id="623" name="Google Shape;623;p5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SzPts val="1440"/>
              <a:buChar char="►"/>
            </a:pPr>
            <a:r>
              <a:rPr lang="fr-BE"/>
              <a:t>L’opérateur « *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L’opérateur « /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a:p>
            <a:pPr indent="-285755" lvl="1" marL="742962" rtl="0" algn="l">
              <a:spcBef>
                <a:spcPts val="1000"/>
              </a:spcBef>
              <a:spcAft>
                <a:spcPts val="0"/>
              </a:spcAft>
              <a:buSzPts val="1440"/>
              <a:buChar char="►"/>
            </a:pPr>
            <a:r>
              <a:rPr lang="fr-BE"/>
              <a:t>L’opérateur « %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a:p>
            <a:pPr indent="0" lvl="1" marL="457206" rtl="0" algn="l">
              <a:spcBef>
                <a:spcPts val="1000"/>
              </a:spcBef>
              <a:spcAft>
                <a:spcPts val="0"/>
              </a:spcAft>
              <a:buSzPts val="1440"/>
              <a:buNone/>
            </a:pPr>
            <a:r>
              <a:t/>
            </a:r>
            <a:endParaRPr/>
          </a:p>
        </p:txBody>
      </p:sp>
      <p:sp>
        <p:nvSpPr>
          <p:cNvPr id="624" name="Google Shape;624;p5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25" name="Google Shape;625;p5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very high confidence" id="626" name="Google Shape;626;p59"/>
          <p:cNvPicPr preferRelativeResize="0"/>
          <p:nvPr/>
        </p:nvPicPr>
        <p:blipFill rotWithShape="1">
          <a:blip r:embed="rId3">
            <a:alphaModFix/>
          </a:blip>
          <a:srcRect b="0" l="0" r="0" t="0"/>
          <a:stretch/>
        </p:blipFill>
        <p:spPr>
          <a:xfrm>
            <a:off x="4012400" y="2482580"/>
            <a:ext cx="2146789" cy="444601"/>
          </a:xfrm>
          <a:prstGeom prst="rect">
            <a:avLst/>
          </a:prstGeom>
          <a:noFill/>
          <a:ln>
            <a:noFill/>
          </a:ln>
          <a:effectLst>
            <a:outerShdw blurRad="292100" rotWithShape="0" algn="tl" dir="2700000" dist="139700">
              <a:srgbClr val="333333">
                <a:alpha val="64705"/>
              </a:srgbClr>
            </a:outerShdw>
          </a:effectLst>
        </p:spPr>
      </p:pic>
      <p:pic>
        <p:nvPicPr>
          <p:cNvPr id="627" name="Google Shape;627;p59"/>
          <p:cNvPicPr preferRelativeResize="0"/>
          <p:nvPr/>
        </p:nvPicPr>
        <p:blipFill rotWithShape="1">
          <a:blip r:embed="rId4">
            <a:alphaModFix/>
          </a:blip>
          <a:srcRect b="0" l="0" r="0" t="0"/>
          <a:stretch/>
        </p:blipFill>
        <p:spPr>
          <a:xfrm>
            <a:off x="4012400" y="3668387"/>
            <a:ext cx="2324630" cy="546224"/>
          </a:xfrm>
          <a:prstGeom prst="rect">
            <a:avLst/>
          </a:prstGeom>
          <a:noFill/>
          <a:ln>
            <a:noFill/>
          </a:ln>
          <a:effectLst>
            <a:outerShdw blurRad="292100" rotWithShape="0" algn="tl" dir="2700000" dist="139700">
              <a:srgbClr val="333333">
                <a:alpha val="64705"/>
              </a:srgbClr>
            </a:outerShdw>
          </a:effectLst>
        </p:spPr>
      </p:pic>
      <p:pic>
        <p:nvPicPr>
          <p:cNvPr descr="A screenshot of a cell phone&#10;&#10;Description generated with high confidence" id="628" name="Google Shape;628;p59"/>
          <p:cNvPicPr preferRelativeResize="0"/>
          <p:nvPr/>
        </p:nvPicPr>
        <p:blipFill rotWithShape="1">
          <a:blip r:embed="rId5">
            <a:alphaModFix/>
          </a:blip>
          <a:srcRect b="0" l="0" r="0" t="0"/>
          <a:stretch/>
        </p:blipFill>
        <p:spPr>
          <a:xfrm>
            <a:off x="4012400" y="5066244"/>
            <a:ext cx="2223006" cy="48271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181" name="Google Shape;181;p6"/>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lang="fr-BE"/>
              <a:t>Portabilité, Machine virtuelle et Bytecode</a:t>
            </a:r>
            <a:endParaRPr/>
          </a:p>
          <a:p>
            <a:pPr indent="-285755" lvl="1" marL="742962" rtl="0" algn="l">
              <a:spcBef>
                <a:spcPts val="1000"/>
              </a:spcBef>
              <a:spcAft>
                <a:spcPts val="0"/>
              </a:spcAft>
              <a:buSzPts val="1440"/>
              <a:buChar char="►"/>
            </a:pPr>
            <a:r>
              <a:rPr lang="fr-BE"/>
              <a:t>Un langage multiplateforme</a:t>
            </a:r>
            <a:endParaRPr/>
          </a:p>
          <a:p>
            <a:pPr indent="-228603" lvl="2" marL="1143020" rtl="0" algn="l">
              <a:spcBef>
                <a:spcPts val="1000"/>
              </a:spcBef>
              <a:spcAft>
                <a:spcPts val="0"/>
              </a:spcAft>
              <a:buSzPts val="1280"/>
              <a:buChar char="►"/>
            </a:pPr>
            <a:r>
              <a:rPr lang="fr-BE"/>
              <a:t>Le Java a été pensé afin que les programmes écrits dans ce langage puissent fonctionner de manière similaire sur différentes architectures matérielles</a:t>
            </a:r>
            <a:endParaRPr/>
          </a:p>
          <a:p>
            <a:pPr indent="-285755" lvl="1" marL="742962" rtl="0" algn="l">
              <a:spcBef>
                <a:spcPts val="1000"/>
              </a:spcBef>
              <a:spcAft>
                <a:spcPts val="0"/>
              </a:spcAft>
              <a:buSzPts val="1440"/>
              <a:buChar char="►"/>
            </a:pPr>
            <a:r>
              <a:rPr lang="fr-BE"/>
              <a:t>Le bytecode Java</a:t>
            </a:r>
            <a:endParaRPr/>
          </a:p>
          <a:p>
            <a:pPr indent="-228603" lvl="2" marL="1143020" rtl="0" algn="l">
              <a:spcBef>
                <a:spcPts val="1000"/>
              </a:spcBef>
              <a:spcAft>
                <a:spcPts val="0"/>
              </a:spcAft>
              <a:buSzPts val="1280"/>
              <a:buChar char="►"/>
            </a:pPr>
            <a:r>
              <a:rPr lang="fr-BE"/>
              <a:t>Le bytecode Java est le résultat de la compilation du code source</a:t>
            </a:r>
            <a:endParaRPr/>
          </a:p>
          <a:p>
            <a:pPr indent="-285755" lvl="1" marL="742962" rtl="0" algn="l">
              <a:spcBef>
                <a:spcPts val="1000"/>
              </a:spcBef>
              <a:spcAft>
                <a:spcPts val="0"/>
              </a:spcAft>
              <a:buSzPts val="1440"/>
              <a:buChar char="►"/>
            </a:pPr>
            <a:r>
              <a:rPr lang="fr-BE"/>
              <a:t>La machine virtuelle Java</a:t>
            </a:r>
            <a:endParaRPr/>
          </a:p>
          <a:p>
            <a:pPr indent="-228603" lvl="2" marL="1143020" rtl="0" algn="l">
              <a:spcBef>
                <a:spcPts val="1000"/>
              </a:spcBef>
              <a:spcAft>
                <a:spcPts val="0"/>
              </a:spcAft>
              <a:buSzPts val="1280"/>
              <a:buChar char="►"/>
            </a:pPr>
            <a:r>
              <a:rPr lang="fr-BE"/>
              <a:t>La « JVM »  est un appareil informatique fictif qui exécute le bytecode ainsi compilé</a:t>
            </a:r>
            <a:endParaRPr/>
          </a:p>
        </p:txBody>
      </p:sp>
      <p:sp>
        <p:nvSpPr>
          <p:cNvPr id="182" name="Google Shape;182;p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183" name="Google Shape;183;p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a:t>
            </a:r>
            <a:r>
              <a:rPr lang="fr-BE"/>
              <a:t> opérateurs relationnels</a:t>
            </a:r>
            <a:endParaRPr/>
          </a:p>
        </p:txBody>
      </p:sp>
      <p:graphicFrame>
        <p:nvGraphicFramePr>
          <p:cNvPr id="634" name="Google Shape;634;p60"/>
          <p:cNvGraphicFramePr/>
          <p:nvPr/>
        </p:nvGraphicFramePr>
        <p:xfrm>
          <a:off x="457200" y="1600200"/>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&lt;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Inférieur à</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&lt;=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Inférieur ou égal à</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&gt;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Supérieur à</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&gt;=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Supérieur ou égal à</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bl>
          </a:graphicData>
        </a:graphic>
      </p:graphicFrame>
      <p:sp>
        <p:nvSpPr>
          <p:cNvPr id="635" name="Google Shape;635;p6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 opérateurs relationnels</a:t>
            </a:r>
            <a:endParaRPr/>
          </a:p>
        </p:txBody>
      </p:sp>
      <p:graphicFrame>
        <p:nvGraphicFramePr>
          <p:cNvPr id="641" name="Google Shape;641;p61"/>
          <p:cNvGraphicFramePr/>
          <p:nvPr/>
        </p:nvGraphicFramePr>
        <p:xfrm>
          <a:off x="457200" y="1600200"/>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Égal à</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Différent de</a:t>
                      </a:r>
                      <a:endParaRPr sz="1600"/>
                    </a:p>
                  </a:txBody>
                  <a:tcPr marT="45725" marB="45725" marR="91450" marL="91450"/>
                </a:tc>
              </a:tr>
            </a:tbl>
          </a:graphicData>
        </a:graphic>
      </p:graphicFrame>
      <p:sp>
        <p:nvSpPr>
          <p:cNvPr id="642" name="Google Shape;642;p6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sz="4000"/>
              <a:t>Les opérateurs logiques</a:t>
            </a:r>
            <a:endParaRPr/>
          </a:p>
        </p:txBody>
      </p:sp>
      <p:graphicFrame>
        <p:nvGraphicFramePr>
          <p:cNvPr id="648" name="Google Shape;648;p62"/>
          <p:cNvGraphicFramePr/>
          <p:nvPr/>
        </p:nvGraphicFramePr>
        <p:xfrm>
          <a:off x="457200" y="1600200"/>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&amp;&amp;</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AND logique</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OR logique inclusif</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Négation</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OR exclusif (XOR)</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bl>
          </a:graphicData>
        </a:graphic>
      </p:graphicFrame>
      <p:sp>
        <p:nvSpPr>
          <p:cNvPr id="649" name="Google Shape;649;p6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4000"/>
              <a:buFont typeface="Century Gothic"/>
              <a:buNone/>
            </a:pPr>
            <a:r>
              <a:rPr lang="fr-BE" sz="4000"/>
              <a:t>Autres opérateurs utiles</a:t>
            </a:r>
            <a:endParaRPr/>
          </a:p>
        </p:txBody>
      </p:sp>
      <p:graphicFrame>
        <p:nvGraphicFramePr>
          <p:cNvPr id="655" name="Google Shape;655;p63"/>
          <p:cNvGraphicFramePr/>
          <p:nvPr/>
        </p:nvGraphicFramePr>
        <p:xfrm>
          <a:off x="457200" y="1600200"/>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ctr">
                        <a:lnSpc>
                          <a:spcPct val="100000"/>
                        </a:lnSpc>
                        <a:spcBef>
                          <a:spcPts val="0"/>
                        </a:spcBef>
                        <a:spcAft>
                          <a:spcPts val="0"/>
                        </a:spcAft>
                        <a:buClr>
                          <a:schemeClr val="lt1"/>
                        </a:buClr>
                        <a:buSzPts val="1600"/>
                        <a:buFont typeface="Century Gothic"/>
                        <a:buNone/>
                      </a:pPr>
                      <a:r>
                        <a:rPr lang="fr-BE" sz="1600" u="none" strike="noStrike"/>
                        <a:t>++</a:t>
                      </a:r>
                      <a:endParaRPr/>
                    </a:p>
                    <a:p>
                      <a:pPr indent="0" lvl="0" marL="0" marR="0" rtl="0" algn="l">
                        <a:lnSpc>
                          <a:spcPct val="100000"/>
                        </a:lnSpc>
                        <a:spcBef>
                          <a:spcPts val="0"/>
                        </a:spcBef>
                        <a:spcAft>
                          <a:spcPts val="0"/>
                        </a:spcAft>
                        <a:buClr>
                          <a:schemeClr val="lt1"/>
                        </a:buClr>
                        <a:buSzPts val="1600"/>
                        <a:buFont typeface="Century Gothic"/>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Incrémentation ( i = i + 1 )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Century Gothic"/>
                        <a:buNone/>
                      </a:pPr>
                      <a:r>
                        <a:t/>
                      </a:r>
                      <a:endParaRPr sz="1600" u="none" strike="noStrike"/>
                    </a:p>
                    <a:p>
                      <a:pPr indent="0" lvl="0" marL="0" marR="0" rtl="0" algn="l">
                        <a:lnSpc>
                          <a:spcPct val="100000"/>
                        </a:lnSpc>
                        <a:spcBef>
                          <a:spcPts val="0"/>
                        </a:spcBef>
                        <a:spcAft>
                          <a:spcPts val="0"/>
                        </a:spcAft>
                        <a:buClr>
                          <a:schemeClr val="lt1"/>
                        </a:buClr>
                        <a:buSzPts val="1600"/>
                        <a:buFont typeface="Century Gothic"/>
                        <a:buNone/>
                      </a:pPr>
                      <a:r>
                        <a:rPr lang="fr-BE" sz="1600" u="none" strike="noStrike"/>
                        <a:t>Décrémentation ( i = i - 1 )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bl>
          </a:graphicData>
        </a:graphic>
      </p:graphicFrame>
      <p:sp>
        <p:nvSpPr>
          <p:cNvPr id="656" name="Google Shape;656;p6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4000"/>
              <a:buFont typeface="Century Gothic"/>
              <a:buNone/>
            </a:pPr>
            <a:r>
              <a:rPr lang="fr-BE" sz="4000"/>
              <a:t>Autres opérateurs utiles</a:t>
            </a:r>
            <a:endParaRPr/>
          </a:p>
        </p:txBody>
      </p:sp>
      <p:graphicFrame>
        <p:nvGraphicFramePr>
          <p:cNvPr id="662" name="Google Shape;662;p64"/>
          <p:cNvGraphicFramePr/>
          <p:nvPr/>
        </p:nvGraphicFramePr>
        <p:xfrm>
          <a:off x="457200" y="1600200"/>
          <a:ext cx="3000000" cy="3000000"/>
        </p:xfrm>
        <a:graphic>
          <a:graphicData uri="http://schemas.openxmlformats.org/drawingml/2006/table">
            <a:tbl>
              <a:tblPr bandRow="1" firstRow="1">
                <a:noFill/>
                <a:tableStyleId>{EBDBCD7D-3F40-4D58-877C-BB6FF5A149AC}</a:tableStyleId>
              </a:tblPr>
              <a:tblGrid>
                <a:gridCol w="4114800"/>
                <a:gridCol w="4114800"/>
              </a:tblGrid>
              <a:tr h="370850">
                <a:tc>
                  <a:txBody>
                    <a:bodyPr/>
                    <a:lstStyle/>
                    <a:p>
                      <a:pPr indent="0" lvl="0" marL="0" marR="0" rtl="0" algn="l">
                        <a:spcBef>
                          <a:spcPts val="0"/>
                        </a:spcBef>
                        <a:spcAft>
                          <a:spcPts val="0"/>
                        </a:spcAft>
                        <a:buNone/>
                      </a:pPr>
                      <a:r>
                        <a:rPr lang="fr-BE" sz="1600" u="none" strike="noStrike"/>
                        <a:t>Opérateur </a:t>
                      </a:r>
                      <a:endParaRPr sz="1600"/>
                    </a:p>
                  </a:txBody>
                  <a:tcPr marT="45725" marB="45725" marR="91450" marL="91450"/>
                </a:tc>
                <a:tc>
                  <a:txBody>
                    <a:bodyPr/>
                    <a:lstStyle/>
                    <a:p>
                      <a:pPr indent="0" lvl="0" marL="0" marR="0" rtl="0" algn="l">
                        <a:spcBef>
                          <a:spcPts val="0"/>
                        </a:spcBef>
                        <a:spcAft>
                          <a:spcPts val="0"/>
                        </a:spcAft>
                        <a:buNone/>
                      </a:pPr>
                      <a:r>
                        <a:rPr lang="fr-BE" sz="1600" u="none" strike="noStrike"/>
                        <a:t>Signification</a:t>
                      </a:r>
                      <a:endParaRPr b="0" sz="1600"/>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rowSpan="4">
                  <a:txBody>
                    <a:bodyPr/>
                    <a:lstStyle/>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Affectation élargie</a:t>
                      </a:r>
                      <a:endParaRPr/>
                    </a:p>
                    <a:p>
                      <a:pPr indent="0" lvl="0" marL="0" marR="0" rtl="0" algn="l">
                        <a:spcBef>
                          <a:spcPts val="0"/>
                        </a:spcBef>
                        <a:spcAft>
                          <a:spcPts val="0"/>
                        </a:spcAft>
                        <a:buNone/>
                      </a:pPr>
                      <a:r>
                        <a:t/>
                      </a:r>
                      <a:endParaRPr sz="1600" u="none" strike="noStrike"/>
                    </a:p>
                    <a:p>
                      <a:pPr indent="0" lvl="0" marL="0" marR="0" rtl="0" algn="l">
                        <a:spcBef>
                          <a:spcPts val="0"/>
                        </a:spcBef>
                        <a:spcAft>
                          <a:spcPts val="0"/>
                        </a:spcAft>
                        <a:buNone/>
                      </a:pPr>
                      <a:r>
                        <a:rPr lang="fr-BE" sz="1600" u="none" strike="noStrike"/>
                        <a:t> Exemple : </a:t>
                      </a:r>
                      <a:endParaRPr/>
                    </a:p>
                    <a:p>
                      <a:pPr indent="0" lvl="0" marL="0" marR="0" rtl="0" algn="l">
                        <a:spcBef>
                          <a:spcPts val="0"/>
                        </a:spcBef>
                        <a:spcAft>
                          <a:spcPts val="0"/>
                        </a:spcAft>
                        <a:buNone/>
                      </a:pPr>
                      <a:r>
                        <a:rPr lang="fr-BE" sz="1600" u="none" strike="noStrike"/>
                        <a:t>i = i – 5 devient i -= 5</a:t>
                      </a:r>
                      <a:endParaRPr b="0" i="0" sz="1600" u="none" strike="noStrike">
                        <a:solidFill>
                          <a:schemeClr val="dk1"/>
                        </a:solidFill>
                        <a:latin typeface="Century Gothic"/>
                        <a:ea typeface="Century Gothic"/>
                        <a:cs typeface="Century Gothic"/>
                        <a:sym typeface="Century Gothic"/>
                      </a:endParaRPr>
                    </a:p>
                  </a:txBody>
                  <a:tcPr marT="45725" marB="45725" marR="91450" marL="91450"/>
                </a:tc>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vMerge="1"/>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vMerge="1"/>
              </a:tr>
              <a:tr h="370850">
                <a:tc>
                  <a:txBody>
                    <a:bodyPr/>
                    <a:lstStyle/>
                    <a:p>
                      <a:pPr indent="0" lvl="0" marL="0" marR="0" rtl="0" algn="l">
                        <a:spcBef>
                          <a:spcPts val="0"/>
                        </a:spcBef>
                        <a:spcAft>
                          <a:spcPts val="0"/>
                        </a:spcAft>
                        <a:buNone/>
                      </a:pPr>
                      <a:r>
                        <a:t/>
                      </a:r>
                      <a:endParaRPr sz="1600" u="none" strike="noStrike"/>
                    </a:p>
                    <a:p>
                      <a:pPr indent="0" lvl="0" marL="0" marR="0" rtl="0" algn="ctr">
                        <a:spcBef>
                          <a:spcPts val="0"/>
                        </a:spcBef>
                        <a:spcAft>
                          <a:spcPts val="0"/>
                        </a:spcAft>
                        <a:buNone/>
                      </a:pPr>
                      <a:r>
                        <a:rPr lang="fr-BE" sz="1600" u="none" strike="noStrike"/>
                        <a:t>/=</a:t>
                      </a:r>
                      <a:endParaRPr/>
                    </a:p>
                    <a:p>
                      <a:pPr indent="0" lvl="0" marL="0" marR="0" rtl="0" algn="l">
                        <a:spcBef>
                          <a:spcPts val="0"/>
                        </a:spcBef>
                        <a:spcAft>
                          <a:spcPts val="0"/>
                        </a:spcAft>
                        <a:buNone/>
                      </a:pPr>
                      <a:r>
                        <a:t/>
                      </a:r>
                      <a:endParaRPr b="0" i="0" sz="1600" u="none" strike="noStrike">
                        <a:solidFill>
                          <a:schemeClr val="dk1"/>
                        </a:solidFill>
                        <a:latin typeface="Century Gothic"/>
                        <a:ea typeface="Century Gothic"/>
                        <a:cs typeface="Century Gothic"/>
                        <a:sym typeface="Century Gothic"/>
                      </a:endParaRPr>
                    </a:p>
                  </a:txBody>
                  <a:tcPr marT="45725" marB="45725" marR="91450" marL="91450"/>
                </a:tc>
                <a:tc vMerge="1"/>
              </a:tr>
            </a:tbl>
          </a:graphicData>
        </a:graphic>
      </p:graphicFrame>
      <p:sp>
        <p:nvSpPr>
          <p:cNvPr id="663" name="Google Shape;663;p6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F3F3F"/>
              </a:buClr>
              <a:buSzPts val="4000"/>
              <a:buFont typeface="Century Gothic"/>
              <a:buNone/>
            </a:pPr>
            <a:r>
              <a:rPr lang="fr-BE" sz="4000"/>
              <a:t>Les priorités des opérateurs</a:t>
            </a:r>
            <a:endParaRPr/>
          </a:p>
        </p:txBody>
      </p:sp>
      <p:graphicFrame>
        <p:nvGraphicFramePr>
          <p:cNvPr id="669" name="Google Shape;669;p65"/>
          <p:cNvGraphicFramePr/>
          <p:nvPr/>
        </p:nvGraphicFramePr>
        <p:xfrm>
          <a:off x="2189312" y="1556792"/>
          <a:ext cx="3000000" cy="3000000"/>
        </p:xfrm>
        <a:graphic>
          <a:graphicData uri="http://schemas.openxmlformats.org/drawingml/2006/table">
            <a:tbl>
              <a:tblPr bandRow="1" firstRow="1">
                <a:noFill/>
                <a:tableStyleId>{EBDBCD7D-3F40-4D58-877C-BB6FF5A149AC}</a:tableStyleId>
              </a:tblPr>
              <a:tblGrid>
                <a:gridCol w="4392500"/>
              </a:tblGrid>
              <a:tr h="370850">
                <a:tc>
                  <a:txBody>
                    <a:bodyPr/>
                    <a:lstStyle/>
                    <a:p>
                      <a:pPr indent="0" lvl="0" marL="0" marR="0" rtl="0" algn="l">
                        <a:spcBef>
                          <a:spcPts val="0"/>
                        </a:spcBef>
                        <a:spcAft>
                          <a:spcPts val="0"/>
                        </a:spcAft>
                        <a:buNone/>
                      </a:pPr>
                      <a:r>
                        <a:rPr lang="fr-BE" sz="1600" u="none" strike="noStrike"/>
                        <a:t>Opérateurs</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600"/>
                        <a:buFont typeface="Century Gothic"/>
                        <a:buNone/>
                      </a:pPr>
                      <a:r>
                        <a:rPr lang="fr-BE" sz="1600" u="none" strike="noStrike"/>
                        <a:t>(), ++, --</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 /, %</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spcBef>
                          <a:spcPts val="0"/>
                        </a:spcBef>
                        <a:spcAft>
                          <a:spcPts val="0"/>
                        </a:spcAft>
                        <a:buNone/>
                      </a:pPr>
                      <a:r>
                        <a:rPr lang="fr-BE" sz="1600" u="none" strike="noStrike"/>
                        <a:t>+, -</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&lt;, &lt;=, &gt;, &gt;=</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 !=</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&amp;&amp;</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fr-BE" sz="1600" u="none" strike="noStrike"/>
                        <a:t>=, +=,…</a:t>
                      </a:r>
                      <a:endParaRPr b="0" i="0" sz="1600" u="none" strike="noStrike">
                        <a:solidFill>
                          <a:schemeClr val="dk1"/>
                        </a:solidFill>
                        <a:latin typeface="Century Gothic"/>
                        <a:ea typeface="Century Gothic"/>
                        <a:cs typeface="Century Gothic"/>
                        <a:sym typeface="Century Gothic"/>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70" name="Google Shape;670;p6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71" name="Google Shape;671;p6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6"/>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677" name="Google Shape;677;p6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4</a:t>
            </a:r>
            <a:endParaRPr/>
          </a:p>
        </p:txBody>
      </p:sp>
      <p:sp>
        <p:nvSpPr>
          <p:cNvPr id="678" name="Google Shape;678;p6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79" name="Google Shape;679;p6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685" name="Google Shape;685;p67"/>
          <p:cNvSpPr txBox="1"/>
          <p:nvPr>
            <p:ph idx="1" type="body"/>
          </p:nvPr>
        </p:nvSpPr>
        <p:spPr>
          <a:xfrm>
            <a:off x="457200" y="1340768"/>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conditions de type </a:t>
            </a:r>
            <a:r>
              <a:rPr lang="fr-BE">
                <a:solidFill>
                  <a:srgbClr val="7030A0"/>
                </a:solidFill>
              </a:rPr>
              <a:t>if </a:t>
            </a:r>
            <a:r>
              <a:rPr lang="fr-BE"/>
              <a:t>…</a:t>
            </a:r>
            <a:r>
              <a:rPr lang="fr-BE">
                <a:solidFill>
                  <a:srgbClr val="7030A0"/>
                </a:solidFill>
              </a:rPr>
              <a:t> else if </a:t>
            </a:r>
            <a:r>
              <a:rPr lang="fr-BE"/>
              <a:t>…</a:t>
            </a:r>
            <a:r>
              <a:rPr lang="fr-BE">
                <a:solidFill>
                  <a:srgbClr val="7030A0"/>
                </a:solidFill>
              </a:rPr>
              <a:t> else</a:t>
            </a:r>
            <a:endParaRPr/>
          </a:p>
          <a:p>
            <a:pPr indent="-241306" lvl="0" marL="342906" rtl="0" algn="l">
              <a:spcBef>
                <a:spcPts val="1000"/>
              </a:spcBef>
              <a:spcAft>
                <a:spcPts val="0"/>
              </a:spcAft>
              <a:buClr>
                <a:schemeClr val="lt1"/>
              </a:buClr>
              <a:buSzPts val="1600"/>
              <a:buNone/>
            </a:pPr>
            <a:r>
              <a:t/>
            </a:r>
            <a:endParaRPr>
              <a:solidFill>
                <a:srgbClr val="7030A0"/>
              </a:solidFill>
            </a:endParaRPr>
          </a:p>
          <a:p>
            <a:pPr indent="-285755" lvl="1" marL="742962" rtl="0" algn="l">
              <a:spcBef>
                <a:spcPts val="1000"/>
              </a:spcBef>
              <a:spcAft>
                <a:spcPts val="0"/>
              </a:spcAft>
              <a:buClr>
                <a:schemeClr val="lt1"/>
              </a:buClr>
              <a:buSzPts val="1440"/>
              <a:buChar char="►"/>
            </a:pPr>
            <a:r>
              <a:rPr lang="fr-BE">
                <a:solidFill>
                  <a:srgbClr val="7030A0"/>
                </a:solidFill>
              </a:rPr>
              <a:t>if </a:t>
            </a:r>
            <a:endParaRPr>
              <a:solidFill>
                <a:srgbClr val="3A3A3A"/>
              </a:solidFill>
            </a:endParaRPr>
          </a:p>
          <a:p>
            <a:pPr indent="-228603" lvl="2" marL="1143020" rtl="0" algn="l">
              <a:spcBef>
                <a:spcPts val="1000"/>
              </a:spcBef>
              <a:spcAft>
                <a:spcPts val="0"/>
              </a:spcAft>
              <a:buClr>
                <a:schemeClr val="lt1"/>
              </a:buClr>
              <a:buSzPts val="1280"/>
              <a:buChar char="►"/>
            </a:pPr>
            <a:r>
              <a:rPr lang="fr-BE"/>
              <a:t>Le code compris dans ce bloc ne s’exécute que si la condition est remplie ( = renvoie </a:t>
            </a:r>
            <a:r>
              <a:rPr lang="fr-BE">
                <a:solidFill>
                  <a:srgbClr val="7030A0"/>
                </a:solidFill>
              </a:rPr>
              <a:t>true</a:t>
            </a:r>
            <a:r>
              <a:rPr lang="fr-BE"/>
              <a:t>)</a:t>
            </a:r>
            <a:endParaRPr/>
          </a:p>
          <a:p>
            <a:pPr indent="-285755" lvl="1" marL="742962" rtl="0" algn="l">
              <a:spcBef>
                <a:spcPts val="1000"/>
              </a:spcBef>
              <a:spcAft>
                <a:spcPts val="0"/>
              </a:spcAft>
              <a:buClr>
                <a:schemeClr val="lt1"/>
              </a:buClr>
              <a:buSzPts val="1440"/>
              <a:buChar char="►"/>
            </a:pPr>
            <a:r>
              <a:rPr lang="fr-BE">
                <a:solidFill>
                  <a:srgbClr val="7030A0"/>
                </a:solidFill>
              </a:rPr>
              <a:t>else if 	</a:t>
            </a:r>
            <a:r>
              <a:rPr lang="fr-BE">
                <a:solidFill>
                  <a:srgbClr val="3A3A3A"/>
                </a:solidFill>
              </a:rPr>
              <a:t>(optionnel)</a:t>
            </a:r>
            <a:endParaRPr/>
          </a:p>
          <a:p>
            <a:pPr indent="-228603" lvl="2" marL="1143020" rtl="0" algn="l">
              <a:spcBef>
                <a:spcPts val="1000"/>
              </a:spcBef>
              <a:spcAft>
                <a:spcPts val="0"/>
              </a:spcAft>
              <a:buClr>
                <a:schemeClr val="lt1"/>
              </a:buClr>
              <a:buSzPts val="1280"/>
              <a:buChar char="►"/>
            </a:pPr>
            <a:r>
              <a:rPr lang="fr-BE"/>
              <a:t>Le code compris dans ce bloc ne s’exécute que si la condition du premier </a:t>
            </a:r>
            <a:r>
              <a:rPr lang="fr-BE">
                <a:solidFill>
                  <a:srgbClr val="7030A0"/>
                </a:solidFill>
              </a:rPr>
              <a:t>if</a:t>
            </a:r>
            <a:r>
              <a:rPr lang="fr-BE"/>
              <a:t> n’est pas remplie, mais que la condition du </a:t>
            </a:r>
            <a:r>
              <a:rPr lang="fr-BE">
                <a:solidFill>
                  <a:srgbClr val="7030A0"/>
                </a:solidFill>
              </a:rPr>
              <a:t>else if </a:t>
            </a:r>
            <a:r>
              <a:rPr lang="fr-BE"/>
              <a:t>l’est</a:t>
            </a:r>
            <a:endParaRPr/>
          </a:p>
          <a:p>
            <a:pPr indent="-285755" lvl="1" marL="742962" rtl="0" algn="l">
              <a:spcBef>
                <a:spcPts val="1000"/>
              </a:spcBef>
              <a:spcAft>
                <a:spcPts val="0"/>
              </a:spcAft>
              <a:buClr>
                <a:schemeClr val="lt1"/>
              </a:buClr>
              <a:buSzPts val="1440"/>
              <a:buChar char="►"/>
            </a:pPr>
            <a:r>
              <a:rPr lang="fr-BE">
                <a:solidFill>
                  <a:srgbClr val="7030A0"/>
                </a:solidFill>
              </a:rPr>
              <a:t>else 		</a:t>
            </a:r>
            <a:r>
              <a:rPr lang="fr-BE">
                <a:solidFill>
                  <a:srgbClr val="3A3A3A"/>
                </a:solidFill>
              </a:rPr>
              <a:t>(optionnel)</a:t>
            </a:r>
            <a:endParaRPr/>
          </a:p>
          <a:p>
            <a:pPr indent="-228603" lvl="2" marL="1143020" rtl="0" algn="l">
              <a:spcBef>
                <a:spcPts val="1000"/>
              </a:spcBef>
              <a:spcAft>
                <a:spcPts val="0"/>
              </a:spcAft>
              <a:buClr>
                <a:schemeClr val="lt1"/>
              </a:buClr>
              <a:buSzPts val="1280"/>
              <a:buChar char="►"/>
            </a:pPr>
            <a:r>
              <a:rPr lang="fr-BE">
                <a:solidFill>
                  <a:srgbClr val="3A3A3A"/>
                </a:solidFill>
              </a:rPr>
              <a:t>Le code compris dans ce bloc ne s’exécute que si la condition du </a:t>
            </a:r>
            <a:r>
              <a:rPr lang="fr-BE">
                <a:solidFill>
                  <a:srgbClr val="7030A0"/>
                </a:solidFill>
              </a:rPr>
              <a:t>if</a:t>
            </a:r>
            <a:r>
              <a:rPr lang="fr-BE">
                <a:solidFill>
                  <a:srgbClr val="3A3A3A"/>
                </a:solidFill>
              </a:rPr>
              <a:t>, ainsi qu’aucune condition des </a:t>
            </a:r>
            <a:r>
              <a:rPr lang="fr-BE">
                <a:solidFill>
                  <a:srgbClr val="7030A0"/>
                </a:solidFill>
              </a:rPr>
              <a:t>else if</a:t>
            </a:r>
            <a:r>
              <a:rPr lang="fr-BE">
                <a:solidFill>
                  <a:srgbClr val="3A3A3A"/>
                </a:solidFill>
              </a:rPr>
              <a:t> n’est remplie ( = renvoie </a:t>
            </a:r>
            <a:r>
              <a:rPr lang="fr-BE">
                <a:solidFill>
                  <a:srgbClr val="7030A0"/>
                </a:solidFill>
              </a:rPr>
              <a:t>false</a:t>
            </a:r>
            <a:r>
              <a:rPr lang="fr-BE">
                <a:solidFill>
                  <a:srgbClr val="3A3A3A"/>
                </a:solidFill>
              </a:rPr>
              <a:t>)</a:t>
            </a:r>
            <a:endParaRPr/>
          </a:p>
          <a:p>
            <a:pPr indent="-147323" lvl="2" marL="1143020" rtl="0" algn="l">
              <a:spcBef>
                <a:spcPts val="1000"/>
              </a:spcBef>
              <a:spcAft>
                <a:spcPts val="0"/>
              </a:spcAft>
              <a:buClr>
                <a:schemeClr val="lt1"/>
              </a:buClr>
              <a:buSzPts val="1280"/>
              <a:buNone/>
            </a:pPr>
            <a:r>
              <a:t/>
            </a:r>
            <a:endParaRPr/>
          </a:p>
        </p:txBody>
      </p:sp>
      <p:sp>
        <p:nvSpPr>
          <p:cNvPr id="686" name="Google Shape;686;p6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692" name="Google Shape;692;p68"/>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Exemple de </a:t>
            </a:r>
            <a:r>
              <a:rPr lang="fr-BE">
                <a:solidFill>
                  <a:srgbClr val="7030A0"/>
                </a:solidFill>
              </a:rPr>
              <a:t>if</a:t>
            </a:r>
            <a:r>
              <a:rPr lang="fr-BE"/>
              <a:t> … </a:t>
            </a:r>
            <a:r>
              <a:rPr lang="fr-BE">
                <a:solidFill>
                  <a:srgbClr val="7030A0"/>
                </a:solidFill>
              </a:rPr>
              <a:t>else</a:t>
            </a:r>
            <a:r>
              <a:rPr lang="fr-BE"/>
              <a:t> :</a:t>
            </a:r>
            <a:endParaRPr/>
          </a:p>
        </p:txBody>
      </p:sp>
      <p:sp>
        <p:nvSpPr>
          <p:cNvPr id="693" name="Google Shape;693;p6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694" name="Google Shape;694;p6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695" name="Google Shape;695;p68"/>
          <p:cNvPicPr preferRelativeResize="0"/>
          <p:nvPr/>
        </p:nvPicPr>
        <p:blipFill rotWithShape="1">
          <a:blip r:embed="rId3">
            <a:alphaModFix/>
          </a:blip>
          <a:srcRect b="0" l="0" r="0" t="0"/>
          <a:stretch/>
        </p:blipFill>
        <p:spPr>
          <a:xfrm>
            <a:off x="1415331" y="2700866"/>
            <a:ext cx="6313338" cy="232463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701" name="Google Shape;701;p69"/>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Exemple </a:t>
            </a:r>
            <a:r>
              <a:rPr lang="fr-BE">
                <a:solidFill>
                  <a:srgbClr val="7030A0"/>
                </a:solidFill>
              </a:rPr>
              <a:t>if</a:t>
            </a:r>
            <a:r>
              <a:rPr lang="fr-BE"/>
              <a:t> … </a:t>
            </a:r>
            <a:r>
              <a:rPr lang="fr-BE">
                <a:solidFill>
                  <a:srgbClr val="7030A0"/>
                </a:solidFill>
              </a:rPr>
              <a:t>else</a:t>
            </a:r>
            <a:r>
              <a:rPr lang="fr-BE"/>
              <a:t> </a:t>
            </a:r>
            <a:r>
              <a:rPr lang="fr-BE">
                <a:solidFill>
                  <a:srgbClr val="7030A0"/>
                </a:solidFill>
              </a:rPr>
              <a:t>if</a:t>
            </a:r>
            <a:r>
              <a:rPr lang="fr-BE"/>
              <a:t> … </a:t>
            </a:r>
            <a:r>
              <a:rPr lang="fr-BE">
                <a:solidFill>
                  <a:srgbClr val="7030A0"/>
                </a:solidFill>
              </a:rPr>
              <a:t>else</a:t>
            </a:r>
            <a:r>
              <a:rPr lang="fr-BE"/>
              <a:t>:</a:t>
            </a:r>
            <a:endParaRPr/>
          </a:p>
        </p:txBody>
      </p:sp>
      <p:sp>
        <p:nvSpPr>
          <p:cNvPr id="702" name="Google Shape;702;p6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03" name="Google Shape;703;p6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04" name="Google Shape;704;p69"/>
          <p:cNvPicPr preferRelativeResize="0"/>
          <p:nvPr/>
        </p:nvPicPr>
        <p:blipFill rotWithShape="1">
          <a:blip r:embed="rId3">
            <a:alphaModFix/>
          </a:blip>
          <a:srcRect b="0" l="0" r="0" t="0"/>
          <a:stretch/>
        </p:blipFill>
        <p:spPr>
          <a:xfrm>
            <a:off x="1307356" y="2541575"/>
            <a:ext cx="6529288" cy="289626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189" name="Google Shape;189;p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Introduction</a:t>
            </a:r>
            <a:endParaRPr/>
          </a:p>
        </p:txBody>
      </p:sp>
      <p:sp>
        <p:nvSpPr>
          <p:cNvPr id="190" name="Google Shape;190;p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191" name="Google Shape;191;p7"/>
          <p:cNvPicPr preferRelativeResize="0"/>
          <p:nvPr/>
        </p:nvPicPr>
        <p:blipFill rotWithShape="1">
          <a:blip r:embed="rId3">
            <a:alphaModFix/>
          </a:blip>
          <a:srcRect b="0" l="0" r="0" t="0"/>
          <a:stretch/>
        </p:blipFill>
        <p:spPr>
          <a:xfrm>
            <a:off x="1957387" y="1417638"/>
            <a:ext cx="5229225" cy="48291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710" name="Google Shape;710;p7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 </a:t>
            </a:r>
            <a:r>
              <a:rPr lang="fr-BE">
                <a:solidFill>
                  <a:srgbClr val="7030A0"/>
                </a:solidFill>
              </a:rPr>
              <a:t>switch</a:t>
            </a:r>
            <a:endParaRPr/>
          </a:p>
          <a:p>
            <a:pPr indent="-285755" lvl="1" marL="742962" rtl="0" algn="l">
              <a:spcBef>
                <a:spcPts val="1000"/>
              </a:spcBef>
              <a:spcAft>
                <a:spcPts val="0"/>
              </a:spcAft>
              <a:buClr>
                <a:schemeClr val="lt1"/>
              </a:buClr>
              <a:buSzPts val="1440"/>
              <a:buChar char="►"/>
            </a:pPr>
            <a:r>
              <a:rPr lang="fr-BE"/>
              <a:t>Il permet d’évaluer l’égalité d’une variable à plusieurs valeurs possibles et d’exécuter le bloc correspondant :</a:t>
            </a:r>
            <a:endParaRPr/>
          </a:p>
          <a:p>
            <a:pPr indent="0" lvl="1" marL="457200" rtl="0" algn="l">
              <a:spcBef>
                <a:spcPts val="1000"/>
              </a:spcBef>
              <a:spcAft>
                <a:spcPts val="0"/>
              </a:spcAft>
              <a:buClr>
                <a:schemeClr val="lt1"/>
              </a:buClr>
              <a:buSzPts val="1440"/>
              <a:buNone/>
            </a:pPr>
            <a:r>
              <a:t/>
            </a:r>
            <a:endParaRPr/>
          </a:p>
        </p:txBody>
      </p:sp>
      <p:sp>
        <p:nvSpPr>
          <p:cNvPr id="711" name="Google Shape;711;p7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12" name="Google Shape;712;p7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social media post&#10;&#10;Description generated with very high confidence" id="713" name="Google Shape;713;p70"/>
          <p:cNvPicPr preferRelativeResize="0"/>
          <p:nvPr/>
        </p:nvPicPr>
        <p:blipFill rotWithShape="1">
          <a:blip r:embed="rId3">
            <a:alphaModFix/>
          </a:blip>
          <a:srcRect b="0" l="0" r="0" t="0"/>
          <a:stretch/>
        </p:blipFill>
        <p:spPr>
          <a:xfrm>
            <a:off x="2086632" y="2924944"/>
            <a:ext cx="4970736" cy="32012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conditions</a:t>
            </a:r>
            <a:endParaRPr/>
          </a:p>
        </p:txBody>
      </p:sp>
      <p:sp>
        <p:nvSpPr>
          <p:cNvPr id="719" name="Google Shape;719;p71"/>
          <p:cNvSpPr txBox="1"/>
          <p:nvPr>
            <p:ph idx="1" type="body"/>
          </p:nvPr>
        </p:nvSpPr>
        <p:spPr>
          <a:xfrm>
            <a:off x="457200" y="1600200"/>
            <a:ext cx="8291264" cy="4525963"/>
          </a:xfrm>
          <a:prstGeom prst="rect">
            <a:avLst/>
          </a:prstGeom>
          <a:noFill/>
          <a:ln>
            <a:noFill/>
          </a:ln>
        </p:spPr>
        <p:txBody>
          <a:bodyPr anchorCtr="0" anchor="t" bIns="45700" lIns="91425" spcFirstLastPara="1" rIns="91425" wrap="square" tIns="45700">
            <a:noAutofit/>
          </a:bodyPr>
          <a:lstStyle/>
          <a:p>
            <a:pPr indent="0" lvl="0" marL="57151" rtl="0" algn="l">
              <a:spcBef>
                <a:spcPts val="0"/>
              </a:spcBef>
              <a:spcAft>
                <a:spcPts val="0"/>
              </a:spcAft>
              <a:buClr>
                <a:schemeClr val="lt1"/>
              </a:buClr>
              <a:buSzPts val="1600"/>
              <a:buNone/>
            </a:pPr>
            <a:r>
              <a:rPr lang="fr-BE"/>
              <a:t>Jusqu’à Java 6, il n’était possible de faire un </a:t>
            </a:r>
            <a:r>
              <a:rPr lang="fr-BE">
                <a:solidFill>
                  <a:srgbClr val="7030A0"/>
                </a:solidFill>
              </a:rPr>
              <a:t>switch</a:t>
            </a:r>
            <a:r>
              <a:rPr lang="fr-BE"/>
              <a:t> que sur des </a:t>
            </a:r>
            <a:r>
              <a:rPr lang="fr-BE">
                <a:solidFill>
                  <a:srgbClr val="7030A0"/>
                </a:solidFill>
              </a:rPr>
              <a:t>int </a:t>
            </a:r>
            <a:r>
              <a:rPr lang="fr-BE"/>
              <a:t>et des </a:t>
            </a:r>
            <a:r>
              <a:rPr lang="fr-BE">
                <a:solidFill>
                  <a:srgbClr val="7030A0"/>
                </a:solidFill>
              </a:rPr>
              <a:t>char. </a:t>
            </a:r>
            <a:endParaRPr/>
          </a:p>
          <a:p>
            <a:pPr indent="0" lvl="0" marL="57151" rtl="0" algn="l">
              <a:spcBef>
                <a:spcPts val="1000"/>
              </a:spcBef>
              <a:spcAft>
                <a:spcPts val="0"/>
              </a:spcAft>
              <a:buClr>
                <a:schemeClr val="lt1"/>
              </a:buClr>
              <a:buSzPts val="1600"/>
              <a:buNone/>
            </a:pPr>
            <a:r>
              <a:t/>
            </a:r>
            <a:endParaRPr>
              <a:solidFill>
                <a:srgbClr val="7030A0"/>
              </a:solidFill>
            </a:endParaRPr>
          </a:p>
          <a:p>
            <a:pPr indent="0" lvl="0" marL="57151" rtl="0" algn="l">
              <a:spcBef>
                <a:spcPts val="1000"/>
              </a:spcBef>
              <a:spcAft>
                <a:spcPts val="0"/>
              </a:spcAft>
              <a:buClr>
                <a:schemeClr val="lt1"/>
              </a:buClr>
              <a:buSzPts val="1600"/>
              <a:buNone/>
            </a:pPr>
            <a:r>
              <a:rPr lang="fr-BE"/>
              <a:t>Depuis Java 7, le </a:t>
            </a:r>
            <a:r>
              <a:rPr lang="fr-BE">
                <a:solidFill>
                  <a:srgbClr val="7030A0"/>
                </a:solidFill>
              </a:rPr>
              <a:t>switch</a:t>
            </a:r>
            <a:r>
              <a:rPr lang="fr-BE"/>
              <a:t> peut aussi s’appliquer à des String.</a:t>
            </a:r>
            <a:endParaRPr/>
          </a:p>
          <a:p>
            <a:pPr indent="0" lvl="0" marL="57151" rtl="0" algn="l">
              <a:spcBef>
                <a:spcPts val="1000"/>
              </a:spcBef>
              <a:spcAft>
                <a:spcPts val="0"/>
              </a:spcAft>
              <a:buClr>
                <a:schemeClr val="lt1"/>
              </a:buClr>
              <a:buSzPts val="1600"/>
              <a:buNone/>
            </a:pPr>
            <a:r>
              <a:t/>
            </a:r>
            <a:endParaRPr/>
          </a:p>
          <a:p>
            <a:pPr indent="0" lvl="0" marL="57151" rtl="0" algn="l">
              <a:spcBef>
                <a:spcPts val="1000"/>
              </a:spcBef>
              <a:spcAft>
                <a:spcPts val="0"/>
              </a:spcAft>
              <a:buClr>
                <a:schemeClr val="lt1"/>
              </a:buClr>
              <a:buSzPts val="1600"/>
              <a:buNone/>
            </a:pPr>
            <a:r>
              <a:t/>
            </a:r>
            <a:endParaRPr/>
          </a:p>
          <a:p>
            <a:pPr indent="0" lvl="0" marL="57151" rtl="0" algn="l">
              <a:spcBef>
                <a:spcPts val="1000"/>
              </a:spcBef>
              <a:spcAft>
                <a:spcPts val="0"/>
              </a:spcAft>
              <a:buClr>
                <a:schemeClr val="lt1"/>
              </a:buClr>
              <a:buSzPts val="1600"/>
              <a:buNone/>
            </a:pPr>
            <a:r>
              <a:t/>
            </a:r>
            <a:endParaRPr/>
          </a:p>
          <a:p>
            <a:pPr indent="0" lvl="0" marL="57151" rtl="0" algn="l">
              <a:spcBef>
                <a:spcPts val="1000"/>
              </a:spcBef>
              <a:spcAft>
                <a:spcPts val="0"/>
              </a:spcAft>
              <a:buClr>
                <a:schemeClr val="lt1"/>
              </a:buClr>
              <a:buSzPts val="1600"/>
              <a:buNone/>
            </a:pPr>
            <a:r>
              <a:rPr lang="fr-BE"/>
              <a:t>Attention ! Le mot-clé </a:t>
            </a:r>
            <a:r>
              <a:rPr lang="fr-BE">
                <a:solidFill>
                  <a:srgbClr val="7030A0"/>
                </a:solidFill>
              </a:rPr>
              <a:t>break</a:t>
            </a:r>
            <a:r>
              <a:rPr lang="fr-BE"/>
              <a:t> n’est pas obligatoire en Java, mais dans le cas où il n’est pas indiqué, les cas suivant sont exécutés en cascade.</a:t>
            </a:r>
            <a:endParaRPr/>
          </a:p>
        </p:txBody>
      </p:sp>
      <p:sp>
        <p:nvSpPr>
          <p:cNvPr id="720" name="Google Shape;720;p7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21" name="Google Shape;721;p7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2"/>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27" name="Google Shape;727;p72"/>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5</a:t>
            </a:r>
            <a:endParaRPr/>
          </a:p>
        </p:txBody>
      </p:sp>
      <p:sp>
        <p:nvSpPr>
          <p:cNvPr id="728" name="Google Shape;728;p7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29" name="Google Shape;729;p7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30" name="Google Shape;730;p72"/>
          <p:cNvPicPr preferRelativeResize="0"/>
          <p:nvPr/>
        </p:nvPicPr>
        <p:blipFill rotWithShape="1">
          <a:blip r:embed="rId3">
            <a:alphaModFix/>
          </a:blip>
          <a:srcRect b="0" l="0" r="0" t="0"/>
          <a:stretch/>
        </p:blipFill>
        <p:spPr>
          <a:xfrm>
            <a:off x="3168513" y="1607093"/>
            <a:ext cx="2880000" cy="2011865"/>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36" name="Google Shape;736;p73"/>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while</a:t>
            </a:r>
            <a:endParaRPr>
              <a:solidFill>
                <a:srgbClr val="7030A0"/>
              </a:solidFill>
            </a:endParaRPr>
          </a:p>
        </p:txBody>
      </p:sp>
      <p:sp>
        <p:nvSpPr>
          <p:cNvPr id="737" name="Google Shape;737;p7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38" name="Google Shape;738;p7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39" name="Google Shape;739;p73"/>
          <p:cNvPicPr preferRelativeResize="0"/>
          <p:nvPr/>
        </p:nvPicPr>
        <p:blipFill rotWithShape="1">
          <a:blip r:embed="rId3">
            <a:alphaModFix/>
          </a:blip>
          <a:srcRect b="0" l="0" r="0" t="0"/>
          <a:stretch/>
        </p:blipFill>
        <p:spPr>
          <a:xfrm>
            <a:off x="2412000" y="2354282"/>
            <a:ext cx="4320000" cy="301779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45" name="Google Shape;745;p74"/>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while</a:t>
            </a:r>
            <a:endParaRPr/>
          </a:p>
          <a:p>
            <a:pPr indent="-285755" lvl="1" marL="742962" rtl="0" algn="l">
              <a:spcBef>
                <a:spcPts val="1000"/>
              </a:spcBef>
              <a:spcAft>
                <a:spcPts val="0"/>
              </a:spcAft>
              <a:buClr>
                <a:schemeClr val="lt1"/>
              </a:buClr>
              <a:buSzPts val="1440"/>
              <a:buChar char="►"/>
            </a:pPr>
            <a:r>
              <a:rPr lang="fr-BE"/>
              <a:t>Une boucle </a:t>
            </a:r>
            <a:r>
              <a:rPr lang="fr-BE">
                <a:solidFill>
                  <a:srgbClr val="7030A0"/>
                </a:solidFill>
              </a:rPr>
              <a:t>while</a:t>
            </a:r>
            <a:r>
              <a:rPr lang="fr-BE"/>
              <a:t> s’exécute tant que la condition indiquée renvoie </a:t>
            </a:r>
            <a:r>
              <a:rPr lang="fr-BE">
                <a:solidFill>
                  <a:srgbClr val="7030A0"/>
                </a:solidFill>
              </a:rPr>
              <a:t>true</a:t>
            </a:r>
            <a:r>
              <a:rPr lang="fr-BE"/>
              <a:t>. Si celle-ci renvoie </a:t>
            </a:r>
            <a:r>
              <a:rPr lang="fr-BE">
                <a:solidFill>
                  <a:srgbClr val="7030A0"/>
                </a:solidFill>
              </a:rPr>
              <a:t>false</a:t>
            </a:r>
            <a:r>
              <a:rPr lang="fr-BE"/>
              <a:t>, elle n’itère plus. </a:t>
            </a:r>
            <a:endParaRPr/>
          </a:p>
          <a:p>
            <a:pPr indent="-285755" lvl="1" marL="742962" rtl="0" algn="l">
              <a:spcBef>
                <a:spcPts val="1000"/>
              </a:spcBef>
              <a:spcAft>
                <a:spcPts val="0"/>
              </a:spcAft>
              <a:buClr>
                <a:schemeClr val="lt1"/>
              </a:buClr>
              <a:buSzPts val="1440"/>
              <a:buChar char="►"/>
            </a:pPr>
            <a:r>
              <a:rPr lang="fr-BE"/>
              <a:t>Syntaxe :</a:t>
            </a:r>
            <a:endParaRPr/>
          </a:p>
        </p:txBody>
      </p:sp>
      <p:sp>
        <p:nvSpPr>
          <p:cNvPr id="746" name="Google Shape;746;p7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47" name="Google Shape;747;p7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748" name="Google Shape;748;p74"/>
          <p:cNvPicPr preferRelativeResize="0"/>
          <p:nvPr/>
        </p:nvPicPr>
        <p:blipFill rotWithShape="1">
          <a:blip r:embed="rId3">
            <a:alphaModFix/>
          </a:blip>
          <a:srcRect b="0" l="0" r="0" t="0"/>
          <a:stretch/>
        </p:blipFill>
        <p:spPr>
          <a:xfrm>
            <a:off x="2666514" y="3501008"/>
            <a:ext cx="4268172" cy="210868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54" name="Google Shape;754;p75"/>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do … while</a:t>
            </a:r>
            <a:endParaRPr>
              <a:solidFill>
                <a:srgbClr val="7030A0"/>
              </a:solidFill>
            </a:endParaRPr>
          </a:p>
        </p:txBody>
      </p:sp>
      <p:sp>
        <p:nvSpPr>
          <p:cNvPr id="755" name="Google Shape;755;p7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56" name="Google Shape;756;p7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57" name="Google Shape;757;p75"/>
          <p:cNvPicPr preferRelativeResize="0"/>
          <p:nvPr/>
        </p:nvPicPr>
        <p:blipFill rotWithShape="1">
          <a:blip r:embed="rId3">
            <a:alphaModFix/>
          </a:blip>
          <a:srcRect b="0" l="0" r="0" t="0"/>
          <a:stretch/>
        </p:blipFill>
        <p:spPr>
          <a:xfrm>
            <a:off x="3090476" y="2390025"/>
            <a:ext cx="2325151" cy="36000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63" name="Google Shape;763;p76"/>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do … while</a:t>
            </a:r>
            <a:endParaRPr/>
          </a:p>
          <a:p>
            <a:pPr indent="-285755" lvl="1" marL="742962" rtl="0" algn="l">
              <a:spcBef>
                <a:spcPts val="1000"/>
              </a:spcBef>
              <a:spcAft>
                <a:spcPts val="0"/>
              </a:spcAft>
              <a:buClr>
                <a:schemeClr val="lt1"/>
              </a:buClr>
              <a:buSzPts val="1440"/>
              <a:buChar char="►"/>
            </a:pPr>
            <a:r>
              <a:rPr lang="fr-BE"/>
              <a:t>Les boucles </a:t>
            </a:r>
            <a:r>
              <a:rPr lang="fr-BE">
                <a:solidFill>
                  <a:srgbClr val="7030A0"/>
                </a:solidFill>
              </a:rPr>
              <a:t>do… while </a:t>
            </a:r>
            <a:r>
              <a:rPr lang="fr-BE"/>
              <a:t>ressemblent beaucoup aux boucles while, à la seule différence près qu’elles s’exécuteront toujours une première fois, même si la condition indiquée n’est pas remplie.</a:t>
            </a:r>
            <a:endParaRPr/>
          </a:p>
          <a:p>
            <a:pPr indent="-285755" lvl="1" marL="742962" rtl="0" algn="l">
              <a:spcBef>
                <a:spcPts val="1000"/>
              </a:spcBef>
              <a:spcAft>
                <a:spcPts val="0"/>
              </a:spcAft>
              <a:buClr>
                <a:schemeClr val="lt1"/>
              </a:buClr>
              <a:buSzPts val="1440"/>
              <a:buChar char="►"/>
            </a:pPr>
            <a:r>
              <a:rPr lang="fr-BE"/>
              <a:t>Syntaxe :</a:t>
            </a:r>
            <a:endParaRPr/>
          </a:p>
        </p:txBody>
      </p:sp>
      <p:sp>
        <p:nvSpPr>
          <p:cNvPr id="764" name="Google Shape;764;p7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65" name="Google Shape;765;p7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66" name="Google Shape;766;p76"/>
          <p:cNvPicPr preferRelativeResize="0"/>
          <p:nvPr/>
        </p:nvPicPr>
        <p:blipFill rotWithShape="1">
          <a:blip r:embed="rId3">
            <a:alphaModFix/>
          </a:blip>
          <a:srcRect b="0" l="0" r="0" t="0"/>
          <a:stretch/>
        </p:blipFill>
        <p:spPr>
          <a:xfrm>
            <a:off x="2552188" y="3717032"/>
            <a:ext cx="4496824" cy="21976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72" name="Google Shape;772;p7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t/>
            </a:r>
            <a:endParaRPr b="1" sz="2400"/>
          </a:p>
          <a:p>
            <a:pPr indent="0" lvl="0" marL="0" rtl="0" algn="ctr">
              <a:spcBef>
                <a:spcPts val="1000"/>
              </a:spcBef>
              <a:spcAft>
                <a:spcPts val="0"/>
              </a:spcAft>
              <a:buSzPts val="1920"/>
              <a:buNone/>
            </a:pPr>
            <a:r>
              <a:rPr b="1" lang="fr-BE" sz="2400"/>
              <a:t>while(cond) {…}</a:t>
            </a:r>
            <a:endParaRPr/>
          </a:p>
          <a:p>
            <a:pPr indent="0" lvl="0" marL="0" rtl="0" algn="ctr">
              <a:spcBef>
                <a:spcPts val="1000"/>
              </a:spcBef>
              <a:spcAft>
                <a:spcPts val="0"/>
              </a:spcAft>
              <a:buSzPts val="1920"/>
              <a:buNone/>
            </a:pPr>
            <a:r>
              <a:t/>
            </a:r>
            <a:endParaRPr b="1" sz="2400"/>
          </a:p>
          <a:p>
            <a:pPr indent="0" lvl="0" marL="0" rtl="0" algn="ctr">
              <a:spcBef>
                <a:spcPts val="1000"/>
              </a:spcBef>
              <a:spcAft>
                <a:spcPts val="0"/>
              </a:spcAft>
              <a:buSzPts val="1920"/>
              <a:buNone/>
            </a:pPr>
            <a:r>
              <a:rPr b="1" lang="fr-BE" sz="2400"/>
              <a:t>Vs</a:t>
            </a:r>
            <a:endParaRPr/>
          </a:p>
          <a:p>
            <a:pPr indent="0" lvl="0" marL="0" rtl="0" algn="ctr">
              <a:spcBef>
                <a:spcPts val="1000"/>
              </a:spcBef>
              <a:spcAft>
                <a:spcPts val="0"/>
              </a:spcAft>
              <a:buSzPts val="2560"/>
              <a:buNone/>
            </a:pPr>
            <a:r>
              <a:t/>
            </a:r>
            <a:endParaRPr b="1" sz="3200"/>
          </a:p>
          <a:p>
            <a:pPr indent="0" lvl="0" marL="0" rtl="0" algn="ctr">
              <a:spcBef>
                <a:spcPts val="1000"/>
              </a:spcBef>
              <a:spcAft>
                <a:spcPts val="0"/>
              </a:spcAft>
              <a:buSzPts val="1920"/>
              <a:buNone/>
            </a:pPr>
            <a:r>
              <a:rPr b="1" lang="fr-BE" sz="2400"/>
              <a:t>do {…} while(cond);</a:t>
            </a:r>
            <a:endParaRPr/>
          </a:p>
        </p:txBody>
      </p:sp>
      <p:sp>
        <p:nvSpPr>
          <p:cNvPr id="773" name="Google Shape;773;p7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pic>
        <p:nvPicPr>
          <p:cNvPr id="779" name="Google Shape;779;p78"/>
          <p:cNvPicPr preferRelativeResize="0"/>
          <p:nvPr>
            <p:ph idx="1" type="body"/>
          </p:nvPr>
        </p:nvPicPr>
        <p:blipFill rotWithShape="1">
          <a:blip r:embed="rId3">
            <a:alphaModFix/>
          </a:blip>
          <a:srcRect b="0" l="0" r="0" t="0"/>
          <a:stretch/>
        </p:blipFill>
        <p:spPr>
          <a:xfrm>
            <a:off x="1374185" y="2052638"/>
            <a:ext cx="5617756" cy="4195762"/>
          </a:xfrm>
          <a:prstGeom prst="rect">
            <a:avLst/>
          </a:prstGeom>
          <a:noFill/>
          <a:ln>
            <a:noFill/>
          </a:ln>
        </p:spPr>
      </p:pic>
      <p:sp>
        <p:nvSpPr>
          <p:cNvPr id="780" name="Google Shape;780;p7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7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86" name="Google Shape;786;p79"/>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for</a:t>
            </a:r>
            <a:endParaRPr/>
          </a:p>
        </p:txBody>
      </p:sp>
      <p:sp>
        <p:nvSpPr>
          <p:cNvPr id="787" name="Google Shape;787;p7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88" name="Google Shape;788;p7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789" name="Google Shape;789;p79"/>
          <p:cNvPicPr preferRelativeResize="0"/>
          <p:nvPr/>
        </p:nvPicPr>
        <p:blipFill rotWithShape="1">
          <a:blip r:embed="rId3">
            <a:alphaModFix/>
          </a:blip>
          <a:srcRect b="0" l="0" r="0" t="0"/>
          <a:stretch/>
        </p:blipFill>
        <p:spPr>
          <a:xfrm>
            <a:off x="2622678" y="2390025"/>
            <a:ext cx="3898643" cy="36000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197" name="Google Shape;197;p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La JVM</a:t>
            </a:r>
            <a:endParaRPr/>
          </a:p>
          <a:p>
            <a:pPr indent="-285755" lvl="1" marL="742962" rtl="0" algn="l">
              <a:spcBef>
                <a:spcPts val="1000"/>
              </a:spcBef>
              <a:spcAft>
                <a:spcPts val="0"/>
              </a:spcAft>
              <a:buSzPts val="1440"/>
              <a:buChar char="►"/>
            </a:pPr>
            <a:r>
              <a:rPr lang="fr-BE"/>
              <a:t>L'appareil (machine/OS) est simulé par un </a:t>
            </a:r>
            <a:r>
              <a:rPr b="1" lang="fr-BE"/>
              <a:t>logiciel spécifique à chaque plate-forme</a:t>
            </a:r>
            <a:endParaRPr/>
          </a:p>
          <a:p>
            <a:pPr indent="-285755" lvl="1" marL="742962" rtl="0" algn="l">
              <a:spcBef>
                <a:spcPts val="1000"/>
              </a:spcBef>
              <a:spcAft>
                <a:spcPts val="0"/>
              </a:spcAft>
              <a:buSzPts val="1440"/>
              <a:buChar char="►"/>
            </a:pPr>
            <a:r>
              <a:rPr lang="fr-BE"/>
              <a:t>La JVM permet aux applications Java compilées en bytecode de </a:t>
            </a:r>
            <a:r>
              <a:rPr b="1" lang="fr-BE"/>
              <a:t>produire les mêmes résultats</a:t>
            </a:r>
            <a:r>
              <a:rPr lang="fr-BE"/>
              <a:t> quelle que soit la plate-forme</a:t>
            </a:r>
            <a:endParaRPr/>
          </a:p>
        </p:txBody>
      </p:sp>
      <p:sp>
        <p:nvSpPr>
          <p:cNvPr id="198" name="Google Shape;198;p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8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795" name="Google Shape;795;p8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for</a:t>
            </a:r>
            <a:endParaRPr/>
          </a:p>
          <a:p>
            <a:pPr indent="-285755" lvl="1" marL="742962" rtl="0" algn="l">
              <a:spcBef>
                <a:spcPts val="1000"/>
              </a:spcBef>
              <a:spcAft>
                <a:spcPts val="0"/>
              </a:spcAft>
              <a:buClr>
                <a:schemeClr val="lt1"/>
              </a:buClr>
              <a:buSzPts val="1440"/>
              <a:buChar char="►"/>
            </a:pPr>
            <a:r>
              <a:rPr lang="fr-BE"/>
              <a:t>Une boucle </a:t>
            </a:r>
            <a:r>
              <a:rPr lang="fr-BE">
                <a:solidFill>
                  <a:srgbClr val="7030A0"/>
                </a:solidFill>
              </a:rPr>
              <a:t>for </a:t>
            </a:r>
            <a:r>
              <a:rPr lang="fr-BE"/>
              <a:t>permet de définir le nombre d’itération que l’on souhaite, c’est-à-dire le nombre de fois que le bloc de code dans la boucle va être exécuté.</a:t>
            </a:r>
            <a:endParaRPr/>
          </a:p>
          <a:p>
            <a:pPr indent="-194315" lvl="1" marL="742962" rtl="0" algn="l">
              <a:spcBef>
                <a:spcPts val="1000"/>
              </a:spcBef>
              <a:spcAft>
                <a:spcPts val="0"/>
              </a:spcAft>
              <a:buClr>
                <a:schemeClr val="lt1"/>
              </a:buClr>
              <a:buSzPts val="1440"/>
              <a:buNone/>
            </a:pPr>
            <a:r>
              <a:t/>
            </a:r>
            <a:endParaRPr/>
          </a:p>
          <a:p>
            <a:pPr indent="-285755" lvl="1" marL="742962" rtl="0" algn="l">
              <a:spcBef>
                <a:spcPts val="1000"/>
              </a:spcBef>
              <a:spcAft>
                <a:spcPts val="0"/>
              </a:spcAft>
              <a:buClr>
                <a:schemeClr val="lt1"/>
              </a:buClr>
              <a:buSzPts val="1440"/>
              <a:buChar char="►"/>
            </a:pPr>
            <a:r>
              <a:rPr lang="fr-BE"/>
              <a:t>Syntaxe :</a:t>
            </a:r>
            <a:endParaRPr/>
          </a:p>
        </p:txBody>
      </p:sp>
      <p:sp>
        <p:nvSpPr>
          <p:cNvPr id="796" name="Google Shape;796;p8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797" name="Google Shape;797;p8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close up of a logo&#10;&#10;Description generated with very high confidence" id="798" name="Google Shape;798;p80"/>
          <p:cNvPicPr preferRelativeResize="0"/>
          <p:nvPr/>
        </p:nvPicPr>
        <p:blipFill rotWithShape="1">
          <a:blip r:embed="rId3">
            <a:alphaModFix/>
          </a:blip>
          <a:srcRect b="0" l="0" r="0" t="0"/>
          <a:stretch/>
        </p:blipFill>
        <p:spPr>
          <a:xfrm>
            <a:off x="2298130" y="4161894"/>
            <a:ext cx="5004940" cy="113055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804" name="Google Shape;804;p81"/>
          <p:cNvSpPr txBox="1"/>
          <p:nvPr>
            <p:ph idx="1" type="body"/>
          </p:nvPr>
        </p:nvSpPr>
        <p:spPr>
          <a:xfrm>
            <a:off x="457200" y="1600200"/>
            <a:ext cx="8363272"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boucles </a:t>
            </a:r>
            <a:r>
              <a:rPr lang="fr-BE">
                <a:solidFill>
                  <a:srgbClr val="7030A0"/>
                </a:solidFill>
              </a:rPr>
              <a:t>foreach</a:t>
            </a:r>
            <a:endParaRPr/>
          </a:p>
          <a:p>
            <a:pPr indent="-285755" lvl="1" marL="742962" rtl="0" algn="l">
              <a:spcBef>
                <a:spcPts val="1000"/>
              </a:spcBef>
              <a:spcAft>
                <a:spcPts val="0"/>
              </a:spcAft>
              <a:buClr>
                <a:schemeClr val="lt1"/>
              </a:buClr>
              <a:buSzPts val="1440"/>
              <a:buChar char="►"/>
            </a:pPr>
            <a:r>
              <a:rPr lang="fr-BE"/>
              <a:t>La boucle </a:t>
            </a:r>
            <a:r>
              <a:rPr lang="fr-BE">
                <a:solidFill>
                  <a:srgbClr val="7030A0"/>
                </a:solidFill>
              </a:rPr>
              <a:t>foreach</a:t>
            </a:r>
            <a:r>
              <a:rPr lang="fr-BE"/>
              <a:t> est une variante de la boucle </a:t>
            </a:r>
            <a:r>
              <a:rPr lang="fr-BE">
                <a:solidFill>
                  <a:srgbClr val="7030A0"/>
                </a:solidFill>
              </a:rPr>
              <a:t>for</a:t>
            </a:r>
            <a:r>
              <a:rPr lang="fr-BE"/>
              <a:t> utilisée afin d’itérer sur des tableaux ou des collections.</a:t>
            </a:r>
            <a:endParaRPr/>
          </a:p>
          <a:p>
            <a:pPr indent="-194315" lvl="1" marL="742962" rtl="0" algn="l">
              <a:spcBef>
                <a:spcPts val="1000"/>
              </a:spcBef>
              <a:spcAft>
                <a:spcPts val="0"/>
              </a:spcAft>
              <a:buClr>
                <a:schemeClr val="lt1"/>
              </a:buClr>
              <a:buSzPts val="1440"/>
              <a:buNone/>
            </a:pPr>
            <a:r>
              <a:t/>
            </a:r>
            <a:endParaRPr/>
          </a:p>
          <a:p>
            <a:pPr indent="-285755" lvl="1" marL="742962" rtl="0" algn="l">
              <a:spcBef>
                <a:spcPts val="1000"/>
              </a:spcBef>
              <a:spcAft>
                <a:spcPts val="0"/>
              </a:spcAft>
              <a:buClr>
                <a:schemeClr val="lt1"/>
              </a:buClr>
              <a:buSzPts val="1440"/>
              <a:buChar char="►"/>
            </a:pPr>
            <a:r>
              <a:rPr lang="fr-BE"/>
              <a:t>Syntaxe :</a:t>
            </a:r>
            <a:endParaRPr/>
          </a:p>
        </p:txBody>
      </p:sp>
      <p:sp>
        <p:nvSpPr>
          <p:cNvPr id="805" name="Google Shape;805;p8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06" name="Google Shape;806;p8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807" name="Google Shape;807;p81"/>
          <p:cNvPicPr preferRelativeResize="0"/>
          <p:nvPr/>
        </p:nvPicPr>
        <p:blipFill rotWithShape="1">
          <a:blip r:embed="rId3">
            <a:alphaModFix/>
          </a:blip>
          <a:srcRect b="0" l="0" r="0" t="0"/>
          <a:stretch/>
        </p:blipFill>
        <p:spPr>
          <a:xfrm>
            <a:off x="2355345" y="4034871"/>
            <a:ext cx="4433310" cy="128299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boucles</a:t>
            </a:r>
            <a:endParaRPr/>
          </a:p>
        </p:txBody>
      </p:sp>
      <p:sp>
        <p:nvSpPr>
          <p:cNvPr id="813" name="Google Shape;813;p8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Informations complémentaires sur les boucles</a:t>
            </a:r>
            <a:endParaRPr/>
          </a:p>
          <a:p>
            <a:pPr indent="-241306" lvl="0" marL="342906" rtl="0" algn="l">
              <a:spcBef>
                <a:spcPts val="1000"/>
              </a:spcBef>
              <a:spcAft>
                <a:spcPts val="0"/>
              </a:spcAft>
              <a:buClr>
                <a:schemeClr val="lt1"/>
              </a:buClr>
              <a:buSzPts val="1600"/>
              <a:buNone/>
            </a:pPr>
            <a:r>
              <a:t/>
            </a:r>
            <a:endParaRPr/>
          </a:p>
          <a:p>
            <a:pPr indent="-285755" lvl="1" marL="742962" rtl="0" algn="l">
              <a:spcBef>
                <a:spcPts val="1000"/>
              </a:spcBef>
              <a:spcAft>
                <a:spcPts val="0"/>
              </a:spcAft>
              <a:buClr>
                <a:schemeClr val="lt1"/>
              </a:buClr>
              <a:buSzPts val="1440"/>
              <a:buChar char="►"/>
            </a:pPr>
            <a:r>
              <a:rPr lang="fr-BE"/>
              <a:t>On peut arrêter l’itération en cours et passer directement à l’itération suivante grâce au mot-clé </a:t>
            </a:r>
            <a:r>
              <a:rPr lang="fr-BE">
                <a:solidFill>
                  <a:srgbClr val="7030A0"/>
                </a:solidFill>
              </a:rPr>
              <a:t>continue</a:t>
            </a:r>
            <a:endParaRPr/>
          </a:p>
          <a:p>
            <a:pPr indent="-194315" lvl="1" marL="742962" rtl="0" algn="l">
              <a:spcBef>
                <a:spcPts val="1000"/>
              </a:spcBef>
              <a:spcAft>
                <a:spcPts val="0"/>
              </a:spcAft>
              <a:buClr>
                <a:schemeClr val="lt1"/>
              </a:buClr>
              <a:buSzPts val="1440"/>
              <a:buNone/>
            </a:pPr>
            <a:r>
              <a:t/>
            </a:r>
            <a:endParaRPr/>
          </a:p>
          <a:p>
            <a:pPr indent="-285755" lvl="1" marL="742962" rtl="0" algn="l">
              <a:spcBef>
                <a:spcPts val="1000"/>
              </a:spcBef>
              <a:spcAft>
                <a:spcPts val="0"/>
              </a:spcAft>
              <a:buClr>
                <a:schemeClr val="lt1"/>
              </a:buClr>
              <a:buSzPts val="1440"/>
              <a:buChar char="►"/>
            </a:pPr>
            <a:r>
              <a:rPr lang="fr-BE"/>
              <a:t>On peut arrêter toute itération dans la boucle grâce au mot-clé </a:t>
            </a:r>
            <a:r>
              <a:rPr lang="fr-BE">
                <a:solidFill>
                  <a:srgbClr val="7030A0"/>
                </a:solidFill>
              </a:rPr>
              <a:t>break</a:t>
            </a:r>
            <a:endParaRPr/>
          </a:p>
        </p:txBody>
      </p:sp>
      <p:sp>
        <p:nvSpPr>
          <p:cNvPr id="814" name="Google Shape;814;p8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15" name="Google Shape;815;p8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3"/>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Tableaux et Collections</a:t>
            </a:r>
            <a:endParaRPr/>
          </a:p>
        </p:txBody>
      </p:sp>
      <p:sp>
        <p:nvSpPr>
          <p:cNvPr id="821" name="Google Shape;821;p83"/>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6</a:t>
            </a:r>
            <a:endParaRPr/>
          </a:p>
        </p:txBody>
      </p:sp>
      <p:sp>
        <p:nvSpPr>
          <p:cNvPr id="822" name="Google Shape;822;p8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23" name="Google Shape;823;p8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824" name="Google Shape;824;p83"/>
          <p:cNvPicPr preferRelativeResize="0"/>
          <p:nvPr/>
        </p:nvPicPr>
        <p:blipFill rotWithShape="1">
          <a:blip r:embed="rId3">
            <a:alphaModFix/>
          </a:blip>
          <a:srcRect b="0" l="0" r="0" t="0"/>
          <a:stretch/>
        </p:blipFill>
        <p:spPr>
          <a:xfrm>
            <a:off x="2704674" y="2691745"/>
            <a:ext cx="3734651" cy="68595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tableaux</a:t>
            </a:r>
            <a:endParaRPr/>
          </a:p>
        </p:txBody>
      </p:sp>
      <p:sp>
        <p:nvSpPr>
          <p:cNvPr id="830" name="Google Shape;830;p8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rgbClr val="4CB9C3"/>
              </a:buClr>
              <a:buSzPts val="1600"/>
              <a:buFont typeface="Noto Sans Symbols"/>
              <a:buChar char="►"/>
            </a:pPr>
            <a:r>
              <a:rPr lang="fr-BE"/>
              <a:t>Les tableaux</a:t>
            </a:r>
            <a:endParaRPr/>
          </a:p>
          <a:p>
            <a:pPr indent="-204475" lvl="1" marL="742962" rtl="0" algn="l">
              <a:spcBef>
                <a:spcPts val="1000"/>
              </a:spcBef>
              <a:spcAft>
                <a:spcPts val="0"/>
              </a:spcAft>
              <a:buClr>
                <a:srgbClr val="4CB9C3"/>
              </a:buClr>
              <a:buSzPts val="1280"/>
              <a:buFont typeface="Noto Sans Symbols"/>
              <a:buNone/>
            </a:pPr>
            <a:r>
              <a:t/>
            </a:r>
            <a:endParaRPr sz="1600"/>
          </a:p>
          <a:p>
            <a:pPr indent="-285755" lvl="1" marL="742962" rtl="0" algn="l">
              <a:spcBef>
                <a:spcPts val="1000"/>
              </a:spcBef>
              <a:spcAft>
                <a:spcPts val="0"/>
              </a:spcAft>
              <a:buClr>
                <a:srgbClr val="4CB9C3"/>
              </a:buClr>
              <a:buSzPts val="1280"/>
              <a:buFont typeface="Noto Sans Symbols"/>
              <a:buChar char="▪"/>
            </a:pPr>
            <a:r>
              <a:rPr lang="fr-BE" sz="1600"/>
              <a:t>C’est simplement un ensemble d’éléments de même type. La taille du tableau est fixée à la création et ne peut pas être modifiée.</a:t>
            </a:r>
            <a:endParaRPr/>
          </a:p>
          <a:p>
            <a:pPr indent="-204475" lvl="1" marL="742962" rtl="0" algn="l">
              <a:spcBef>
                <a:spcPts val="1000"/>
              </a:spcBef>
              <a:spcAft>
                <a:spcPts val="0"/>
              </a:spcAft>
              <a:buClr>
                <a:srgbClr val="4CB9C3"/>
              </a:buClr>
              <a:buSzPts val="1280"/>
              <a:buNone/>
            </a:pPr>
            <a:r>
              <a:t/>
            </a:r>
            <a:endParaRPr sz="1600"/>
          </a:p>
          <a:p>
            <a:pPr indent="-285755" lvl="1" marL="742962" rtl="0" algn="l">
              <a:spcBef>
                <a:spcPts val="1000"/>
              </a:spcBef>
              <a:spcAft>
                <a:spcPts val="0"/>
              </a:spcAft>
              <a:buClr>
                <a:srgbClr val="4CB9C3"/>
              </a:buClr>
              <a:buSzPts val="1280"/>
              <a:buFont typeface="Noto Sans Symbols"/>
              <a:buChar char="▪"/>
            </a:pPr>
            <a:r>
              <a:rPr lang="fr-BE" sz="1600"/>
              <a:t>On peut retrouver les éléments grâce à leur indice, qui représente en quelque sorte leur place dans le tableau.</a:t>
            </a:r>
            <a:endParaRPr/>
          </a:p>
          <a:p>
            <a:pPr indent="-204475" lvl="1" marL="742962" rtl="0" algn="l">
              <a:spcBef>
                <a:spcPts val="1000"/>
              </a:spcBef>
              <a:spcAft>
                <a:spcPts val="0"/>
              </a:spcAft>
              <a:buClr>
                <a:srgbClr val="4CB9C3"/>
              </a:buClr>
              <a:buSzPts val="1280"/>
              <a:buNone/>
            </a:pPr>
            <a:r>
              <a:t/>
            </a:r>
            <a:endParaRPr sz="1600"/>
          </a:p>
          <a:p>
            <a:pPr indent="-285755" lvl="1" marL="742962" rtl="0" algn="l">
              <a:spcBef>
                <a:spcPts val="1000"/>
              </a:spcBef>
              <a:spcAft>
                <a:spcPts val="0"/>
              </a:spcAft>
              <a:buClr>
                <a:srgbClr val="4CB9C3"/>
              </a:buClr>
              <a:buSzPts val="1280"/>
              <a:buFont typeface="Noto Sans Symbols"/>
              <a:buChar char="▪"/>
            </a:pPr>
            <a:r>
              <a:rPr lang="fr-BE" sz="1600"/>
              <a:t>L’index d’un tableau commence à 0, ce qui signifie qu’un tableau de 5 élément contiendra des éléments aux index 0, 1, 2, 3 et 4.</a:t>
            </a:r>
            <a:endParaRPr/>
          </a:p>
        </p:txBody>
      </p:sp>
      <p:sp>
        <p:nvSpPr>
          <p:cNvPr id="831" name="Google Shape;831;p8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832" name="Google Shape;832;p84"/>
          <p:cNvSpPr txBox="1"/>
          <p:nvPr>
            <p:ph idx="4294967295" type="ftr"/>
          </p:nvPr>
        </p:nvSpPr>
        <p:spPr>
          <a:xfrm rot="5400000">
            <a:off x="5284788" y="3263900"/>
            <a:ext cx="3859212" cy="228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tableaux</a:t>
            </a:r>
            <a:endParaRPr/>
          </a:p>
        </p:txBody>
      </p:sp>
      <p:sp>
        <p:nvSpPr>
          <p:cNvPr id="838" name="Google Shape;838;p8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rgbClr val="4CB9C3"/>
              </a:buClr>
              <a:buSzPts val="1440"/>
              <a:buChar char="►"/>
            </a:pPr>
            <a:r>
              <a:rPr lang="fr-BE"/>
              <a:t>Déclaration et initialisation</a:t>
            </a:r>
            <a:endParaRPr/>
          </a:p>
          <a:p>
            <a:pPr indent="-194315" lvl="1" marL="742962" rtl="0" algn="l">
              <a:spcBef>
                <a:spcPts val="1000"/>
              </a:spcBef>
              <a:spcAft>
                <a:spcPts val="0"/>
              </a:spcAft>
              <a:buClr>
                <a:srgbClr val="4CB9C3"/>
              </a:buClr>
              <a:buSzPts val="1440"/>
              <a:buNone/>
            </a:pPr>
            <a:r>
              <a:t/>
            </a:r>
            <a:endParaRPr/>
          </a:p>
          <a:p>
            <a:pPr indent="-194315" lvl="1" marL="742962" rtl="0" algn="l">
              <a:spcBef>
                <a:spcPts val="1000"/>
              </a:spcBef>
              <a:spcAft>
                <a:spcPts val="0"/>
              </a:spcAft>
              <a:buClr>
                <a:srgbClr val="4CB9C3"/>
              </a:buClr>
              <a:buSzPts val="1440"/>
              <a:buNone/>
            </a:pPr>
            <a:r>
              <a:t/>
            </a:r>
            <a:endParaRPr/>
          </a:p>
          <a:p>
            <a:pPr indent="-194315" lvl="1" marL="742962" rtl="0" algn="l">
              <a:spcBef>
                <a:spcPts val="1000"/>
              </a:spcBef>
              <a:spcAft>
                <a:spcPts val="0"/>
              </a:spcAft>
              <a:buClr>
                <a:srgbClr val="4CB9C3"/>
              </a:buClr>
              <a:buSzPts val="1440"/>
              <a:buNone/>
            </a:pPr>
            <a:r>
              <a:t/>
            </a:r>
            <a:endParaRPr/>
          </a:p>
          <a:p>
            <a:pPr indent="-194315" lvl="1" marL="742962" rtl="0" algn="l">
              <a:spcBef>
                <a:spcPts val="1000"/>
              </a:spcBef>
              <a:spcAft>
                <a:spcPts val="0"/>
              </a:spcAft>
              <a:buClr>
                <a:srgbClr val="4CB9C3"/>
              </a:buClr>
              <a:buSzPts val="1440"/>
              <a:buNone/>
            </a:pPr>
            <a:r>
              <a:t/>
            </a:r>
            <a:endParaRPr/>
          </a:p>
          <a:p>
            <a:pPr indent="-194315" lvl="1" marL="742962" rtl="0" algn="l">
              <a:spcBef>
                <a:spcPts val="1000"/>
              </a:spcBef>
              <a:spcAft>
                <a:spcPts val="0"/>
              </a:spcAft>
              <a:buClr>
                <a:srgbClr val="4CB9C3"/>
              </a:buClr>
              <a:buSzPts val="1440"/>
              <a:buNone/>
            </a:pPr>
            <a:r>
              <a:t/>
            </a:r>
            <a:endParaRPr/>
          </a:p>
          <a:p>
            <a:pPr indent="0" lvl="2" marL="914416" rtl="0" algn="l">
              <a:spcBef>
                <a:spcPts val="1000"/>
              </a:spcBef>
              <a:spcAft>
                <a:spcPts val="0"/>
              </a:spcAft>
              <a:buClr>
                <a:srgbClr val="4CB9C3"/>
              </a:buClr>
              <a:buSzPts val="1280"/>
              <a:buNone/>
            </a:pPr>
            <a:r>
              <a:rPr lang="fr-BE"/>
              <a:t>La taille du tableau doit être fixée explicitement ou implicitement dès l’initialisation !</a:t>
            </a:r>
            <a:endParaRPr/>
          </a:p>
        </p:txBody>
      </p:sp>
      <p:sp>
        <p:nvSpPr>
          <p:cNvPr id="839" name="Google Shape;839;p8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840" name="Google Shape;840;p85"/>
          <p:cNvSpPr txBox="1"/>
          <p:nvPr>
            <p:ph idx="4294967295" type="ftr"/>
          </p:nvPr>
        </p:nvSpPr>
        <p:spPr>
          <a:xfrm rot="5400000">
            <a:off x="5284788" y="3263900"/>
            <a:ext cx="3859212" cy="228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pic>
        <p:nvPicPr>
          <p:cNvPr id="841" name="Google Shape;841;p85"/>
          <p:cNvPicPr preferRelativeResize="0"/>
          <p:nvPr/>
        </p:nvPicPr>
        <p:blipFill rotWithShape="1">
          <a:blip r:embed="rId3">
            <a:alphaModFix/>
          </a:blip>
          <a:srcRect b="0" l="0" r="0" t="0"/>
          <a:stretch/>
        </p:blipFill>
        <p:spPr>
          <a:xfrm>
            <a:off x="1180327" y="2711286"/>
            <a:ext cx="6783345" cy="143542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8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tableaux</a:t>
            </a:r>
            <a:endParaRPr/>
          </a:p>
        </p:txBody>
      </p:sp>
      <p:sp>
        <p:nvSpPr>
          <p:cNvPr id="847" name="Google Shape;847;p86"/>
          <p:cNvSpPr txBox="1"/>
          <p:nvPr>
            <p:ph idx="1" type="body"/>
          </p:nvPr>
        </p:nvSpPr>
        <p:spPr>
          <a:xfrm>
            <a:off x="827700" y="2052925"/>
            <a:ext cx="7704740" cy="4195481"/>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rgbClr val="4CB9C3"/>
              </a:buClr>
              <a:buSzPts val="1440"/>
              <a:buChar char="►"/>
            </a:pPr>
            <a:r>
              <a:rPr lang="fr-BE"/>
              <a:t>Accès et modification</a:t>
            </a:r>
            <a:endParaRPr/>
          </a:p>
          <a:p>
            <a:pPr indent="0" lvl="2" marL="914416" rtl="0" algn="l">
              <a:spcBef>
                <a:spcPts val="1000"/>
              </a:spcBef>
              <a:spcAft>
                <a:spcPts val="0"/>
              </a:spcAft>
              <a:buClr>
                <a:srgbClr val="4CB9C3"/>
              </a:buClr>
              <a:buSzPts val="1280"/>
              <a:buNone/>
            </a:pPr>
            <a:r>
              <a:rPr lang="fr-BE"/>
              <a:t>Les accès et les modifications se vont via un index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t/>
            </a:r>
            <a:endParaRPr/>
          </a:p>
          <a:p>
            <a:pPr indent="0" lvl="2" marL="914416" rtl="0" algn="l">
              <a:spcBef>
                <a:spcPts val="1000"/>
              </a:spcBef>
              <a:spcAft>
                <a:spcPts val="0"/>
              </a:spcAft>
              <a:buClr>
                <a:srgbClr val="4CB9C3"/>
              </a:buClr>
              <a:buSzPts val="1280"/>
              <a:buNone/>
            </a:pPr>
            <a:r>
              <a:rPr lang="fr-BE"/>
              <a:t>La tentative d’accéder ou de modifier un emplacement inexistant du tableau causera une </a:t>
            </a:r>
            <a:r>
              <a:rPr lang="fr-BE">
                <a:solidFill>
                  <a:srgbClr val="C00000"/>
                </a:solidFill>
              </a:rPr>
              <a:t>ArrayIndexOutOfBoundsException</a:t>
            </a:r>
            <a:r>
              <a:rPr lang="fr-BE"/>
              <a:t>.</a:t>
            </a:r>
            <a:endParaRPr>
              <a:solidFill>
                <a:srgbClr val="C00000"/>
              </a:solidFill>
            </a:endParaRPr>
          </a:p>
        </p:txBody>
      </p:sp>
      <p:sp>
        <p:nvSpPr>
          <p:cNvPr id="848" name="Google Shape;848;p8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descr="A screenshot of a cell phone&#10;&#10;Description generated with high confidence" id="849" name="Google Shape;849;p86"/>
          <p:cNvPicPr preferRelativeResize="0"/>
          <p:nvPr/>
        </p:nvPicPr>
        <p:blipFill rotWithShape="1">
          <a:blip r:embed="rId3">
            <a:alphaModFix/>
          </a:blip>
          <a:srcRect b="0" l="0" r="0" t="0"/>
          <a:stretch/>
        </p:blipFill>
        <p:spPr>
          <a:xfrm>
            <a:off x="2158450" y="3140968"/>
            <a:ext cx="4827100" cy="15370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tableaux</a:t>
            </a:r>
            <a:endParaRPr/>
          </a:p>
        </p:txBody>
      </p:sp>
      <p:sp>
        <p:nvSpPr>
          <p:cNvPr id="855" name="Google Shape;855;p8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rgbClr val="4CB9C3"/>
              </a:buClr>
              <a:buSzPts val="1600"/>
              <a:buFont typeface="Noto Sans Symbols"/>
              <a:buChar char="►"/>
            </a:pPr>
            <a:r>
              <a:rPr lang="fr-BE"/>
              <a:t>Les tableaux à plusieurs dimensions</a:t>
            </a:r>
            <a:endParaRPr/>
          </a:p>
          <a:p>
            <a:pPr indent="-204475" lvl="1" marL="742962" rtl="0" algn="l">
              <a:spcBef>
                <a:spcPts val="1000"/>
              </a:spcBef>
              <a:spcAft>
                <a:spcPts val="0"/>
              </a:spcAft>
              <a:buClr>
                <a:srgbClr val="4CB9C3"/>
              </a:buClr>
              <a:buSzPts val="1280"/>
              <a:buFont typeface="Noto Sans Symbols"/>
              <a:buNone/>
            </a:pPr>
            <a:r>
              <a:t/>
            </a:r>
            <a:endParaRPr sz="1600"/>
          </a:p>
          <a:p>
            <a:pPr indent="-285755" lvl="1" marL="742962" rtl="0" algn="l">
              <a:spcBef>
                <a:spcPts val="1000"/>
              </a:spcBef>
              <a:spcAft>
                <a:spcPts val="0"/>
              </a:spcAft>
              <a:buClr>
                <a:srgbClr val="4CB9C3"/>
              </a:buClr>
              <a:buSzPts val="1280"/>
              <a:buFont typeface="Noto Sans Symbols"/>
              <a:buChar char="▪"/>
            </a:pPr>
            <a:r>
              <a:rPr lang="fr-BE" sz="1600"/>
              <a:t>Certaines données sont représentées par un tableau à plusieurs dimensions. En réalité, on manipule simplement un tableau qui contient lui-même des tableaux.</a:t>
            </a:r>
            <a:endParaRPr/>
          </a:p>
          <a:p>
            <a:pPr indent="-204475" lvl="1" marL="742962" rtl="0" algn="l">
              <a:spcBef>
                <a:spcPts val="1000"/>
              </a:spcBef>
              <a:spcAft>
                <a:spcPts val="0"/>
              </a:spcAft>
              <a:buClr>
                <a:srgbClr val="4CB9C3"/>
              </a:buClr>
              <a:buSzPts val="1280"/>
              <a:buFont typeface="Noto Sans Symbols"/>
              <a:buNone/>
            </a:pPr>
            <a:r>
              <a:t/>
            </a:r>
            <a:endParaRPr sz="1600"/>
          </a:p>
          <a:p>
            <a:pPr indent="-285755" lvl="1" marL="742962" rtl="0" algn="l">
              <a:spcBef>
                <a:spcPts val="1000"/>
              </a:spcBef>
              <a:spcAft>
                <a:spcPts val="0"/>
              </a:spcAft>
              <a:buClr>
                <a:srgbClr val="4CB9C3"/>
              </a:buClr>
              <a:buSzPts val="1280"/>
              <a:buFont typeface="Noto Sans Symbols"/>
              <a:buChar char="▪"/>
            </a:pPr>
            <a:r>
              <a:rPr lang="fr-BE" sz="1600"/>
              <a:t>Il n’y a pas de limite au nombre de dimensions, mais au-delà de trois dimensions, le tableau devient complexe à manipuler.</a:t>
            </a:r>
            <a:endParaRPr/>
          </a:p>
          <a:p>
            <a:pPr indent="-204475" lvl="1" marL="742962" rtl="0" algn="l">
              <a:spcBef>
                <a:spcPts val="1000"/>
              </a:spcBef>
              <a:spcAft>
                <a:spcPts val="0"/>
              </a:spcAft>
              <a:buClr>
                <a:srgbClr val="4CB9C3"/>
              </a:buClr>
              <a:buSzPts val="1280"/>
              <a:buFont typeface="Noto Sans Symbols"/>
              <a:buNone/>
            </a:pPr>
            <a:r>
              <a:t/>
            </a:r>
            <a:endParaRPr sz="1600"/>
          </a:p>
          <a:p>
            <a:pPr indent="-204475" lvl="1" marL="742962" rtl="0" algn="l">
              <a:spcBef>
                <a:spcPts val="1000"/>
              </a:spcBef>
              <a:spcAft>
                <a:spcPts val="0"/>
              </a:spcAft>
              <a:buClr>
                <a:srgbClr val="4CB9C3"/>
              </a:buClr>
              <a:buSzPts val="1280"/>
              <a:buFont typeface="Noto Sans Symbols"/>
              <a:buNone/>
            </a:pPr>
            <a:r>
              <a:t/>
            </a:r>
            <a:endParaRPr sz="1600"/>
          </a:p>
        </p:txBody>
      </p:sp>
      <p:sp>
        <p:nvSpPr>
          <p:cNvPr id="856" name="Google Shape;856;p8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
        <p:nvSpPr>
          <p:cNvPr id="857" name="Google Shape;857;p87"/>
          <p:cNvSpPr txBox="1"/>
          <p:nvPr>
            <p:ph idx="4294967295" type="ftr"/>
          </p:nvPr>
        </p:nvSpPr>
        <p:spPr>
          <a:xfrm rot="5400000">
            <a:off x="5284788" y="3263900"/>
            <a:ext cx="3859212" cy="228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collections</a:t>
            </a:r>
            <a:endParaRPr/>
          </a:p>
        </p:txBody>
      </p:sp>
      <p:sp>
        <p:nvSpPr>
          <p:cNvPr id="863" name="Google Shape;863;p88"/>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Collections</a:t>
            </a:r>
            <a:endParaRPr/>
          </a:p>
          <a:p>
            <a:pPr indent="-285755" lvl="1" marL="742962" rtl="0" algn="l">
              <a:spcBef>
                <a:spcPts val="1000"/>
              </a:spcBef>
              <a:spcAft>
                <a:spcPts val="0"/>
              </a:spcAft>
              <a:buClr>
                <a:schemeClr val="lt1"/>
              </a:buClr>
              <a:buSzPts val="1440"/>
              <a:buChar char="►"/>
            </a:pPr>
            <a:r>
              <a:rPr lang="fr-BE"/>
              <a:t>Les collections ressemblent beaucoup aux tableaux, mais chaque type de collection a un comportement bien précis.</a:t>
            </a:r>
            <a:endParaRPr/>
          </a:p>
          <a:p>
            <a:pPr indent="-285755" lvl="1" marL="742962" rtl="0" algn="l">
              <a:spcBef>
                <a:spcPts val="1000"/>
              </a:spcBef>
              <a:spcAft>
                <a:spcPts val="0"/>
              </a:spcAft>
              <a:buClr>
                <a:schemeClr val="lt1"/>
              </a:buClr>
              <a:buSzPts val="1440"/>
              <a:buChar char="►"/>
            </a:pPr>
            <a:r>
              <a:rPr lang="fr-BE"/>
              <a:t>Nous ne verrons pas tous les types de collections qui existent en Java, car certaines sont très peu utilisées, ou que dans certains cas particuliers.</a:t>
            </a:r>
            <a:endParaRPr/>
          </a:p>
        </p:txBody>
      </p:sp>
      <p:sp>
        <p:nvSpPr>
          <p:cNvPr id="864" name="Google Shape;864;p8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65" name="Google Shape;865;p8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collections</a:t>
            </a:r>
            <a:endParaRPr/>
          </a:p>
        </p:txBody>
      </p:sp>
      <p:sp>
        <p:nvSpPr>
          <p:cNvPr id="871" name="Google Shape;871;p89"/>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 List » :</a:t>
            </a:r>
            <a:endParaRPr/>
          </a:p>
          <a:p>
            <a:pPr indent="-285755" lvl="1" marL="742962" rtl="0" algn="l">
              <a:spcBef>
                <a:spcPts val="1000"/>
              </a:spcBef>
              <a:spcAft>
                <a:spcPts val="0"/>
              </a:spcAft>
              <a:buClr>
                <a:schemeClr val="lt1"/>
              </a:buClr>
              <a:buSzPts val="1440"/>
              <a:buChar char="►"/>
            </a:pPr>
            <a:r>
              <a:rPr lang="fr-BE"/>
              <a:t>Contiennent une collection ordonnée d’éléments.</a:t>
            </a:r>
            <a:endParaRPr/>
          </a:p>
          <a:p>
            <a:pPr indent="-285755" lvl="1" marL="742962" rtl="0" algn="l">
              <a:spcBef>
                <a:spcPts val="1000"/>
              </a:spcBef>
              <a:spcAft>
                <a:spcPts val="0"/>
              </a:spcAft>
              <a:buClr>
                <a:schemeClr val="lt1"/>
              </a:buClr>
              <a:buSzPts val="1440"/>
              <a:buChar char="►"/>
            </a:pPr>
            <a:r>
              <a:rPr lang="fr-BE"/>
              <a:t>L’utilisateur contrôle l’endroit de la liste où chaque élément est inséré.</a:t>
            </a:r>
            <a:endParaRPr/>
          </a:p>
          <a:p>
            <a:pPr indent="-285755" lvl="1" marL="742962" rtl="0" algn="l">
              <a:spcBef>
                <a:spcPts val="1000"/>
              </a:spcBef>
              <a:spcAft>
                <a:spcPts val="0"/>
              </a:spcAft>
              <a:buClr>
                <a:schemeClr val="lt1"/>
              </a:buClr>
              <a:buSzPts val="1440"/>
              <a:buChar char="►"/>
            </a:pPr>
            <a:r>
              <a:rPr lang="fr-BE"/>
              <a:t>L’accès aux éléments se fait via leur </a:t>
            </a:r>
            <a:r>
              <a:rPr i="1" lang="fr-BE"/>
              <a:t>index </a:t>
            </a:r>
            <a:r>
              <a:rPr lang="fr-BE"/>
              <a:t>(leur position dans la liste), ou via une recherche dans cette liste</a:t>
            </a:r>
            <a:r>
              <a:rPr i="1" lang="fr-BE"/>
              <a:t>.</a:t>
            </a:r>
            <a:endParaRPr/>
          </a:p>
          <a:p>
            <a:pPr indent="-285755" lvl="1" marL="742962" rtl="0" algn="l">
              <a:spcBef>
                <a:spcPts val="1000"/>
              </a:spcBef>
              <a:spcAft>
                <a:spcPts val="0"/>
              </a:spcAft>
              <a:buClr>
                <a:schemeClr val="lt1"/>
              </a:buClr>
              <a:buSzPts val="1440"/>
              <a:buChar char="►"/>
            </a:pPr>
            <a:r>
              <a:rPr lang="fr-BE"/>
              <a:t>Une liste accepte des doublons.</a:t>
            </a:r>
            <a:endParaRPr/>
          </a:p>
        </p:txBody>
      </p:sp>
      <p:sp>
        <p:nvSpPr>
          <p:cNvPr id="872" name="Google Shape;872;p8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73" name="Google Shape;873;p8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Concepts</a:t>
            </a:r>
            <a:endParaRPr/>
          </a:p>
        </p:txBody>
      </p:sp>
      <p:sp>
        <p:nvSpPr>
          <p:cNvPr id="204" name="Google Shape;204;p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6" lvl="0" marL="342906" rtl="0" algn="l">
              <a:spcBef>
                <a:spcPts val="0"/>
              </a:spcBef>
              <a:spcAft>
                <a:spcPts val="0"/>
              </a:spcAft>
              <a:buSzPts val="1600"/>
              <a:buChar char="►"/>
            </a:pPr>
            <a:r>
              <a:rPr lang="fr-BE"/>
              <a:t>La JVM</a:t>
            </a:r>
            <a:endParaRPr/>
          </a:p>
          <a:p>
            <a:pPr indent="-285755" lvl="1" marL="742962" rtl="0" algn="l">
              <a:spcBef>
                <a:spcPts val="1000"/>
              </a:spcBef>
              <a:spcAft>
                <a:spcPts val="0"/>
              </a:spcAft>
              <a:buSzPts val="1440"/>
              <a:buChar char="►"/>
            </a:pPr>
            <a:r>
              <a:rPr lang="fr-BE"/>
              <a:t>La machine virtuelle Java effectue les tâches principales suivantes:</a:t>
            </a:r>
            <a:endParaRPr/>
          </a:p>
          <a:p>
            <a:pPr indent="-228603" lvl="2" marL="1143020" rtl="0" algn="l">
              <a:spcBef>
                <a:spcPts val="1000"/>
              </a:spcBef>
              <a:spcAft>
                <a:spcPts val="0"/>
              </a:spcAft>
              <a:buSzPts val="1280"/>
              <a:buChar char="►"/>
            </a:pPr>
            <a:r>
              <a:rPr lang="fr-BE"/>
              <a:t>Charge le code</a:t>
            </a:r>
            <a:endParaRPr/>
          </a:p>
          <a:p>
            <a:pPr indent="-228603" lvl="2" marL="1143020" rtl="0" algn="l">
              <a:spcBef>
                <a:spcPts val="1000"/>
              </a:spcBef>
              <a:spcAft>
                <a:spcPts val="0"/>
              </a:spcAft>
              <a:buSzPts val="1280"/>
              <a:buChar char="►"/>
            </a:pPr>
            <a:r>
              <a:rPr lang="fr-BE"/>
              <a:t>Vérifie le code</a:t>
            </a:r>
            <a:endParaRPr/>
          </a:p>
          <a:p>
            <a:pPr indent="-228603" lvl="2" marL="1143020" rtl="0" algn="l">
              <a:spcBef>
                <a:spcPts val="1000"/>
              </a:spcBef>
              <a:spcAft>
                <a:spcPts val="0"/>
              </a:spcAft>
              <a:buSzPts val="1280"/>
              <a:buChar char="►"/>
            </a:pPr>
            <a:r>
              <a:rPr lang="fr-BE"/>
              <a:t>Exécute le code</a:t>
            </a:r>
            <a:endParaRPr/>
          </a:p>
          <a:p>
            <a:pPr indent="-228603" lvl="2" marL="1143020" rtl="0" algn="l">
              <a:spcBef>
                <a:spcPts val="1000"/>
              </a:spcBef>
              <a:spcAft>
                <a:spcPts val="0"/>
              </a:spcAft>
              <a:buSzPts val="1280"/>
              <a:buChar char="►"/>
            </a:pPr>
            <a:r>
              <a:rPr lang="fr-BE"/>
              <a:t>Fournit l’environnement d’exécution</a:t>
            </a:r>
            <a:endParaRPr/>
          </a:p>
          <a:p>
            <a:pPr indent="-194315" lvl="1" marL="742962" rtl="0" algn="l">
              <a:spcBef>
                <a:spcPts val="1000"/>
              </a:spcBef>
              <a:spcAft>
                <a:spcPts val="0"/>
              </a:spcAft>
              <a:buSzPts val="1440"/>
              <a:buNone/>
            </a:pPr>
            <a:r>
              <a:t/>
            </a:r>
            <a:endParaRPr/>
          </a:p>
        </p:txBody>
      </p:sp>
      <p:sp>
        <p:nvSpPr>
          <p:cNvPr id="205" name="Google Shape;205;p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collections</a:t>
            </a:r>
            <a:endParaRPr/>
          </a:p>
        </p:txBody>
      </p:sp>
      <p:sp>
        <p:nvSpPr>
          <p:cNvPr id="879" name="Google Shape;879;p9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listes en Java :</a:t>
            </a:r>
            <a:endParaRPr/>
          </a:p>
          <a:p>
            <a:pPr indent="-285755" lvl="1" marL="742962" rtl="0" algn="l">
              <a:spcBef>
                <a:spcPts val="1000"/>
              </a:spcBef>
              <a:spcAft>
                <a:spcPts val="0"/>
              </a:spcAft>
              <a:buClr>
                <a:schemeClr val="lt1"/>
              </a:buClr>
              <a:buSzPts val="1440"/>
              <a:buChar char="►"/>
            </a:pPr>
            <a:r>
              <a:rPr lang="fr-BE"/>
              <a:t>ArrayList</a:t>
            </a:r>
            <a:endParaRPr/>
          </a:p>
        </p:txBody>
      </p:sp>
      <p:sp>
        <p:nvSpPr>
          <p:cNvPr id="880" name="Google Shape;880;p90"/>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81" name="Google Shape;881;p9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1"/>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listes</a:t>
            </a:r>
            <a:endParaRPr/>
          </a:p>
        </p:txBody>
      </p:sp>
      <p:sp>
        <p:nvSpPr>
          <p:cNvPr id="887" name="Google Shape;887;p91"/>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ArrayList</a:t>
            </a:r>
            <a:endParaRPr/>
          </a:p>
          <a:p>
            <a:pPr indent="-285755" lvl="1" marL="742962" rtl="0" algn="l">
              <a:spcBef>
                <a:spcPts val="1000"/>
              </a:spcBef>
              <a:spcAft>
                <a:spcPts val="0"/>
              </a:spcAft>
              <a:buClr>
                <a:schemeClr val="lt1"/>
              </a:buClr>
              <a:buSzPts val="1440"/>
              <a:buChar char="►"/>
            </a:pPr>
            <a:r>
              <a:rPr lang="fr-BE"/>
              <a:t>Comme les autres listes, les ArrayList ressemblent beaucoup aux tableaux, si ce n’est que leur taille n’est pas fixe, elles s’adaptent au nombre d’éléments qu’on y insère.</a:t>
            </a:r>
            <a:endParaRPr/>
          </a:p>
          <a:p>
            <a:pPr indent="-285755" lvl="1" marL="742962" rtl="0" algn="l">
              <a:spcBef>
                <a:spcPts val="1000"/>
              </a:spcBef>
              <a:spcAft>
                <a:spcPts val="0"/>
              </a:spcAft>
              <a:buClr>
                <a:schemeClr val="lt1"/>
              </a:buClr>
              <a:buSzPts val="1440"/>
              <a:buChar char="►"/>
            </a:pPr>
            <a:r>
              <a:rPr lang="fr-BE"/>
              <a:t>Il existe des méthodes spécifiques permettant l’ajout ou le renvoi d’éléments à l’ArrayList.</a:t>
            </a:r>
            <a:endParaRPr/>
          </a:p>
          <a:p>
            <a:pPr indent="-285755" lvl="1" marL="742962" rtl="0" algn="l">
              <a:spcBef>
                <a:spcPts val="1000"/>
              </a:spcBef>
              <a:spcAft>
                <a:spcPts val="0"/>
              </a:spcAft>
              <a:buClr>
                <a:schemeClr val="lt1"/>
              </a:buClr>
              <a:buSzPts val="1440"/>
              <a:buChar char="►"/>
            </a:pPr>
            <a:r>
              <a:rPr lang="fr-BE"/>
              <a:t>Plus aisées à manipuler, elles demandent de fait plus de ressources.</a:t>
            </a:r>
            <a:endParaRPr/>
          </a:p>
        </p:txBody>
      </p:sp>
      <p:sp>
        <p:nvSpPr>
          <p:cNvPr id="888" name="Google Shape;888;p91"/>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89" name="Google Shape;889;p9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9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listes</a:t>
            </a:r>
            <a:endParaRPr/>
          </a:p>
        </p:txBody>
      </p:sp>
      <p:sp>
        <p:nvSpPr>
          <p:cNvPr id="895" name="Google Shape;895;p9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chemeClr val="lt1"/>
              </a:buClr>
              <a:buSzPts val="1440"/>
              <a:buChar char="►"/>
            </a:pPr>
            <a:r>
              <a:rPr lang="fr-BE"/>
              <a:t>Déclaration et instanciation :</a:t>
            </a:r>
            <a:endParaRPr/>
          </a:p>
          <a:p>
            <a:pPr indent="0" lvl="1" marL="457200" rtl="0" algn="l">
              <a:spcBef>
                <a:spcPts val="1000"/>
              </a:spcBef>
              <a:spcAft>
                <a:spcPts val="0"/>
              </a:spcAft>
              <a:buClr>
                <a:schemeClr val="lt1"/>
              </a:buClr>
              <a:buSzPts val="1600"/>
              <a:buNone/>
            </a:pPr>
            <a:r>
              <a:rPr i="1" lang="fr-BE" sz="2000"/>
              <a:t>Pour utiliser une ArrayList, il faut importer « ArrayList » !</a:t>
            </a:r>
            <a:endParaRPr/>
          </a:p>
          <a:p>
            <a:pPr indent="0" lvl="1" marL="457200" rtl="0" algn="l">
              <a:spcBef>
                <a:spcPts val="1000"/>
              </a:spcBef>
              <a:spcAft>
                <a:spcPts val="0"/>
              </a:spcAft>
              <a:buClr>
                <a:schemeClr val="lt1"/>
              </a:buClr>
              <a:buSzPts val="1600"/>
              <a:buNone/>
            </a:pPr>
            <a:r>
              <a:t/>
            </a:r>
            <a:endParaRPr i="1" sz="2000"/>
          </a:p>
          <a:p>
            <a:pPr indent="0" lvl="1" marL="457200" rtl="0" algn="l">
              <a:spcBef>
                <a:spcPts val="1000"/>
              </a:spcBef>
              <a:spcAft>
                <a:spcPts val="0"/>
              </a:spcAft>
              <a:buClr>
                <a:schemeClr val="lt1"/>
              </a:buClr>
              <a:buSzPts val="1600"/>
              <a:buNone/>
            </a:pPr>
            <a:r>
              <a:t/>
            </a:r>
            <a:endParaRPr i="1" sz="2000"/>
          </a:p>
          <a:p>
            <a:pPr indent="0" lvl="1" marL="457200" rtl="0" algn="l">
              <a:spcBef>
                <a:spcPts val="1000"/>
              </a:spcBef>
              <a:spcAft>
                <a:spcPts val="0"/>
              </a:spcAft>
              <a:buClr>
                <a:schemeClr val="lt1"/>
              </a:buClr>
              <a:buSzPts val="1600"/>
              <a:buNone/>
            </a:pPr>
            <a:r>
              <a:t/>
            </a:r>
            <a:endParaRPr i="1" sz="2000"/>
          </a:p>
          <a:p>
            <a:pPr indent="0" lvl="1" marL="457200" rtl="0" algn="l">
              <a:spcBef>
                <a:spcPts val="1000"/>
              </a:spcBef>
              <a:spcAft>
                <a:spcPts val="0"/>
              </a:spcAft>
              <a:buClr>
                <a:schemeClr val="lt1"/>
              </a:buClr>
              <a:buSzPts val="1600"/>
              <a:buNone/>
            </a:pPr>
            <a:r>
              <a:t/>
            </a:r>
            <a:endParaRPr i="1" sz="2000"/>
          </a:p>
          <a:p>
            <a:pPr indent="0" lvl="1" marL="457200" rtl="0" algn="l">
              <a:spcBef>
                <a:spcPts val="1000"/>
              </a:spcBef>
              <a:spcAft>
                <a:spcPts val="0"/>
              </a:spcAft>
              <a:buClr>
                <a:schemeClr val="lt1"/>
              </a:buClr>
              <a:buSzPts val="1600"/>
              <a:buNone/>
            </a:pPr>
            <a:r>
              <a:t/>
            </a:r>
            <a:endParaRPr i="1" sz="2000"/>
          </a:p>
          <a:p>
            <a:pPr indent="0" lvl="1" marL="457200" rtl="0" algn="l">
              <a:spcBef>
                <a:spcPts val="1000"/>
              </a:spcBef>
              <a:spcAft>
                <a:spcPts val="0"/>
              </a:spcAft>
              <a:buClr>
                <a:schemeClr val="lt1"/>
              </a:buClr>
              <a:buSzPts val="1600"/>
              <a:buNone/>
            </a:pPr>
            <a:r>
              <a:t/>
            </a:r>
            <a:endParaRPr i="1" sz="2000"/>
          </a:p>
          <a:p>
            <a:pPr indent="-285755" lvl="1" marL="742962" rtl="0" algn="l">
              <a:spcBef>
                <a:spcPts val="1000"/>
              </a:spcBef>
              <a:spcAft>
                <a:spcPts val="0"/>
              </a:spcAft>
              <a:buClr>
                <a:schemeClr val="lt1"/>
              </a:buClr>
              <a:buSzPts val="1440"/>
              <a:buChar char="►"/>
            </a:pPr>
            <a:r>
              <a:rPr lang="fr-BE"/>
              <a:t>Déclaration d’une ArrayList de taille indéfinie, sans définir le type de contenu (déconseillé) :</a:t>
            </a:r>
            <a:endParaRPr/>
          </a:p>
        </p:txBody>
      </p:sp>
      <p:sp>
        <p:nvSpPr>
          <p:cNvPr id="896" name="Google Shape;896;p92"/>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897" name="Google Shape;897;p9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898" name="Google Shape;898;p92"/>
          <p:cNvPicPr preferRelativeResize="0"/>
          <p:nvPr/>
        </p:nvPicPr>
        <p:blipFill rotWithShape="1">
          <a:blip r:embed="rId3">
            <a:alphaModFix/>
          </a:blip>
          <a:srcRect b="0" l="0" r="0" t="0"/>
          <a:stretch/>
        </p:blipFill>
        <p:spPr>
          <a:xfrm>
            <a:off x="952500" y="2420888"/>
            <a:ext cx="4343400" cy="2162175"/>
          </a:xfrm>
          <a:prstGeom prst="rect">
            <a:avLst/>
          </a:prstGeom>
          <a:noFill/>
          <a:ln>
            <a:noFill/>
          </a:ln>
        </p:spPr>
      </p:pic>
      <p:pic>
        <p:nvPicPr>
          <p:cNvPr id="899" name="Google Shape;899;p92"/>
          <p:cNvPicPr preferRelativeResize="0"/>
          <p:nvPr/>
        </p:nvPicPr>
        <p:blipFill rotWithShape="1">
          <a:blip r:embed="rId4">
            <a:alphaModFix/>
          </a:blip>
          <a:srcRect b="0" l="0" r="0" t="0"/>
          <a:stretch/>
        </p:blipFill>
        <p:spPr>
          <a:xfrm>
            <a:off x="952500" y="5586163"/>
            <a:ext cx="5253559" cy="10800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9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listes</a:t>
            </a:r>
            <a:endParaRPr/>
          </a:p>
        </p:txBody>
      </p:sp>
      <p:sp>
        <p:nvSpPr>
          <p:cNvPr id="905" name="Google Shape;905;p93"/>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chemeClr val="lt1"/>
              </a:buClr>
              <a:buSzPts val="1440"/>
              <a:buChar char="►"/>
            </a:pPr>
            <a:r>
              <a:rPr lang="fr-BE"/>
              <a:t>Bonne pratique :</a:t>
            </a:r>
            <a:endParaRPr/>
          </a:p>
          <a:p>
            <a:pPr indent="-228603" lvl="2" marL="1143020" rtl="0" algn="l">
              <a:spcBef>
                <a:spcPts val="1000"/>
              </a:spcBef>
              <a:spcAft>
                <a:spcPts val="0"/>
              </a:spcAft>
              <a:buClr>
                <a:schemeClr val="lt1"/>
              </a:buClr>
              <a:buSzPts val="1280"/>
              <a:buChar char="►"/>
            </a:pPr>
            <a:r>
              <a:rPr lang="fr-BE"/>
              <a:t>« Typer » l’ArrayList, nous verrons pourquoi plus tard</a:t>
            </a:r>
            <a:endParaRPr/>
          </a:p>
          <a:p>
            <a:pPr indent="-228603" lvl="2" marL="1143020" rtl="0" algn="l">
              <a:spcBef>
                <a:spcPts val="1000"/>
              </a:spcBef>
              <a:spcAft>
                <a:spcPts val="0"/>
              </a:spcAft>
              <a:buClr>
                <a:schemeClr val="lt1"/>
              </a:buClr>
              <a:buSzPts val="1280"/>
              <a:buChar char="►"/>
            </a:pPr>
            <a:r>
              <a:rPr lang="fr-BE"/>
              <a:t>Donner une taille initiale à son ArrayList</a:t>
            </a:r>
            <a:endParaRPr/>
          </a:p>
          <a:p>
            <a:pPr indent="-228603" lvl="2" marL="1143020" rtl="0" algn="l">
              <a:spcBef>
                <a:spcPts val="1000"/>
              </a:spcBef>
              <a:spcAft>
                <a:spcPts val="0"/>
              </a:spcAft>
              <a:buClr>
                <a:schemeClr val="lt1"/>
              </a:buClr>
              <a:buSzPts val="1280"/>
              <a:buChar char="►"/>
            </a:pPr>
            <a:r>
              <a:rPr lang="fr-BE"/>
              <a:t>Exemple :</a:t>
            </a:r>
            <a:endParaRPr/>
          </a:p>
          <a:p>
            <a:pPr indent="-147323" lvl="2" marL="1143020" rtl="0" algn="l">
              <a:spcBef>
                <a:spcPts val="1000"/>
              </a:spcBef>
              <a:spcAft>
                <a:spcPts val="0"/>
              </a:spcAft>
              <a:buClr>
                <a:schemeClr val="lt1"/>
              </a:buClr>
              <a:buSzPts val="1280"/>
              <a:buNone/>
            </a:pPr>
            <a:r>
              <a:t/>
            </a:r>
            <a:endParaRPr/>
          </a:p>
          <a:p>
            <a:pPr indent="0" lvl="2" marL="914400" rtl="0" algn="l">
              <a:spcBef>
                <a:spcPts val="1000"/>
              </a:spcBef>
              <a:spcAft>
                <a:spcPts val="0"/>
              </a:spcAft>
              <a:buClr>
                <a:schemeClr val="lt1"/>
              </a:buClr>
              <a:buSzPts val="1280"/>
              <a:buNone/>
            </a:pPr>
            <a:r>
              <a:t/>
            </a:r>
            <a:endParaRPr/>
          </a:p>
          <a:p>
            <a:pPr indent="-228603" lvl="2" marL="1143020" rtl="0" algn="l">
              <a:spcBef>
                <a:spcPts val="1000"/>
              </a:spcBef>
              <a:spcAft>
                <a:spcPts val="0"/>
              </a:spcAft>
              <a:buClr>
                <a:schemeClr val="lt1"/>
              </a:buClr>
              <a:buSzPts val="1280"/>
              <a:buFont typeface="Noto Sans Symbols"/>
              <a:buChar char="⇒"/>
            </a:pPr>
            <a:r>
              <a:rPr lang="fr-BE"/>
              <a:t> arrayList est une ArrayList prévue pour contenir 5 éléments de type Integer</a:t>
            </a:r>
            <a:endParaRPr/>
          </a:p>
          <a:p>
            <a:pPr indent="-228603" lvl="2" marL="1143020" rtl="0" algn="l">
              <a:spcBef>
                <a:spcPts val="1000"/>
              </a:spcBef>
              <a:spcAft>
                <a:spcPts val="0"/>
              </a:spcAft>
              <a:buClr>
                <a:schemeClr val="lt1"/>
              </a:buClr>
              <a:buSzPts val="1280"/>
              <a:buFont typeface="Noto Sans Symbols"/>
              <a:buChar char="⇒"/>
            </a:pPr>
            <a:r>
              <a:rPr lang="fr-BE"/>
              <a:t> Si on ne déclare pas de taille, l’ArrayList prendra une taille par défaut</a:t>
            </a:r>
            <a:endParaRPr/>
          </a:p>
        </p:txBody>
      </p:sp>
      <p:sp>
        <p:nvSpPr>
          <p:cNvPr id="906" name="Google Shape;906;p93"/>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07" name="Google Shape;907;p9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08" name="Google Shape;908;p93"/>
          <p:cNvPicPr preferRelativeResize="0"/>
          <p:nvPr/>
        </p:nvPicPr>
        <p:blipFill rotWithShape="1">
          <a:blip r:embed="rId3">
            <a:alphaModFix/>
          </a:blip>
          <a:srcRect b="0" l="0" r="0" t="0"/>
          <a:stretch/>
        </p:blipFill>
        <p:spPr>
          <a:xfrm>
            <a:off x="716210" y="3141048"/>
            <a:ext cx="7711579" cy="7200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listes</a:t>
            </a:r>
            <a:endParaRPr/>
          </a:p>
        </p:txBody>
      </p:sp>
      <p:sp>
        <p:nvSpPr>
          <p:cNvPr id="914" name="Google Shape;914;p94"/>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chemeClr val="lt1"/>
              </a:buClr>
              <a:buSzPts val="1440"/>
              <a:buChar char="►"/>
            </a:pPr>
            <a:r>
              <a:rPr lang="fr-BE"/>
              <a:t>On utilise entre autres les méthodes </a:t>
            </a:r>
            <a:r>
              <a:rPr i="1" lang="fr-BE"/>
              <a:t>add</a:t>
            </a:r>
            <a:r>
              <a:rPr lang="fr-BE"/>
              <a:t>, </a:t>
            </a:r>
            <a:r>
              <a:rPr i="1" lang="fr-BE"/>
              <a:t>get</a:t>
            </a:r>
            <a:r>
              <a:rPr lang="fr-BE"/>
              <a:t> ou </a:t>
            </a:r>
            <a:r>
              <a:rPr i="1" lang="fr-BE"/>
              <a:t>remove</a:t>
            </a:r>
            <a:r>
              <a:rPr lang="fr-BE"/>
              <a:t> pour ajouter, recevoir ou retirer des éléments.</a:t>
            </a:r>
            <a:endParaRPr/>
          </a:p>
        </p:txBody>
      </p:sp>
      <p:sp>
        <p:nvSpPr>
          <p:cNvPr id="915" name="Google Shape;915;p94"/>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16" name="Google Shape;916;p9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collections</a:t>
            </a:r>
            <a:endParaRPr/>
          </a:p>
        </p:txBody>
      </p:sp>
      <p:sp>
        <p:nvSpPr>
          <p:cNvPr id="922" name="Google Shape;922;p95"/>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 Stack » :</a:t>
            </a:r>
            <a:endParaRPr/>
          </a:p>
          <a:p>
            <a:pPr indent="-285755" lvl="1" marL="742962" rtl="0" algn="l">
              <a:spcBef>
                <a:spcPts val="1000"/>
              </a:spcBef>
              <a:spcAft>
                <a:spcPts val="0"/>
              </a:spcAft>
              <a:buClr>
                <a:schemeClr val="lt1"/>
              </a:buClr>
              <a:buSzPts val="1440"/>
              <a:buChar char="►"/>
            </a:pPr>
            <a:r>
              <a:rPr lang="fr-BE"/>
              <a:t>Se comporte comme une pile d’éléments</a:t>
            </a:r>
            <a:endParaRPr/>
          </a:p>
          <a:p>
            <a:pPr indent="-285755" lvl="1" marL="742962" rtl="0" algn="l">
              <a:spcBef>
                <a:spcPts val="1000"/>
              </a:spcBef>
              <a:spcAft>
                <a:spcPts val="0"/>
              </a:spcAft>
              <a:buClr>
                <a:schemeClr val="lt1"/>
              </a:buClr>
              <a:buSzPts val="1440"/>
              <a:buChar char="►"/>
            </a:pPr>
            <a:r>
              <a:rPr lang="fr-BE"/>
              <a:t>Suit le principe « LIFO » (Last In First Out)</a:t>
            </a:r>
            <a:endParaRPr/>
          </a:p>
          <a:p>
            <a:pPr indent="-285755" lvl="1" marL="742962" rtl="0" algn="l">
              <a:spcBef>
                <a:spcPts val="1000"/>
              </a:spcBef>
              <a:spcAft>
                <a:spcPts val="0"/>
              </a:spcAft>
              <a:buClr>
                <a:schemeClr val="lt1"/>
              </a:buClr>
              <a:buSzPts val="1440"/>
              <a:buChar char="►"/>
            </a:pPr>
            <a:r>
              <a:rPr lang="fr-BE"/>
              <a:t>Exemple : une pile d’assiette</a:t>
            </a:r>
            <a:endParaRPr/>
          </a:p>
        </p:txBody>
      </p:sp>
      <p:sp>
        <p:nvSpPr>
          <p:cNvPr id="923" name="Google Shape;923;p95"/>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24" name="Google Shape;924;p9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25" name="Google Shape;925;p95"/>
          <p:cNvPicPr preferRelativeResize="0"/>
          <p:nvPr/>
        </p:nvPicPr>
        <p:blipFill rotWithShape="1">
          <a:blip r:embed="rId3">
            <a:alphaModFix/>
          </a:blip>
          <a:srcRect b="0" l="0" r="0" t="0"/>
          <a:stretch/>
        </p:blipFill>
        <p:spPr>
          <a:xfrm>
            <a:off x="2123728" y="3658912"/>
            <a:ext cx="1765566" cy="28800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collections</a:t>
            </a:r>
            <a:endParaRPr/>
          </a:p>
        </p:txBody>
      </p:sp>
      <p:sp>
        <p:nvSpPr>
          <p:cNvPr id="931" name="Google Shape;931;p96"/>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 Queue » :</a:t>
            </a:r>
            <a:endParaRPr/>
          </a:p>
          <a:p>
            <a:pPr indent="-285755" lvl="1" marL="742962" rtl="0" algn="l">
              <a:spcBef>
                <a:spcPts val="1000"/>
              </a:spcBef>
              <a:spcAft>
                <a:spcPts val="0"/>
              </a:spcAft>
              <a:buClr>
                <a:schemeClr val="lt1"/>
              </a:buClr>
              <a:buSzPts val="1440"/>
              <a:buChar char="►"/>
            </a:pPr>
            <a:r>
              <a:rPr lang="fr-BE"/>
              <a:t>Se comporte comme une file d’éléments</a:t>
            </a:r>
            <a:endParaRPr/>
          </a:p>
          <a:p>
            <a:pPr indent="-285755" lvl="1" marL="742962" rtl="0" algn="l">
              <a:spcBef>
                <a:spcPts val="1000"/>
              </a:spcBef>
              <a:spcAft>
                <a:spcPts val="0"/>
              </a:spcAft>
              <a:buClr>
                <a:schemeClr val="lt1"/>
              </a:buClr>
              <a:buSzPts val="1440"/>
              <a:buChar char="►"/>
            </a:pPr>
            <a:r>
              <a:rPr lang="fr-BE"/>
              <a:t>Suit le principe « FIFO » (First In First Out)</a:t>
            </a:r>
            <a:endParaRPr/>
          </a:p>
          <a:p>
            <a:pPr indent="-285755" lvl="1" marL="742962" rtl="0" algn="l">
              <a:spcBef>
                <a:spcPts val="1000"/>
              </a:spcBef>
              <a:spcAft>
                <a:spcPts val="0"/>
              </a:spcAft>
              <a:buClr>
                <a:schemeClr val="lt1"/>
              </a:buClr>
              <a:buSzPts val="1440"/>
              <a:buChar char="►"/>
            </a:pPr>
            <a:r>
              <a:rPr lang="fr-BE"/>
              <a:t>Exemple : une file d’attente</a:t>
            </a:r>
            <a:endParaRPr/>
          </a:p>
        </p:txBody>
      </p:sp>
      <p:sp>
        <p:nvSpPr>
          <p:cNvPr id="932" name="Google Shape;932;p96"/>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33" name="Google Shape;933;p9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34" name="Google Shape;934;p96"/>
          <p:cNvPicPr preferRelativeResize="0"/>
          <p:nvPr/>
        </p:nvPicPr>
        <p:blipFill rotWithShape="1">
          <a:blip r:embed="rId3">
            <a:alphaModFix/>
          </a:blip>
          <a:srcRect b="0" l="0" r="0" t="0"/>
          <a:stretch/>
        </p:blipFill>
        <p:spPr>
          <a:xfrm>
            <a:off x="1043608" y="4437112"/>
            <a:ext cx="6642000" cy="10800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stacks et les queues</a:t>
            </a:r>
            <a:endParaRPr/>
          </a:p>
        </p:txBody>
      </p:sp>
      <p:sp>
        <p:nvSpPr>
          <p:cNvPr id="940" name="Google Shape;940;p97"/>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Clr>
                <a:schemeClr val="lt1"/>
              </a:buClr>
              <a:buSzPts val="1600"/>
              <a:buChar char="►"/>
            </a:pPr>
            <a:r>
              <a:rPr lang="fr-BE"/>
              <a:t>Les ArrayDeque (Deque est prononcé « Deck »)</a:t>
            </a:r>
            <a:endParaRPr/>
          </a:p>
          <a:p>
            <a:pPr indent="-285755" lvl="1" marL="742962" rtl="0" algn="l">
              <a:spcBef>
                <a:spcPts val="1000"/>
              </a:spcBef>
              <a:spcAft>
                <a:spcPts val="0"/>
              </a:spcAft>
              <a:buClr>
                <a:schemeClr val="lt1"/>
              </a:buClr>
              <a:buSzPts val="1440"/>
              <a:buChar char="►"/>
            </a:pPr>
            <a:r>
              <a:rPr lang="fr-BE"/>
              <a:t>En Java, il existe des collections qui peut se comporter à la demande comme une pile ou comme une file. C’est le cas par exemple de l’ArrayDeque.</a:t>
            </a:r>
            <a:endParaRPr/>
          </a:p>
          <a:p>
            <a:pPr indent="-285755" lvl="1" marL="742962" rtl="0" algn="l">
              <a:spcBef>
                <a:spcPts val="1000"/>
              </a:spcBef>
              <a:spcAft>
                <a:spcPts val="0"/>
              </a:spcAft>
              <a:buClr>
                <a:schemeClr val="lt1"/>
              </a:buClr>
              <a:buSzPts val="1440"/>
              <a:buChar char="►"/>
            </a:pPr>
            <a:r>
              <a:rPr lang="fr-BE"/>
              <a:t>On la déclare et l’initialise comme une ArrayList.</a:t>
            </a:r>
            <a:endParaRPr/>
          </a:p>
          <a:p>
            <a:pPr indent="-285755" lvl="1" marL="742962" rtl="0" algn="l">
              <a:spcBef>
                <a:spcPts val="1000"/>
              </a:spcBef>
              <a:spcAft>
                <a:spcPts val="0"/>
              </a:spcAft>
              <a:buClr>
                <a:schemeClr val="lt1"/>
              </a:buClr>
              <a:buSzPts val="1440"/>
              <a:buChar char="►"/>
            </a:pPr>
            <a:r>
              <a:rPr lang="fr-BE"/>
              <a:t>On utilise entre autres les méthodes </a:t>
            </a:r>
            <a:r>
              <a:rPr i="1" lang="fr-BE"/>
              <a:t>addFirst, addLast, getFirst, getLast, removeFirst </a:t>
            </a:r>
            <a:r>
              <a:rPr lang="fr-BE"/>
              <a:t>ou</a:t>
            </a:r>
            <a:r>
              <a:rPr i="1" lang="fr-BE"/>
              <a:t> removeLast </a:t>
            </a:r>
            <a:r>
              <a:rPr lang="fr-BE"/>
              <a:t>selon le besoin.</a:t>
            </a:r>
            <a:endParaRPr/>
          </a:p>
        </p:txBody>
      </p:sp>
      <p:sp>
        <p:nvSpPr>
          <p:cNvPr id="941" name="Google Shape;941;p97"/>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42" name="Google Shape;942;p9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Map</a:t>
            </a:r>
            <a:endParaRPr/>
          </a:p>
        </p:txBody>
      </p:sp>
      <p:sp>
        <p:nvSpPr>
          <p:cNvPr id="948" name="Google Shape;948;p98"/>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285755" lvl="1" marL="742962" rtl="0" algn="l">
              <a:spcBef>
                <a:spcPts val="0"/>
              </a:spcBef>
              <a:spcAft>
                <a:spcPts val="0"/>
              </a:spcAft>
              <a:buClr>
                <a:schemeClr val="lt1"/>
              </a:buClr>
              <a:buSzPts val="1440"/>
              <a:buChar char="►"/>
            </a:pPr>
            <a:r>
              <a:rPr lang="fr-BE"/>
              <a:t>Une « Map » est ce qu’on appelle communément un dictionnaire, c’est-à-dire qu’elle contient des couples clé - valeur.</a:t>
            </a:r>
            <a:endParaRPr/>
          </a:p>
          <a:p>
            <a:pPr indent="-194315" lvl="1" marL="742962"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0" lvl="1" marL="457200" rtl="0" algn="l">
              <a:spcBef>
                <a:spcPts val="1000"/>
              </a:spcBef>
              <a:spcAft>
                <a:spcPts val="0"/>
              </a:spcAft>
              <a:buClr>
                <a:schemeClr val="lt1"/>
              </a:buClr>
              <a:buSzPts val="1440"/>
              <a:buNone/>
            </a:pPr>
            <a:r>
              <a:t/>
            </a:r>
            <a:endParaRPr/>
          </a:p>
          <a:p>
            <a:pPr indent="-194315" lvl="1" marL="742962" rtl="0" algn="l">
              <a:spcBef>
                <a:spcPts val="1000"/>
              </a:spcBef>
              <a:spcAft>
                <a:spcPts val="0"/>
              </a:spcAft>
              <a:buClr>
                <a:schemeClr val="lt1"/>
              </a:buClr>
              <a:buSzPts val="1440"/>
              <a:buNone/>
            </a:pPr>
            <a:r>
              <a:t/>
            </a:r>
            <a:endParaRPr/>
          </a:p>
          <a:p>
            <a:pPr indent="-285755" lvl="1" marL="742962" rtl="0" algn="l">
              <a:spcBef>
                <a:spcPts val="1000"/>
              </a:spcBef>
              <a:spcAft>
                <a:spcPts val="0"/>
              </a:spcAft>
              <a:buClr>
                <a:schemeClr val="lt1"/>
              </a:buClr>
              <a:buSzPts val="1440"/>
              <a:buChar char="►"/>
            </a:pPr>
            <a:r>
              <a:rPr lang="fr-BE"/>
              <a:t>Le type de Map le plus courant est la HashMap</a:t>
            </a:r>
            <a:endParaRPr/>
          </a:p>
          <a:p>
            <a:pPr indent="-241306" lvl="0" marL="342906" rtl="0" algn="l">
              <a:spcBef>
                <a:spcPts val="1000"/>
              </a:spcBef>
              <a:spcAft>
                <a:spcPts val="0"/>
              </a:spcAft>
              <a:buClr>
                <a:schemeClr val="lt1"/>
              </a:buClr>
              <a:buSzPts val="1600"/>
              <a:buNone/>
            </a:pPr>
            <a:r>
              <a:t/>
            </a:r>
            <a:endParaRPr/>
          </a:p>
        </p:txBody>
      </p:sp>
      <p:sp>
        <p:nvSpPr>
          <p:cNvPr id="949" name="Google Shape;949;p98"/>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50" name="Google Shape;950;p9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51" name="Google Shape;951;p98"/>
          <p:cNvPicPr preferRelativeResize="0"/>
          <p:nvPr/>
        </p:nvPicPr>
        <p:blipFill rotWithShape="1">
          <a:blip r:embed="rId3">
            <a:alphaModFix/>
          </a:blip>
          <a:srcRect b="0" l="0" r="0" t="0"/>
          <a:stretch/>
        </p:blipFill>
        <p:spPr>
          <a:xfrm>
            <a:off x="3059832" y="2654768"/>
            <a:ext cx="2520000" cy="2374468"/>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99"/>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entury Gothic"/>
              <a:buNone/>
            </a:pPr>
            <a:r>
              <a:rPr lang="fr-BE"/>
              <a:t>Les méthodes</a:t>
            </a:r>
            <a:endParaRPr/>
          </a:p>
        </p:txBody>
      </p:sp>
      <p:sp>
        <p:nvSpPr>
          <p:cNvPr id="957" name="Google Shape;957;p99"/>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fr-BE"/>
              <a:t>CHAPITRE 7</a:t>
            </a:r>
            <a:endParaRPr/>
          </a:p>
        </p:txBody>
      </p:sp>
      <p:sp>
        <p:nvSpPr>
          <p:cNvPr id="958" name="Google Shape;958;p99"/>
          <p:cNvSpPr txBox="1"/>
          <p:nvPr>
            <p:ph idx="4294967295"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BE"/>
              <a:t>Java - Les bases</a:t>
            </a:r>
            <a:endParaRPr/>
          </a:p>
        </p:txBody>
      </p:sp>
      <p:sp>
        <p:nvSpPr>
          <p:cNvPr id="959" name="Google Shape;959;p9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fr-BE"/>
              <a:t>‹#›</a:t>
            </a:fld>
            <a:endParaRPr/>
          </a:p>
        </p:txBody>
      </p:sp>
      <p:pic>
        <p:nvPicPr>
          <p:cNvPr id="960" name="Google Shape;960;p99"/>
          <p:cNvPicPr preferRelativeResize="0"/>
          <p:nvPr/>
        </p:nvPicPr>
        <p:blipFill rotWithShape="1">
          <a:blip r:embed="rId3">
            <a:alphaModFix/>
          </a:blip>
          <a:srcRect b="0" l="0" r="0" t="0"/>
          <a:stretch/>
        </p:blipFill>
        <p:spPr>
          <a:xfrm>
            <a:off x="2627784" y="2420888"/>
            <a:ext cx="3600000" cy="760755"/>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80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2015-02-10T08:29:53Z</dcterms:created>
  <dc:creator>Raphaël Jungers</dc:creator>
</cp:coreProperties>
</file>