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80" r:id="rId12"/>
    <p:sldId id="268" r:id="rId13"/>
    <p:sldId id="281" r:id="rId14"/>
    <p:sldId id="282" r:id="rId15"/>
    <p:sldId id="273" r:id="rId16"/>
    <p:sldId id="270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26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1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2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3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6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0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6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55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6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0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3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9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8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8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5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utout trans="19000" numberOfShades="6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588439-6138-49EF-9C0D-E9BE90D010D4}" type="datetimeFigureOut">
              <a:rPr lang="es-ES" smtClean="0"/>
              <a:t>05/09/2020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B776-55FB-4572-9582-99CA36FDDA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13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alud.es/autonomias/c-" TargetMode="External"/><Relationship Id="rId2" Type="http://schemas.openxmlformats.org/officeDocument/2006/relationships/hyperlink" Target="https://datos.gob.es/es/api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al.com/es/noticias/cuanto-cuesta-vacuna-covid-" TargetMode="External"/><Relationship Id="rId2" Type="http://schemas.openxmlformats.org/officeDocument/2006/relationships/hyperlink" Target="https://www.europapress.es/madrid/noticia-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19000" numberOfShades="6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E52A9-4F71-4DF0-9D8F-7A9B21DC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INDIVIDUAL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0C26F1-68E9-4916-B30C-8A509C5C0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0140" y="1375004"/>
            <a:ext cx="9031720" cy="4977710"/>
          </a:xfrm>
          <a:effectLst>
            <a:reflection stA="45000" endPos="3000" dist="508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extrusionClr>
              <a:schemeClr val="tx1">
                <a:lumMod val="50000"/>
              </a:schemeClr>
            </a:extrusionClr>
            <a:contourClr>
              <a:schemeClr val="tx1">
                <a:lumMod val="50000"/>
              </a:schemeClr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972038B-26DB-404A-98EC-F646EACD3F29}"/>
              </a:ext>
            </a:extLst>
          </p:cNvPr>
          <p:cNvSpPr txBox="1"/>
          <p:nvPr/>
        </p:nvSpPr>
        <p:spPr>
          <a:xfrm>
            <a:off x="1857926" y="6019760"/>
            <a:ext cx="6981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i="1" dirty="0">
                <a:solidFill>
                  <a:srgbClr val="002060"/>
                </a:solidFill>
              </a:rPr>
              <a:t>Fecha realización del proyecto: 1-08 a 29-08 del 2020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D62102-6E86-435E-AACC-4D2DD64FB390}"/>
              </a:ext>
            </a:extLst>
          </p:cNvPr>
          <p:cNvSpPr txBox="1"/>
          <p:nvPr/>
        </p:nvSpPr>
        <p:spPr>
          <a:xfrm>
            <a:off x="1857926" y="1483916"/>
            <a:ext cx="498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Realizado por: José María González Blasco</a:t>
            </a:r>
          </a:p>
        </p:txBody>
      </p:sp>
    </p:spTree>
    <p:extLst>
      <p:ext uri="{BB962C8B-B14F-4D97-AF65-F5344CB8AC3E}">
        <p14:creationId xmlns:p14="http://schemas.microsoft.com/office/powerpoint/2010/main" val="35312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C89BD79B-B87D-4897-964E-E5A29D1ED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4224">
            <a:off x="2193880" y="3772208"/>
            <a:ext cx="4884918" cy="2747766"/>
          </a:xfrm>
          <a:prstGeom prst="rect">
            <a:avLst/>
          </a:prstGeom>
          <a:effectLst>
            <a:outerShdw blurRad="63500" dist="50800" sx="102000" sy="102000" algn="ctr" rotWithShape="0">
              <a:schemeClr val="accent1">
                <a:alpha val="40000"/>
              </a:schemeClr>
            </a:outerShdw>
          </a:effec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0009F18-9CFA-4BA0-92DE-A41C3D6B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475">
            <a:off x="6860756" y="2868010"/>
            <a:ext cx="5123077" cy="3777848"/>
          </a:xfrm>
          <a:prstGeom prst="rect">
            <a:avLst/>
          </a:prstGeom>
          <a:effectLst>
            <a:outerShdw blurRad="50800" dist="139700" algn="l" rotWithShape="0">
              <a:schemeClr val="accent1">
                <a:alpha val="40000"/>
              </a:schemeClr>
            </a:outerShdw>
          </a:effectLst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9EAFB223-D10E-4358-B65C-FBAA31BF7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7073">
            <a:off x="6855832" y="4691515"/>
            <a:ext cx="3999323" cy="2042337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18C96D51-21E3-4486-9A2F-1B7D62BB3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71871">
            <a:off x="2389183" y="4237687"/>
            <a:ext cx="4460289" cy="2277739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6BC6BEC-FAED-4B37-B758-F1FA5CCC7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0" y="420467"/>
            <a:ext cx="4938188" cy="4913802"/>
          </a:xfrm>
          <a:prstGeom prst="rect">
            <a:avLst/>
          </a:prstGeom>
          <a:effectLst>
            <a:outerShdw blurRad="50800" dist="139700" dir="10800000" algn="r" rotWithShape="0">
              <a:schemeClr val="accent1">
                <a:alpha val="40000"/>
              </a:schemeClr>
            </a:outerShdw>
          </a:effectLst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354C7099-4673-4B3E-A082-D5E5CC46E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846" y="203314"/>
            <a:ext cx="6547671" cy="2883658"/>
          </a:xfrm>
          <a:prstGeom prst="rect">
            <a:avLst/>
          </a:prstGeom>
          <a:effectLst>
            <a:outerShdw blurRad="50800" dist="101600" algn="l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accent1"/>
            </a:contourClr>
          </a:sp3d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85DBE5E9-F375-418D-82AF-DDC06BA8F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83" y="1226125"/>
            <a:ext cx="4468755" cy="3932261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D8E9D947-2B60-4C8B-8B3A-DEEF81439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1070" y="420468"/>
            <a:ext cx="5991225" cy="16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0000">
        <p14:reveal/>
      </p:transition>
    </mc:Choice>
    <mc:Fallback xmlns="">
      <p:transition advClick="0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325D4-8738-413C-9F45-E3EC064F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386457"/>
            <a:ext cx="9404723" cy="1400530"/>
          </a:xfrm>
        </p:spPr>
        <p:txBody>
          <a:bodyPr/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Distribución del tiempo en el proyecto: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1E2F48-7E31-4945-A529-7126B269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2" y="1453110"/>
            <a:ext cx="8686800" cy="45148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311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6000">
        <p14:reveal/>
      </p:transition>
    </mc:Choice>
    <mc:Fallback xmlns="">
      <p:transition advClick="0" advTm="1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5E7C-FCFD-4D75-AAF9-659BDD88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5" y="585240"/>
            <a:ext cx="11002551" cy="2741056"/>
          </a:xfrm>
        </p:spPr>
        <p:txBody>
          <a:bodyPr/>
          <a:lstStyle/>
          <a:p>
            <a:b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 de la campaña de vacunación de la gripe 2019</a:t>
            </a:r>
            <a:b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</a:t>
            </a:r>
            <a:b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dirty="0"/>
            </a:b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34A456D-D13C-4CB5-9C35-9DE6B99AE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115504"/>
              </p:ext>
            </p:extLst>
          </p:nvPr>
        </p:nvGraphicFramePr>
        <p:xfrm>
          <a:off x="2652313" y="2820836"/>
          <a:ext cx="688737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451">
                  <a:extLst>
                    <a:ext uri="{9D8B030D-6E8A-4147-A177-3AD203B41FA5}">
                      <a16:colId xmlns:a16="http://schemas.microsoft.com/office/drawing/2014/main" val="1024975804"/>
                    </a:ext>
                  </a:extLst>
                </a:gridCol>
                <a:gridCol w="1245704">
                  <a:extLst>
                    <a:ext uri="{9D8B030D-6E8A-4147-A177-3AD203B41FA5}">
                      <a16:colId xmlns:a16="http://schemas.microsoft.com/office/drawing/2014/main" val="3118464871"/>
                    </a:ext>
                  </a:extLst>
                </a:gridCol>
                <a:gridCol w="2849218">
                  <a:extLst>
                    <a:ext uri="{9D8B030D-6E8A-4147-A177-3AD203B41FA5}">
                      <a16:colId xmlns:a16="http://schemas.microsoft.com/office/drawing/2014/main" val="4075298141"/>
                    </a:ext>
                  </a:extLst>
                </a:gridCol>
              </a:tblGrid>
              <a:tr h="4269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Coste dosis compradas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Coste por dosis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Dosis compradas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4.716.400€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3,77€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1.250.00 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0807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4DB29E6-8EB6-49B2-8161-F49062C60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4602"/>
              </p:ext>
            </p:extLst>
          </p:nvPr>
        </p:nvGraphicFramePr>
        <p:xfrm>
          <a:off x="652396" y="4434683"/>
          <a:ext cx="1088720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516">
                  <a:extLst>
                    <a:ext uri="{9D8B030D-6E8A-4147-A177-3AD203B41FA5}">
                      <a16:colId xmlns:a16="http://schemas.microsoft.com/office/drawing/2014/main" val="1024975804"/>
                    </a:ext>
                  </a:extLst>
                </a:gridCol>
                <a:gridCol w="4503888">
                  <a:extLst>
                    <a:ext uri="{9D8B030D-6E8A-4147-A177-3AD203B41FA5}">
                      <a16:colId xmlns:a16="http://schemas.microsoft.com/office/drawing/2014/main" val="3118464871"/>
                    </a:ext>
                  </a:extLst>
                </a:gridCol>
                <a:gridCol w="2147802">
                  <a:extLst>
                    <a:ext uri="{9D8B030D-6E8A-4147-A177-3AD203B41FA5}">
                      <a16:colId xmlns:a16="http://schemas.microsoft.com/office/drawing/2014/main" val="4075298141"/>
                    </a:ext>
                  </a:extLst>
                </a:gridCol>
              </a:tblGrid>
              <a:tr h="4269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Personas vacunadas año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Personas vacunadas año 2019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Incremento vacunaciones 2018 vs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1.049.000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1.107.000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58.000 personas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0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30000">
        <p14:reveal/>
      </p:transition>
    </mc:Choice>
    <mc:Fallback xmlns="">
      <p:transition advClick="0" advTm="3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3D50C-9679-41FB-82E3-79A40250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Incremento de vacunaciones    2018 vs 2019 CAM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ABA8E4-B8D5-4B22-B525-4FDA57CF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1853248"/>
            <a:ext cx="10048875" cy="46958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240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1492B-0244-4640-8207-86FEF2F6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Distribución de vacunaciones por targets de edad (Seguimiento CAM)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B41D53A-6602-45FB-86AA-38FADBFE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13" y="1890432"/>
            <a:ext cx="8353425" cy="45148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235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14C8E68-B6FA-4DD0-921B-996691F6E045}"/>
              </a:ext>
            </a:extLst>
          </p:cNvPr>
          <p:cNvSpPr txBox="1"/>
          <p:nvPr/>
        </p:nvSpPr>
        <p:spPr>
          <a:xfrm>
            <a:off x="755374" y="417620"/>
            <a:ext cx="936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Comparativa del padrón  de la CAM con posibles vacunaciones aplicando % de la campaña de  vacunación gripe 2019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257F905-ADE1-46BF-BB6C-74225B979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" y="1812109"/>
            <a:ext cx="10253419" cy="4628271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4556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25000">
        <p14:reveal/>
      </p:transition>
    </mc:Choice>
    <mc:Fallback xmlns="">
      <p:transition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19000" numberOfShades="6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4CFC8-4F70-49DF-9893-CE69F61E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14" y="382379"/>
            <a:ext cx="9404723" cy="1400530"/>
          </a:xfrm>
        </p:spPr>
        <p:txBody>
          <a:bodyPr/>
          <a:lstStyle/>
          <a:p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Costes de comercialización estimados por los principales laboratorios que ya tienen la vacuna COVID 19 en fase 3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A938A4A-43C9-4CEB-9542-72BDEAA1B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170" y="3129768"/>
            <a:ext cx="352425" cy="32385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47A9FFD-4636-40F0-8572-EB28B4916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61" y="1606339"/>
            <a:ext cx="6490288" cy="3590372"/>
          </a:xfrm>
          <a:solidFill>
            <a:schemeClr val="tx1"/>
          </a:solidFill>
        </p:spPr>
      </p:pic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B8C1B481-DDDB-4F0D-AADA-5185CC7C5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748854"/>
              </p:ext>
            </p:extLst>
          </p:nvPr>
        </p:nvGraphicFramePr>
        <p:xfrm>
          <a:off x="2037487" y="5622890"/>
          <a:ext cx="7086635" cy="79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241">
                  <a:extLst>
                    <a:ext uri="{9D8B030D-6E8A-4147-A177-3AD203B41FA5}">
                      <a16:colId xmlns:a16="http://schemas.microsoft.com/office/drawing/2014/main" val="1024975804"/>
                    </a:ext>
                  </a:extLst>
                </a:gridCol>
                <a:gridCol w="1281744">
                  <a:extLst>
                    <a:ext uri="{9D8B030D-6E8A-4147-A177-3AD203B41FA5}">
                      <a16:colId xmlns:a16="http://schemas.microsoft.com/office/drawing/2014/main" val="3118464871"/>
                    </a:ext>
                  </a:extLst>
                </a:gridCol>
                <a:gridCol w="2931650">
                  <a:extLst>
                    <a:ext uri="{9D8B030D-6E8A-4147-A177-3AD203B41FA5}">
                      <a16:colId xmlns:a16="http://schemas.microsoft.com/office/drawing/2014/main" val="4075298141"/>
                    </a:ext>
                  </a:extLst>
                </a:gridCol>
              </a:tblGrid>
              <a:tr h="4269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Laboratorios Moderna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Oxford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PFIZER Y BIONTECH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17,29€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0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9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9CC69-EA35-4660-89D6-DD0251FE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940859"/>
            <a:ext cx="9404723" cy="2976282"/>
          </a:xfrm>
        </p:spPr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Conclusión final del posible coste para la CAM de la adquisición de la vacuna COVID 19 para los dos escenarios planteados.</a:t>
            </a:r>
          </a:p>
        </p:txBody>
      </p:sp>
    </p:spTree>
    <p:extLst>
      <p:ext uri="{BB962C8B-B14F-4D97-AF65-F5344CB8AC3E}">
        <p14:creationId xmlns:p14="http://schemas.microsoft.com/office/powerpoint/2010/main" val="14260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B02F3-C599-4F56-AA5D-FBBC58B8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688122"/>
            <a:ext cx="9404723" cy="2785405"/>
          </a:xfrm>
        </p:spPr>
        <p:txBody>
          <a:bodyPr/>
          <a:lstStyle/>
          <a:p>
            <a:br>
              <a:rPr lang="es-ES" sz="4000" dirty="0"/>
            </a:br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Escenario 1:</a:t>
            </a:r>
            <a:b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Vacunación obligatoria                                       </a:t>
            </a: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(Algo que se plantea en diversos países)</a:t>
            </a:r>
            <a:b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37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08946C24-2B97-4FC0-A290-586AB37D4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46353"/>
              </p:ext>
            </p:extLst>
          </p:nvPr>
        </p:nvGraphicFramePr>
        <p:xfrm>
          <a:off x="683314" y="5152215"/>
          <a:ext cx="99051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293">
                  <a:extLst>
                    <a:ext uri="{9D8B030D-6E8A-4147-A177-3AD203B41FA5}">
                      <a16:colId xmlns:a16="http://schemas.microsoft.com/office/drawing/2014/main" val="1241015230"/>
                    </a:ext>
                  </a:extLst>
                </a:gridCol>
                <a:gridCol w="2476293">
                  <a:extLst>
                    <a:ext uri="{9D8B030D-6E8A-4147-A177-3AD203B41FA5}">
                      <a16:colId xmlns:a16="http://schemas.microsoft.com/office/drawing/2014/main" val="2946657380"/>
                    </a:ext>
                  </a:extLst>
                </a:gridCol>
                <a:gridCol w="2476293">
                  <a:extLst>
                    <a:ext uri="{9D8B030D-6E8A-4147-A177-3AD203B41FA5}">
                      <a16:colId xmlns:a16="http://schemas.microsoft.com/office/drawing/2014/main" val="937111113"/>
                    </a:ext>
                  </a:extLst>
                </a:gridCol>
                <a:gridCol w="2476293">
                  <a:extLst>
                    <a:ext uri="{9D8B030D-6E8A-4147-A177-3AD203B41FA5}">
                      <a16:colId xmlns:a16="http://schemas.microsoft.com/office/drawing/2014/main" val="1560146969"/>
                    </a:ext>
                  </a:extLst>
                </a:gridCol>
              </a:tblGrid>
              <a:tr h="69871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Coste vacuna GRIPE (CAM)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Coste de vacuna COVID 19 (MODERNA)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Coste de vacuna COVID 19 (OXFORD)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Coste</a:t>
                      </a:r>
                      <a:r>
                        <a:rPr lang="pt-BR" sz="1600" dirty="0"/>
                        <a:t> de vacuna COVID 19 (COVID-PFIZER &amp; BIONTECH)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71259"/>
                  </a:ext>
                </a:extLst>
              </a:tr>
              <a:tr h="314851">
                <a:tc>
                  <a:txBody>
                    <a:bodyPr/>
                    <a:lstStyle/>
                    <a:p>
                      <a:r>
                        <a:rPr lang="es-ES" dirty="0"/>
                        <a:t>24.532.083 €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325.359.200€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16.267.960€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112.509.211€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51863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358478D8-700B-4B66-9A0E-BA63B7A35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91" y="411048"/>
            <a:ext cx="8492729" cy="434799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89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30000">
        <p14:reveal/>
      </p:transition>
    </mc:Choice>
    <mc:Fallback xmlns="">
      <p:transition advClick="0" advTm="3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E52A9-4F71-4DF0-9D8F-7A9B21DC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 general: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84D82-EE79-42C5-9591-A891CAB0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64" y="2463735"/>
            <a:ext cx="1037307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estos últimos meses, a medida que las noticias sobre la vacuna del coronavirus iban llegando con cuentagotas, conceptos como 'Fase I, II y III' se han ido colando en la conversación pública.</a:t>
            </a:r>
          </a:p>
          <a:p>
            <a:pPr marL="0" indent="0">
              <a:buNone/>
            </a:pPr>
            <a:r>
              <a:rPr lang="es-ES" sz="2400" dirty="0"/>
              <a:t> Algunas vacunas están iniciando la Fase III de sus respectivos ensayos clínicos y al parecer están a las puertas de hacerse una realidad en las farmacias, en centros de salud y en los hospitales  de todo el mundo .</a:t>
            </a:r>
          </a:p>
        </p:txBody>
      </p:sp>
    </p:spTree>
    <p:extLst>
      <p:ext uri="{BB962C8B-B14F-4D97-AF65-F5344CB8AC3E}">
        <p14:creationId xmlns:p14="http://schemas.microsoft.com/office/powerpoint/2010/main" val="7184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31000">
        <p14:reveal/>
      </p:transition>
    </mc:Choice>
    <mc:Fallback xmlns="">
      <p:transition advClick="0" advTm="3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B02F3-C599-4F56-AA5D-FBBC58B8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274" y="1409825"/>
            <a:ext cx="10506813" cy="4778939"/>
          </a:xfrm>
        </p:spPr>
        <p:txBody>
          <a:bodyPr/>
          <a:lstStyle/>
          <a:p>
            <a:br>
              <a:rPr lang="es-ES" sz="4000" dirty="0"/>
            </a:br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Escenario 2:  </a:t>
            </a:r>
            <a:b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Según porcentajes de vacunaciones     campaña gripe 2019                     </a:t>
            </a:r>
            <a:b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(% aplicados sobre total padrón)</a:t>
            </a:r>
            <a:b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62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8000">
        <p14:reveal/>
      </p:transition>
    </mc:Choice>
    <mc:Fallback xmlns="">
      <p:transition advClick="0" advTm="18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08946C24-2B97-4FC0-A290-586AB37D4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32669"/>
              </p:ext>
            </p:extLst>
          </p:nvPr>
        </p:nvGraphicFramePr>
        <p:xfrm>
          <a:off x="806920" y="5271035"/>
          <a:ext cx="990083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09">
                  <a:extLst>
                    <a:ext uri="{9D8B030D-6E8A-4147-A177-3AD203B41FA5}">
                      <a16:colId xmlns:a16="http://schemas.microsoft.com/office/drawing/2014/main" val="1241015230"/>
                    </a:ext>
                  </a:extLst>
                </a:gridCol>
                <a:gridCol w="2475209">
                  <a:extLst>
                    <a:ext uri="{9D8B030D-6E8A-4147-A177-3AD203B41FA5}">
                      <a16:colId xmlns:a16="http://schemas.microsoft.com/office/drawing/2014/main" val="2946657380"/>
                    </a:ext>
                  </a:extLst>
                </a:gridCol>
                <a:gridCol w="2475209">
                  <a:extLst>
                    <a:ext uri="{9D8B030D-6E8A-4147-A177-3AD203B41FA5}">
                      <a16:colId xmlns:a16="http://schemas.microsoft.com/office/drawing/2014/main" val="937111113"/>
                    </a:ext>
                  </a:extLst>
                </a:gridCol>
                <a:gridCol w="2475209">
                  <a:extLst>
                    <a:ext uri="{9D8B030D-6E8A-4147-A177-3AD203B41FA5}">
                      <a16:colId xmlns:a16="http://schemas.microsoft.com/office/drawing/2014/main" val="1560146969"/>
                    </a:ext>
                  </a:extLst>
                </a:gridCol>
              </a:tblGrid>
              <a:tr h="79889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Coste vacuna gripe (CAM)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Coste de vacuna COVID 19 (MODERNA)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Coste de vacuna COVID 19 (OXFORD)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Coste</a:t>
                      </a:r>
                      <a:r>
                        <a:rPr lang="pt-BR" sz="1600" dirty="0"/>
                        <a:t> de vacuna COVID 19 (COVID-PFIZER &amp; BIONTECH)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71259"/>
                  </a:ext>
                </a:extLst>
              </a:tr>
              <a:tr h="359995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2.557.374</a:t>
                      </a:r>
                      <a:r>
                        <a:rPr lang="es-ES" dirty="0"/>
                        <a:t>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55.350.000€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2.767.500€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19.140.030€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51863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EC23AFDA-11B8-482E-98D4-E2845BD49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3" y="556210"/>
            <a:ext cx="8420350" cy="438782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2865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30000">
        <p14:reveal/>
      </p:transition>
    </mc:Choice>
    <mc:Fallback xmlns="">
      <p:transition advClick="0" advTm="3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351F4-7EDF-4411-B597-FFE70CB9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Hipótesis a la que se pretende llegar con el estudio: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1216F-B019-43DE-809C-D5024129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64" y="1514061"/>
            <a:ext cx="9763471" cy="5098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El objetivo </a:t>
            </a:r>
            <a:r>
              <a:rPr lang="es-ES" sz="2400" dirty="0"/>
              <a:t>es llegar a un hipotético caso de cuánto costaría a la CAM la adquisición de las dosis necesarias de la vacuna del COVID 19. </a:t>
            </a:r>
          </a:p>
          <a:p>
            <a:pPr marL="0" indent="0">
              <a:buNone/>
            </a:pPr>
            <a:r>
              <a:rPr lang="es-ES" sz="2400" b="1" dirty="0"/>
              <a:t>Teniendo en cuenta: </a:t>
            </a:r>
          </a:p>
          <a:p>
            <a:pPr marL="0" indent="0">
              <a:buNone/>
            </a:pPr>
            <a:r>
              <a:rPr lang="es-ES" sz="2400" dirty="0"/>
              <a:t>El coste publicado por los laboratorios que están desarrollando las vacunas que se encuentran en fase 3. </a:t>
            </a:r>
          </a:p>
          <a:p>
            <a:pPr marL="0" indent="0">
              <a:buNone/>
            </a:pPr>
            <a:r>
              <a:rPr lang="es-ES" sz="2400" b="1" dirty="0"/>
              <a:t>La hipótesis se va a plantear en dos posibles escenarios:</a:t>
            </a:r>
          </a:p>
          <a:p>
            <a:pPr marL="0" indent="0">
              <a:buNone/>
            </a:pPr>
            <a:r>
              <a:rPr lang="es-ES" sz="2400" dirty="0"/>
              <a:t>Escenario 1: Vacuna obligatoria (algo que se plantea en diversos países)</a:t>
            </a:r>
          </a:p>
          <a:p>
            <a:pPr marL="0" indent="0">
              <a:buNone/>
            </a:pPr>
            <a:r>
              <a:rPr lang="es-ES" sz="2400" dirty="0"/>
              <a:t>Escenario 2: Compra de vacunas en base al resultado de aplicar al padrón los % según edades de vacunaciones 2019 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883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40000">
        <p14:reveal/>
      </p:transition>
    </mc:Choice>
    <mc:Fallback xmlns="">
      <p:transition advClick="0" advTm="4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1A43-D37E-417C-ADFD-3D3D32BB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</a:t>
            </a: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9D48E-1B1E-478C-B51A-675033EC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129" y="1999909"/>
            <a:ext cx="8946541" cy="41954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3 (librerías </a:t>
            </a:r>
            <a:r>
              <a:rPr lang="es-ES" sz="2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s-ES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Padas, </a:t>
            </a:r>
            <a:r>
              <a:rPr lang="es-ES" sz="2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Matplotib</a:t>
            </a:r>
            <a:r>
              <a:rPr lang="es-ES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Requests,Flask</a:t>
            </a:r>
            <a:r>
              <a:rPr lang="es-ES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</a:t>
            </a:r>
            <a:r>
              <a:rPr lang="es-ES" sz="2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ES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navegador(sin indicación de uno predeterminado),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r>
              <a:rPr lang="es-ES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conversor a PDF.</a:t>
            </a:r>
            <a:endParaRPr lang="es-E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10000">
        <p14:reveal/>
      </p:transition>
    </mc:Choice>
    <mc:Fallback xmlns="">
      <p:transition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AF6D-AFD5-4B1F-B52A-A31816A8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Fuentes de datos: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E191E-CDFB-41CE-BBB8-FEF2139C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05592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/>
              <a:t>Los datos se han obtenido de diferentes fuentes y de diferentes formas que detallo a continuación.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b="1" dirty="0"/>
              <a:t>	CSV </a:t>
            </a:r>
            <a:r>
              <a:rPr lang="es-ES" sz="2400" dirty="0"/>
              <a:t>para la obtención del padrón de la CAM.</a:t>
            </a:r>
          </a:p>
          <a:p>
            <a:pPr marL="0" indent="0">
              <a:buNone/>
            </a:pPr>
            <a:r>
              <a:rPr lang="es-ES" sz="2400" dirty="0"/>
              <a:t> 	</a:t>
            </a:r>
            <a:r>
              <a:rPr lang="es-ES" sz="2400" dirty="0">
                <a:hlinkClick r:id="rId2"/>
              </a:rPr>
              <a:t>https://datos.gob.es/es/apidata</a:t>
            </a:r>
            <a:endParaRPr lang="es-ES" sz="2400" dirty="0"/>
          </a:p>
          <a:p>
            <a:pPr>
              <a:buFont typeface="Wingdings" panose="05000000000000000000" pitchFamily="2" charset="2"/>
              <a:buChar char="v"/>
            </a:pPr>
            <a:endParaRPr lang="es-E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/>
              <a:t>información relacionada con vacunaciones en la de gripe años 2018/2019 CAM </a:t>
            </a:r>
            <a:r>
              <a:rPr lang="es-ES" sz="2400" b="1" dirty="0"/>
              <a:t>(Web </a:t>
            </a:r>
            <a:r>
              <a:rPr lang="es-ES" sz="2400" b="1" dirty="0" err="1"/>
              <a:t>scraping</a:t>
            </a:r>
            <a:r>
              <a:rPr lang="es-ES" sz="2400" b="1" dirty="0"/>
              <a:t> )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https://www.consalud.es/autonomias/c-</a:t>
            </a:r>
            <a:r>
              <a:rPr lang="es-ES" sz="2400" dirty="0">
                <a:solidFill>
                  <a:srgbClr val="92D050"/>
                </a:solidFill>
              </a:rPr>
              <a:t>	</a:t>
            </a:r>
            <a:r>
              <a:rPr lang="es-ES" sz="2400" u="sng" dirty="0" err="1">
                <a:solidFill>
                  <a:srgbClr val="92D050"/>
                </a:solidFill>
              </a:rPr>
              <a:t>madrid</a:t>
            </a:r>
            <a:r>
              <a:rPr lang="es-ES" sz="2400" u="sng" dirty="0">
                <a:solidFill>
                  <a:srgbClr val="92D050"/>
                </a:solidFill>
              </a:rPr>
              <a:t>/comunidad- </a:t>
            </a:r>
            <a:r>
              <a:rPr lang="es-ES" sz="2400" dirty="0">
                <a:solidFill>
                  <a:srgbClr val="92D050"/>
                </a:solidFill>
              </a:rPr>
              <a:t>	</a:t>
            </a:r>
            <a:r>
              <a:rPr lang="es-ES" sz="2400" u="sng" dirty="0" err="1">
                <a:solidFill>
                  <a:srgbClr val="92D050"/>
                </a:solidFill>
              </a:rPr>
              <a:t>madrid</a:t>
            </a:r>
            <a:r>
              <a:rPr lang="es-ES" sz="2400" u="sng" dirty="0">
                <a:solidFill>
                  <a:srgbClr val="92D050"/>
                </a:solidFill>
              </a:rPr>
              <a:t>-logra-dato-campana-</a:t>
            </a:r>
            <a:r>
              <a:rPr lang="es-ES" sz="2400" dirty="0">
                <a:solidFill>
                  <a:srgbClr val="92D050"/>
                </a:solidFill>
              </a:rPr>
              <a:t>	gripe-1107000-	vacunados</a:t>
            </a:r>
            <a:r>
              <a:rPr lang="es-ES" sz="2400" u="sng" dirty="0">
                <a:solidFill>
                  <a:srgbClr val="92D050"/>
                </a:solidFill>
              </a:rPr>
              <a:t>_74077_102.html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8596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24000">
        <p14:reveal/>
      </p:transition>
    </mc:Choice>
    <mc:Fallback xmlns="">
      <p:transition advClick="0" advTm="2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AF6D-AFD5-4B1F-B52A-A31816A8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Fuentes de datos: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E191E-CDFB-41CE-BBB8-FEF2139C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36" y="1583051"/>
            <a:ext cx="10335579" cy="50740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sz="2400" dirty="0"/>
              <a:t>información relacionada con los porcentajes de vacunaciones 2019 según los targets de edad de seguimiento de campaña de la gripe de la CAM </a:t>
            </a:r>
            <a:r>
              <a:rPr lang="es-ES" sz="2400" b="1" dirty="0"/>
              <a:t>(Web </a:t>
            </a:r>
            <a:r>
              <a:rPr lang="es-ES" sz="2400" b="1" dirty="0" err="1"/>
              <a:t>scraping</a:t>
            </a:r>
            <a:r>
              <a:rPr lang="es-ES" sz="2400" b="1" dirty="0"/>
              <a:t> )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u="sng" dirty="0">
                <a:hlinkClick r:id="rId2"/>
              </a:rPr>
              <a:t>https://www.europapress.es/madrid/noticia-</a:t>
            </a:r>
            <a:r>
              <a:rPr lang="es-ES" sz="2400" u="sng" dirty="0"/>
              <a:t>	</a:t>
            </a:r>
            <a:r>
              <a:rPr lang="es-ES" sz="2400" u="sng" dirty="0">
                <a:solidFill>
                  <a:srgbClr val="92D050"/>
                </a:solidFill>
              </a:rPr>
              <a:t>comunidad-logra</a:t>
            </a:r>
            <a:r>
              <a:rPr lang="es-ES" sz="2400" dirty="0">
                <a:solidFill>
                  <a:srgbClr val="92D050"/>
                </a:solidFill>
              </a:rPr>
              <a:t>-	</a:t>
            </a:r>
            <a:r>
              <a:rPr lang="es-ES" sz="2400" u="sng" dirty="0">
                <a:solidFill>
                  <a:srgbClr val="92D050"/>
                </a:solidFill>
              </a:rPr>
              <a:t>mejor-campana-</a:t>
            </a:r>
            <a:r>
              <a:rPr lang="es-ES" sz="2400" u="sng" dirty="0" err="1">
                <a:solidFill>
                  <a:srgbClr val="92D050"/>
                </a:solidFill>
              </a:rPr>
              <a:t>vacunacion</a:t>
            </a:r>
            <a:r>
              <a:rPr lang="es-ES" sz="2400" u="sng" dirty="0">
                <a:solidFill>
                  <a:srgbClr val="92D050"/>
                </a:solidFill>
              </a:rPr>
              <a:t>-frente-	gripe-mas-11-millones-</a:t>
            </a:r>
            <a:r>
              <a:rPr lang="es-ES" sz="2400" dirty="0">
                <a:solidFill>
                  <a:srgbClr val="92D050"/>
                </a:solidFill>
              </a:rPr>
              <a:t>	</a:t>
            </a:r>
            <a:r>
              <a:rPr lang="es-ES" sz="2400" u="sng" dirty="0" err="1">
                <a:solidFill>
                  <a:srgbClr val="92D050"/>
                </a:solidFill>
              </a:rPr>
              <a:t>madrilenos</a:t>
            </a:r>
            <a:r>
              <a:rPr lang="es-ES" sz="2400" u="sng" dirty="0">
                <a:solidFill>
                  <a:srgbClr val="92D050"/>
                </a:solidFill>
              </a:rPr>
              <a:t>-mas-	20200210135909.html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/>
              <a:t>Para la información relacionada con los desarrollos de las principales vacunas COVID 19 en fase 3 y los costes estimados por los principales laboratorios que las están desarrollando. </a:t>
            </a:r>
            <a:r>
              <a:rPr lang="es-ES" sz="2400" b="1" dirty="0"/>
              <a:t>(Web </a:t>
            </a:r>
            <a:r>
              <a:rPr lang="es-ES" sz="2400" b="1" dirty="0" err="1"/>
              <a:t>scraping</a:t>
            </a:r>
            <a:r>
              <a:rPr lang="es-ES" sz="2400" b="1" dirty="0"/>
              <a:t>) 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92D050"/>
                </a:solidFill>
              </a:rPr>
              <a:t>    	</a:t>
            </a:r>
            <a:r>
              <a:rPr lang="es-ES" sz="2400" dirty="0">
                <a:solidFill>
                  <a:srgbClr val="92D050"/>
                </a:solidFill>
                <a:hlinkClick r:id="rId3"/>
              </a:rPr>
              <a:t>https://www.goal.com/es/noticias/cuanto-cuesta-vacuna-covid-</a:t>
            </a:r>
            <a:r>
              <a:rPr lang="es-ES" sz="2400" dirty="0">
                <a:solidFill>
                  <a:srgbClr val="92D050"/>
                </a:solidFill>
              </a:rPr>
              <a:t> 	</a:t>
            </a:r>
            <a:r>
              <a:rPr lang="es-ES" sz="2400" u="sng" dirty="0">
                <a:solidFill>
                  <a:srgbClr val="92D050"/>
                </a:solidFill>
              </a:rPr>
              <a:t>19/1d0ngem2skf521hey98yr7shru</a:t>
            </a:r>
            <a:endParaRPr lang="es-ES" sz="2400" u="sng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526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24000">
        <p14:reveal/>
      </p:transition>
    </mc:Choice>
    <mc:Fallback xmlns="">
      <p:transition advClick="0" advTm="2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BBD93-5172-4B44-915F-8947D534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Limpieza de datos: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DF39C-2C65-47C6-8D75-1E6A2D9D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48" y="1236934"/>
            <a:ext cx="11304104" cy="5168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Para este proyecto la limpieza de datos que se ha requerido ha sido:</a:t>
            </a:r>
          </a:p>
          <a:p>
            <a:pPr marL="0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	La omisión de los municipios de la Comunidad de Madrid puesto que el objetivo es   	obtener un dato a nivel global en la CAM,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	La reorganización y nomenclatura de tres rangos de edad que daban problema en 	la buena organización por edades de los </a:t>
            </a:r>
            <a:r>
              <a:rPr lang="es-ES" dirty="0" err="1"/>
              <a:t>DataFrame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	La identificación y selección de los tags en los códigos HTML que contenían la información deseada.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	La limpieza de las etiquetas para convertir esos fragmentos de código en </a:t>
            </a:r>
            <a:r>
              <a:rPr lang="es-ES" dirty="0" err="1"/>
              <a:t>strings</a:t>
            </a:r>
            <a:r>
              <a:rPr lang="es-ES" dirty="0"/>
              <a:t> y poder trabajar con ellos.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	Acceder a las posiciones deseadas de esas </a:t>
            </a:r>
            <a:r>
              <a:rPr lang="es-ES" dirty="0" err="1"/>
              <a:t>strings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	Conversión de lo valores extraídos en </a:t>
            </a:r>
            <a:r>
              <a:rPr lang="es-ES" dirty="0" err="1"/>
              <a:t>types</a:t>
            </a:r>
            <a:r>
              <a:rPr lang="es-ES" dirty="0"/>
              <a:t> apropiados para poder crear los 	</a:t>
            </a:r>
            <a:r>
              <a:rPr lang="es-ES" dirty="0" err="1"/>
              <a:t>Dataframe</a:t>
            </a:r>
            <a:r>
              <a:rPr lang="es-ES" dirty="0"/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83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45000">
        <p14:reveal/>
      </p:transition>
    </mc:Choice>
    <mc:Fallback xmlns="">
      <p:transition advClick="0" advTm="4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E37B8-5089-43A6-8A84-B23C2DDB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Negociación de datos: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4DFD6-0AEA-49D7-8C95-ACEB172E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324048"/>
            <a:ext cx="8946541" cy="5222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Para la obtención de datos se ha recurrido tanto a fuentes oficiales para la recopilación de datos del padrón de la comunidad de Madrid, como a publicaciones de agencias que ofrecían datos referentes a campañas de vacunación de la gripe en años anteriores. </a:t>
            </a:r>
          </a:p>
          <a:p>
            <a:pPr marL="0" indent="0">
              <a:buNone/>
            </a:pPr>
            <a:r>
              <a:rPr lang="es-ES" sz="2400" dirty="0"/>
              <a:t>Para obtener los posibles costes de una vacuna COVID 19 se ha recurrido a publicaciones en medios que ofrecían esta información, </a:t>
            </a:r>
          </a:p>
          <a:p>
            <a:pPr marL="0" indent="0">
              <a:buNone/>
            </a:pPr>
            <a:r>
              <a:rPr lang="es-ES" sz="2400" b="1" i="1" dirty="0">
                <a:latin typeface="Batang" panose="02030600000101010101" pitchFamily="18" charset="-127"/>
                <a:ea typeface="Batang" panose="02030600000101010101" pitchFamily="18" charset="-127"/>
              </a:rPr>
              <a:t>“Es posible que estos datos puedan variar de lo aquí expuesto, pero hasta la fecha se siguen manteniendo como posibles costes de la vacuna y seguramente no lleguen a diferir mucho de las estimaciones actuales” </a:t>
            </a:r>
          </a:p>
        </p:txBody>
      </p:sp>
    </p:spTree>
    <p:extLst>
      <p:ext uri="{BB962C8B-B14F-4D97-AF65-F5344CB8AC3E}">
        <p14:creationId xmlns:p14="http://schemas.microsoft.com/office/powerpoint/2010/main" val="22786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40000">
        <p14:reveal/>
      </p:transition>
    </mc:Choice>
    <mc:Fallback xmlns="">
      <p:transition advClick="0" advTm="4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C5EAC-5D1E-49D4-A764-D199ADC7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Negociación de datos: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BAB79-1383-4F14-99EB-AD215C1E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319" y="1255643"/>
            <a:ext cx="8946541" cy="5149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b="1" dirty="0"/>
              <a:t>DATOS: </a:t>
            </a:r>
          </a:p>
          <a:p>
            <a:pPr marL="0" indent="0">
              <a:buNone/>
            </a:pPr>
            <a:r>
              <a:rPr lang="es-ES" dirty="0"/>
              <a:t>Los principales datos que se han utilizado para posteriormente trazar las comparativas y tendencias que nos ayudarán a comprender como se llega a la conclusión del informe son los siguientes: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Coste de la campaña de vacunación 2019 en la CAM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Comparativa de personas vacunadas años 2018/2019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Porcentajes de reparto de las vacunaciones 2019 según los targets de edad que la CAM tiene establecidos para su seguimiento.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El padrón de la CAM desglosado en targets de edad de 5 en 5 años que se enmarcan en los targets de edad de seguimiento de la CAM sobre las campañas de vacunación de la gripe.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Costes de comercialización estimados por los principales laboratorios que ya tienen el desarrollo de la vacuna COVID 19 en fase 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5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Click="0" advTm="41000">
        <p14:reveal/>
      </p:transition>
    </mc:Choice>
    <mc:Fallback xmlns="">
      <p:transition advClick="0" advTm="41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orde de resplandor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673</TotalTime>
  <Words>1071</Words>
  <Application>Microsoft Office PowerPoint</Application>
  <PresentationFormat>Panorámica</PresentationFormat>
  <Paragraphs>94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Batang</vt:lpstr>
      <vt:lpstr>Arial</vt:lpstr>
      <vt:lpstr>Century Gothic</vt:lpstr>
      <vt:lpstr>Wingdings</vt:lpstr>
      <vt:lpstr>Wingdings 3</vt:lpstr>
      <vt:lpstr>Ion</vt:lpstr>
      <vt:lpstr>PROYECTO INDIVIDUAL </vt:lpstr>
      <vt:lpstr>Visión general:</vt:lpstr>
      <vt:lpstr>Hipótesis a la que se pretende llegar con el estudio: </vt:lpstr>
      <vt:lpstr>Recursos software: </vt:lpstr>
      <vt:lpstr>Fuentes de datos:</vt:lpstr>
      <vt:lpstr>Fuentes de datos:</vt:lpstr>
      <vt:lpstr>Limpieza de datos:</vt:lpstr>
      <vt:lpstr>Negociación de datos:</vt:lpstr>
      <vt:lpstr>Negociación de datos:</vt:lpstr>
      <vt:lpstr>Presentación de PowerPoint</vt:lpstr>
      <vt:lpstr>Distribución del tiempo en el proyecto: </vt:lpstr>
      <vt:lpstr> Visión de la campaña de vacunación de la gripe 2019 CAM  </vt:lpstr>
      <vt:lpstr>Incremento de vacunaciones    2018 vs 2019 CAM</vt:lpstr>
      <vt:lpstr>Distribución de vacunaciones por targets de edad (Seguimiento CAM)</vt:lpstr>
      <vt:lpstr>Presentación de PowerPoint</vt:lpstr>
      <vt:lpstr>Costes de comercialización estimados por los principales laboratorios que ya tienen la vacuna COVID 19 en fase 3</vt:lpstr>
      <vt:lpstr>Conclusión final del posible coste para la CAM de la adquisición de la vacuna COVID 19 para los dos escenarios planteados.</vt:lpstr>
      <vt:lpstr> Escenario 1: Vacunación obligatoria                                       (Algo que se plantea en diversos países) </vt:lpstr>
      <vt:lpstr>Presentación de PowerPoint</vt:lpstr>
      <vt:lpstr> Escenario 2:   Según porcentajes de vacunaciones     campaña gripe 2019                       (% aplicados sobre total padrón)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María González Blasco</dc:creator>
  <cp:lastModifiedBy>Jose María González Blasco</cp:lastModifiedBy>
  <cp:revision>65</cp:revision>
  <dcterms:created xsi:type="dcterms:W3CDTF">2020-09-03T09:06:52Z</dcterms:created>
  <dcterms:modified xsi:type="dcterms:W3CDTF">2020-09-05T09:21:21Z</dcterms:modified>
</cp:coreProperties>
</file>