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12192000"/>
  <p:notesSz cx="6858000" cy="9144000"/>
  <p:embeddedFontLst>
    <p:embeddedFont>
      <p:font typeface="Play"/>
      <p:regular r:id="rId14"/>
      <p:bold r:id="rId15"/>
    </p:embeddedFont>
    <p:embeddedFont>
      <p:font typeface="Nunito"/>
      <p:regular r:id="rId16"/>
      <p:bold r:id="rId17"/>
      <p:italic r:id="rId18"/>
      <p:boldItalic r:id="rId19"/>
    </p:embeddedFont>
    <p:embeddedFont>
      <p:font typeface="PT Sans Narrow"/>
      <p:regular r:id="rId20"/>
      <p:bold r:id="rId21"/>
    </p:embeddedFont>
    <p:embeddedFont>
      <p:font typeface="Open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A84DF57-7518-4390-89F2-8B4E1BFB1247}">
  <a:tblStyle styleId="{8A84DF57-7518-4390-89F2-8B4E1BFB124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0885C0F5-7D4D-4F5B-9BC4-843A4B56AB0A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TSansNarrow-regular.fntdata"/><Relationship Id="rId22" Type="http://schemas.openxmlformats.org/officeDocument/2006/relationships/font" Target="fonts/OpenSans-regular.fntdata"/><Relationship Id="rId21" Type="http://schemas.openxmlformats.org/officeDocument/2006/relationships/font" Target="fonts/PTSansNarrow-bold.fntdata"/><Relationship Id="rId24" Type="http://schemas.openxmlformats.org/officeDocument/2006/relationships/font" Target="fonts/OpenSans-italic.fntdata"/><Relationship Id="rId23" Type="http://schemas.openxmlformats.org/officeDocument/2006/relationships/font" Target="fonts/OpenSans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Play-bold.fntdata"/><Relationship Id="rId14" Type="http://schemas.openxmlformats.org/officeDocument/2006/relationships/font" Target="fonts/Play-regular.fntdata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19" Type="http://schemas.openxmlformats.org/officeDocument/2006/relationships/font" Target="fonts/Nunito-boldItalic.fntdata"/><Relationship Id="rId18" Type="http://schemas.openxmlformats.org/officeDocument/2006/relationships/font" Target="fonts/Nuni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>
                <a:solidFill>
                  <a:srgbClr val="0070C0"/>
                </a:solidFill>
                <a:latin typeface="Play"/>
                <a:ea typeface="Play"/>
                <a:cs typeface="Play"/>
                <a:sym typeface="Play"/>
              </a:rPr>
              <a:t>Brief overview: The social issue addressed, problem statement, and the user story you focused on and how your chatbot served them. </a:t>
            </a:r>
            <a:endParaRPr sz="1800"/>
          </a:p>
        </p:txBody>
      </p:sp>
      <p:sp>
        <p:nvSpPr>
          <p:cNvPr id="82" name="Google Shape;82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6200" lvl="0" marL="0" rtl="0" algn="l">
              <a:lnSpc>
                <a:spcPct val="121416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200"/>
              <a:buFont typeface="Play"/>
              <a:buAutoNum type="arabicPeriod" startAt="2"/>
            </a:pPr>
            <a:r>
              <a:rPr b="0" i="0" lang="en-US" sz="1200">
                <a:solidFill>
                  <a:srgbClr val="0070C0"/>
                </a:solidFill>
                <a:latin typeface="Play"/>
                <a:ea typeface="Play"/>
                <a:cs typeface="Play"/>
                <a:sym typeface="Play"/>
              </a:rPr>
              <a:t>The ethical considerations and how you responded to bias concerns. </a:t>
            </a:r>
            <a:endParaRPr b="0" i="0" sz="1200">
              <a:solidFill>
                <a:srgbClr val="000000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89" name="Google Shape;89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>
                <a:solidFill>
                  <a:srgbClr val="0070C0"/>
                </a:solidFill>
                <a:latin typeface="Play"/>
                <a:ea typeface="Play"/>
                <a:cs typeface="Play"/>
                <a:sym typeface="Play"/>
              </a:rPr>
              <a:t>Design: A visual flowchart or logic map showing how the chatbot guides the user, where it makes decisions, where it escalates to a human, what happens when a user is confused, unintelligible, or needs more help. How you addressed these in design, flow, and tone. </a:t>
            </a:r>
            <a:endParaRPr b="0" i="0" sz="1200">
              <a:solidFill>
                <a:srgbClr val="000000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96" name="Google Shape;96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>
                <a:solidFill>
                  <a:srgbClr val="0070C0"/>
                </a:solidFill>
                <a:latin typeface="Play"/>
                <a:ea typeface="Play"/>
                <a:cs typeface="Play"/>
                <a:sym typeface="Play"/>
              </a:rPr>
              <a:t>Design: A visual flowchart or logic map showing how the chatbot guides the user, where it makes decisions, where it escalates to a human, what happens when a user is confused, unintelligible, or needs more help. How you addressed these in design, flow, and tone. </a:t>
            </a:r>
            <a:endParaRPr b="0" i="0" sz="1200">
              <a:solidFill>
                <a:srgbClr val="000000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04" name="Google Shape;104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>
                <a:solidFill>
                  <a:srgbClr val="0070C0"/>
                </a:solidFill>
                <a:latin typeface="Play"/>
                <a:ea typeface="Play"/>
                <a:cs typeface="Play"/>
                <a:sym typeface="Play"/>
              </a:rPr>
              <a:t>Live Demo link</a:t>
            </a:r>
            <a:endParaRPr b="0" i="0" sz="1200">
              <a:solidFill>
                <a:srgbClr val="000000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32" name="Google Shape;132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6200" lvl="0" marL="0" rtl="0" algn="l">
              <a:lnSpc>
                <a:spcPct val="121416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200"/>
              <a:buFont typeface="Play"/>
              <a:buAutoNum type="arabicPeriod" startAt="5"/>
            </a:pPr>
            <a:r>
              <a:rPr b="0" i="0" lang="en-US" sz="1200">
                <a:solidFill>
                  <a:srgbClr val="0070C0"/>
                </a:solidFill>
                <a:latin typeface="Play"/>
                <a:ea typeface="Play"/>
                <a:cs typeface="Play"/>
                <a:sym typeface="Play"/>
              </a:rPr>
              <a:t>A what’s next idea for city-wide use or scaling if you were to continue on this project. </a:t>
            </a:r>
            <a:endParaRPr b="0" i="0" sz="1200">
              <a:solidFill>
                <a:srgbClr val="000000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>
              <a:solidFill>
                <a:srgbClr val="000000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40" name="Google Shape;140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514bac5d2b_2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514bac5d2b_2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3514bac5d2b_2_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Google Shape;14;p2"/>
          <p:cNvCxnSpPr/>
          <p:nvPr/>
        </p:nvCxnSpPr>
        <p:spPr>
          <a:xfrm>
            <a:off x="9343647" y="4235850"/>
            <a:ext cx="7497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" name="Google Shape;15;p2"/>
          <p:cNvCxnSpPr/>
          <p:nvPr/>
        </p:nvCxnSpPr>
        <p:spPr>
          <a:xfrm>
            <a:off x="2100047" y="4211002"/>
            <a:ext cx="7497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6" name="Google Shape;16;p2"/>
          <p:cNvGrpSpPr/>
          <p:nvPr/>
        </p:nvGrpSpPr>
        <p:grpSpPr>
          <a:xfrm>
            <a:off x="1338859" y="1362666"/>
            <a:ext cx="9515557" cy="203195"/>
            <a:chOff x="1346429" y="1011300"/>
            <a:chExt cx="6452100" cy="152400"/>
          </a:xfrm>
        </p:grpSpPr>
        <p:cxnSp>
          <p:nvCxnSpPr>
            <p:cNvPr id="17" name="Google Shape;17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" name="Google Shape;18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9" name="Google Shape;19;p2"/>
          <p:cNvGrpSpPr/>
          <p:nvPr/>
        </p:nvGrpSpPr>
        <p:grpSpPr>
          <a:xfrm>
            <a:off x="1338868" y="5292001"/>
            <a:ext cx="9515557" cy="203195"/>
            <a:chOff x="1346435" y="3969088"/>
            <a:chExt cx="6452100" cy="152400"/>
          </a:xfrm>
        </p:grpSpPr>
        <p:cxnSp>
          <p:nvCxnSpPr>
            <p:cNvPr id="20" name="Google Shape;20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" name="Google Shape;21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2" name="Google Shape;22;p2"/>
          <p:cNvSpPr txBox="1"/>
          <p:nvPr>
            <p:ph type="ctrTitle"/>
          </p:nvPr>
        </p:nvSpPr>
        <p:spPr>
          <a:xfrm>
            <a:off x="1338867" y="2335685"/>
            <a:ext cx="9515700" cy="13632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23" name="Google Shape;23;p2"/>
          <p:cNvSpPr txBox="1"/>
          <p:nvPr>
            <p:ph idx="1" type="subTitle"/>
          </p:nvPr>
        </p:nvSpPr>
        <p:spPr>
          <a:xfrm>
            <a:off x="2849633" y="3800052"/>
            <a:ext cx="6494100" cy="105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24" name="Google Shape;24;p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/>
          <p:nvPr/>
        </p:nvSpPr>
        <p:spPr>
          <a:xfrm>
            <a:off x="-100" y="6727600"/>
            <a:ext cx="12192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1"/>
          <p:cNvSpPr txBox="1"/>
          <p:nvPr>
            <p:ph hasCustomPrompt="1" type="title"/>
          </p:nvPr>
        </p:nvSpPr>
        <p:spPr>
          <a:xfrm>
            <a:off x="415600" y="1739800"/>
            <a:ext cx="11360700" cy="2051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300"/>
              <a:buNone/>
              <a:defRPr sz="173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300"/>
              <a:buNone/>
              <a:defRPr sz="173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300"/>
              <a:buNone/>
              <a:defRPr sz="173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300"/>
              <a:buNone/>
              <a:defRPr sz="173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300"/>
              <a:buNone/>
              <a:defRPr sz="173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300"/>
              <a:buNone/>
              <a:defRPr sz="173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300"/>
              <a:buNone/>
              <a:defRPr sz="173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300"/>
              <a:buNone/>
              <a:defRPr sz="173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300"/>
              <a:buNone/>
              <a:defRPr sz="173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2" name="Google Shape;62;p11"/>
          <p:cNvSpPr txBox="1"/>
          <p:nvPr>
            <p:ph idx="1" type="body"/>
          </p:nvPr>
        </p:nvSpPr>
        <p:spPr>
          <a:xfrm>
            <a:off x="415600" y="3994200"/>
            <a:ext cx="11360700" cy="1428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63" name="Google Shape;63;p1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title"/>
          </p:nvPr>
        </p:nvSpPr>
        <p:spPr>
          <a:xfrm>
            <a:off x="482600" y="978408"/>
            <a:ext cx="10634400" cy="215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68" name="Google Shape;68;p13"/>
          <p:cNvSpPr txBox="1"/>
          <p:nvPr>
            <p:ph idx="1" type="body"/>
          </p:nvPr>
        </p:nvSpPr>
        <p:spPr>
          <a:xfrm>
            <a:off x="482600" y="3306870"/>
            <a:ext cx="10506900" cy="25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69" name="Google Shape;69;p13"/>
          <p:cNvSpPr txBox="1"/>
          <p:nvPr>
            <p:ph idx="10" type="dt"/>
          </p:nvPr>
        </p:nvSpPr>
        <p:spPr>
          <a:xfrm>
            <a:off x="484632" y="100584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1" type="ftr"/>
          </p:nvPr>
        </p:nvSpPr>
        <p:spPr>
          <a:xfrm>
            <a:off x="484632" y="6419088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10989591" y="100584"/>
            <a:ext cx="640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/>
          <p:nvPr/>
        </p:nvSpPr>
        <p:spPr>
          <a:xfrm>
            <a:off x="-67" y="3429200"/>
            <a:ext cx="12192000" cy="342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3"/>
          <p:cNvSpPr txBox="1"/>
          <p:nvPr>
            <p:ph type="title"/>
          </p:nvPr>
        </p:nvSpPr>
        <p:spPr>
          <a:xfrm>
            <a:off x="415600" y="1086400"/>
            <a:ext cx="11428500" cy="1256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/>
          <p:nvPr/>
        </p:nvSpPr>
        <p:spPr>
          <a:xfrm>
            <a:off x="-100" y="6727600"/>
            <a:ext cx="12192000" cy="130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4"/>
          <p:cNvSpPr txBox="1"/>
          <p:nvPr>
            <p:ph type="title"/>
          </p:nvPr>
        </p:nvSpPr>
        <p:spPr>
          <a:xfrm>
            <a:off x="415600" y="593367"/>
            <a:ext cx="11360700" cy="943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" type="body"/>
          </p:nvPr>
        </p:nvSpPr>
        <p:spPr>
          <a:xfrm>
            <a:off x="415600" y="1688433"/>
            <a:ext cx="11360700" cy="440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415600" y="593367"/>
            <a:ext cx="11360700" cy="943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415600" y="1688233"/>
            <a:ext cx="5333100" cy="440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7" name="Google Shape;37;p5"/>
          <p:cNvSpPr txBox="1"/>
          <p:nvPr>
            <p:ph idx="2" type="body"/>
          </p:nvPr>
        </p:nvSpPr>
        <p:spPr>
          <a:xfrm>
            <a:off x="6443200" y="1688233"/>
            <a:ext cx="5333100" cy="440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>
            <a:off x="415600" y="593367"/>
            <a:ext cx="11360700" cy="943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44" name="Google Shape;44;p7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5" name="Google Shape;45;p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>
            <p:ph type="title"/>
          </p:nvPr>
        </p:nvSpPr>
        <p:spPr>
          <a:xfrm>
            <a:off x="653667" y="701800"/>
            <a:ext cx="74847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b="0" sz="7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b="0" sz="7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b="0" sz="7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b="0" sz="7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b="0" sz="7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b="0" sz="7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b="0" sz="7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b="0" sz="7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b="0" sz="7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1" name="Google Shape;51;p9"/>
          <p:cNvCxnSpPr/>
          <p:nvPr/>
        </p:nvCxnSpPr>
        <p:spPr>
          <a:xfrm>
            <a:off x="6706233" y="5994000"/>
            <a:ext cx="624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" name="Google Shape;52;p9"/>
          <p:cNvSpPr txBox="1"/>
          <p:nvPr>
            <p:ph type="title"/>
          </p:nvPr>
        </p:nvSpPr>
        <p:spPr>
          <a:xfrm>
            <a:off x="354000" y="1386233"/>
            <a:ext cx="5393700" cy="22344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53" name="Google Shape;53;p9"/>
          <p:cNvSpPr txBox="1"/>
          <p:nvPr>
            <p:ph idx="1" type="subTitle"/>
          </p:nvPr>
        </p:nvSpPr>
        <p:spPr>
          <a:xfrm>
            <a:off x="354000" y="3635833"/>
            <a:ext cx="5393700" cy="1646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4" name="Google Shape;54;p9"/>
          <p:cNvSpPr txBox="1"/>
          <p:nvPr>
            <p:ph idx="2" type="body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5" name="Google Shape;55;p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/>
          <p:nvPr>
            <p:ph idx="1" type="body"/>
          </p:nvPr>
        </p:nvSpPr>
        <p:spPr>
          <a:xfrm>
            <a:off x="415600" y="5640967"/>
            <a:ext cx="7998300" cy="798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T Sans Narrow"/>
              <a:buNone/>
              <a:defRPr sz="32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8" name="Google Shape;58;p1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15600" y="593367"/>
            <a:ext cx="113607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T Sans Narrow"/>
              <a:buNone/>
              <a:defRPr b="1" sz="48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T Sans Narrow"/>
              <a:buNone/>
              <a:defRPr b="1" sz="48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T Sans Narrow"/>
              <a:buNone/>
              <a:defRPr b="1" sz="48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T Sans Narrow"/>
              <a:buNone/>
              <a:defRPr b="1" sz="48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T Sans Narrow"/>
              <a:buNone/>
              <a:defRPr b="1" sz="48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T Sans Narrow"/>
              <a:buNone/>
              <a:defRPr b="1" sz="48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T Sans Narrow"/>
              <a:buNone/>
              <a:defRPr b="1" sz="48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T Sans Narrow"/>
              <a:buNone/>
              <a:defRPr b="1" sz="48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T Sans Narrow"/>
              <a:buNone/>
              <a:defRPr b="1" sz="48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15600" y="1688433"/>
            <a:ext cx="11360700" cy="44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Char char="●"/>
              <a:defRPr sz="2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92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Open Sans"/>
              <a:buChar char="○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492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Open Sans"/>
              <a:buChar char="■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492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Open Sans"/>
              <a:buChar char="●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492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Open Sans"/>
              <a:buChar char="○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92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Open Sans"/>
              <a:buChar char="■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92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Open Sans"/>
              <a:buChar char="●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92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Open Sans"/>
              <a:buChar char="○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92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Open Sans"/>
              <a:buChar char="■"/>
              <a:defRPr sz="19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chatgpt.com/g/g-680d2d6378c88191a3596c77722a56c4-emergency-access-for-all" TargetMode="External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2060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" y="0"/>
            <a:ext cx="1217394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4"/>
          <p:cNvSpPr txBox="1"/>
          <p:nvPr/>
        </p:nvSpPr>
        <p:spPr>
          <a:xfrm>
            <a:off x="721650" y="700725"/>
            <a:ext cx="10296600" cy="19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lt1"/>
                </a:solidFill>
              </a:rPr>
              <a:t>Emergency Access for All</a:t>
            </a:r>
            <a:endParaRPr sz="80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t/>
            </a:r>
            <a:endParaRPr sz="8000">
              <a:solidFill>
                <a:schemeClr val="lt1"/>
              </a:solidFill>
            </a:endParaRPr>
          </a:p>
        </p:txBody>
      </p:sp>
      <p:sp>
        <p:nvSpPr>
          <p:cNvPr id="78" name="Google Shape;78;p14"/>
          <p:cNvSpPr txBox="1"/>
          <p:nvPr/>
        </p:nvSpPr>
        <p:spPr>
          <a:xfrm>
            <a:off x="3764289" y="2396654"/>
            <a:ext cx="3917100" cy="22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000">
                <a:solidFill>
                  <a:schemeClr val="lt1"/>
                </a:solidFill>
              </a:rPr>
              <a:t>Team 10</a:t>
            </a:r>
            <a:endParaRPr i="1" sz="30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800">
                <a:solidFill>
                  <a:schemeClr val="lt1"/>
                </a:solidFill>
              </a:rPr>
              <a:t>Velia Huerta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800">
                <a:solidFill>
                  <a:schemeClr val="lt1"/>
                </a:solidFill>
              </a:rPr>
              <a:t>Caesar</a:t>
            </a:r>
            <a:r>
              <a:rPr i="1" lang="en-US" sz="2800">
                <a:solidFill>
                  <a:schemeClr val="lt1"/>
                </a:solidFill>
              </a:rPr>
              <a:t> Barrera</a:t>
            </a:r>
            <a:endParaRPr i="1" sz="28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800">
                <a:solidFill>
                  <a:schemeClr val="lt1"/>
                </a:solidFill>
              </a:rPr>
              <a:t>Tatiana Shemiakina</a:t>
            </a:r>
            <a:endParaRPr i="1" sz="28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800">
                <a:solidFill>
                  <a:schemeClr val="lt1"/>
                </a:solidFill>
              </a:rPr>
              <a:t>James</a:t>
            </a:r>
            <a:r>
              <a:rPr i="1" lang="en-US" sz="2800">
                <a:solidFill>
                  <a:schemeClr val="lt1"/>
                </a:solidFill>
              </a:rPr>
              <a:t> Hah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/>
        </p:nvSpPr>
        <p:spPr>
          <a:xfrm>
            <a:off x="0" y="0"/>
            <a:ext cx="12192000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3D00F9"/>
                </a:solidFill>
                <a:latin typeface="Arial"/>
                <a:ea typeface="Arial"/>
                <a:cs typeface="Arial"/>
                <a:sym typeface="Arial"/>
              </a:rPr>
              <a:t>Overview</a:t>
            </a:r>
            <a:endParaRPr/>
          </a:p>
        </p:txBody>
      </p:sp>
      <p:sp>
        <p:nvSpPr>
          <p:cNvPr id="85" name="Google Shape;85;p15"/>
          <p:cNvSpPr txBox="1"/>
          <p:nvPr/>
        </p:nvSpPr>
        <p:spPr>
          <a:xfrm>
            <a:off x="917875" y="1004450"/>
            <a:ext cx="10183200" cy="47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2060"/>
                </a:solidFill>
              </a:rPr>
              <a:t>Social Issue:</a:t>
            </a:r>
            <a:br>
              <a:rPr b="1" lang="en-US" sz="1500">
                <a:solidFill>
                  <a:srgbClr val="002060"/>
                </a:solidFill>
              </a:rPr>
            </a:br>
            <a:r>
              <a:rPr lang="en-US" sz="15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When disaster strikes, information saves lives. Yet emergency alerts are often inaccessible to non-English speakers, deaf communities, elderly populations, and people with disabilities. One size does not fit all in crisis communication. Marginalized groups must not be an afterthought when seconds count.</a:t>
            </a:r>
            <a:endParaRPr sz="1500">
              <a:solidFill>
                <a:srgbClr val="00206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2060"/>
                </a:solidFill>
              </a:rPr>
              <a:t>Problem Statement:</a:t>
            </a:r>
            <a:endParaRPr b="1" sz="1500">
              <a:solidFill>
                <a:srgbClr val="00206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2060"/>
                </a:solidFill>
              </a:rPr>
              <a:t>To create an </a:t>
            </a:r>
            <a:r>
              <a:rPr lang="en-US" sz="1500">
                <a:solidFill>
                  <a:srgbClr val="002060"/>
                </a:solidFill>
              </a:rPr>
              <a:t>emergency</a:t>
            </a:r>
            <a:r>
              <a:rPr lang="en-US" sz="1500">
                <a:solidFill>
                  <a:srgbClr val="002060"/>
                </a:solidFill>
              </a:rPr>
              <a:t> alert for all </a:t>
            </a:r>
            <a:endParaRPr sz="1500">
              <a:solidFill>
                <a:srgbClr val="00206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2060"/>
                </a:solidFill>
              </a:rPr>
              <a:t>User Story:</a:t>
            </a:r>
            <a:endParaRPr b="1" sz="1500">
              <a:solidFill>
                <a:srgbClr val="00206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2060"/>
              </a:buClr>
              <a:buSzPts val="1500"/>
              <a:buChar char="●"/>
            </a:pPr>
            <a:r>
              <a:rPr lang="en-US" sz="1500">
                <a:solidFill>
                  <a:srgbClr val="002060"/>
                </a:solidFill>
              </a:rPr>
              <a:t>Luis needs accessible Spanish-language instructions and mobility support to evacuate safely.</a:t>
            </a:r>
            <a:br>
              <a:rPr lang="en-US" sz="1500">
                <a:solidFill>
                  <a:srgbClr val="002060"/>
                </a:solidFill>
              </a:rPr>
            </a:br>
            <a:endParaRPr sz="1500">
              <a:solidFill>
                <a:srgbClr val="00206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500"/>
              <a:buChar char="●"/>
            </a:pPr>
            <a:r>
              <a:rPr lang="en-US" sz="1500">
                <a:solidFill>
                  <a:srgbClr val="002060"/>
                </a:solidFill>
              </a:rPr>
              <a:t>Emily needs visual and written emergency instructions, and a clear, calm reunification plan to reconnect with her family.</a:t>
            </a:r>
            <a:endParaRPr sz="1500">
              <a:solidFill>
                <a:srgbClr val="00206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500">
                <a:solidFill>
                  <a:srgbClr val="002060"/>
                </a:solidFill>
              </a:rPr>
              <a:t>Chatbot Solution:</a:t>
            </a:r>
            <a:endParaRPr sz="1500">
              <a:solidFill>
                <a:srgbClr val="00206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2060"/>
              </a:buClr>
              <a:buSzPts val="1500"/>
              <a:buChar char="●"/>
            </a:pPr>
            <a:r>
              <a:rPr lang="en-US" sz="1500">
                <a:solidFill>
                  <a:srgbClr val="002060"/>
                </a:solidFill>
              </a:rPr>
              <a:t>Spanish-language evacuation guidance for elders with mobility needs.</a:t>
            </a:r>
            <a:br>
              <a:rPr lang="en-US" sz="1500">
                <a:solidFill>
                  <a:srgbClr val="002060"/>
                </a:solidFill>
              </a:rPr>
            </a:br>
            <a:endParaRPr sz="1500">
              <a:solidFill>
                <a:srgbClr val="00206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500"/>
              <a:buChar char="●"/>
            </a:pPr>
            <a:r>
              <a:rPr lang="en-US" sz="1500">
                <a:solidFill>
                  <a:srgbClr val="002060"/>
                </a:solidFill>
              </a:rPr>
              <a:t>Visual, step-by-step instructions for deaf users and support for family reunification.</a:t>
            </a:r>
            <a:br>
              <a:rPr lang="en-US" sz="1500">
                <a:solidFill>
                  <a:srgbClr val="002060"/>
                </a:solidFill>
              </a:rPr>
            </a:br>
            <a:endParaRPr sz="1500">
              <a:solidFill>
                <a:srgbClr val="00206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500"/>
              <a:buChar char="●"/>
            </a:pPr>
            <a:r>
              <a:rPr lang="en-US" sz="1500">
                <a:solidFill>
                  <a:srgbClr val="002060"/>
                </a:solidFill>
              </a:rPr>
              <a:t>Calm, accessible communication for diverse users during emergencies.</a:t>
            </a:r>
            <a:endParaRPr sz="1500">
              <a:solidFill>
                <a:srgbClr val="00206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/>
        </p:nvSpPr>
        <p:spPr>
          <a:xfrm>
            <a:off x="0" y="0"/>
            <a:ext cx="12192000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3D00F9"/>
                </a:solidFill>
                <a:latin typeface="Arial"/>
                <a:ea typeface="Arial"/>
                <a:cs typeface="Arial"/>
                <a:sym typeface="Arial"/>
              </a:rPr>
              <a:t>Ethical Considerations</a:t>
            </a:r>
            <a:endParaRPr/>
          </a:p>
        </p:txBody>
      </p:sp>
      <p:sp>
        <p:nvSpPr>
          <p:cNvPr id="92" name="Google Shape;92;p16"/>
          <p:cNvSpPr txBox="1"/>
          <p:nvPr/>
        </p:nvSpPr>
        <p:spPr>
          <a:xfrm>
            <a:off x="1154475" y="1114475"/>
            <a:ext cx="9663000" cy="47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2060"/>
              </a:buClr>
              <a:buSzPts val="2000"/>
              <a:buChar char="●"/>
            </a:pPr>
            <a:r>
              <a:rPr b="1" lang="en-US" sz="2000">
                <a:solidFill>
                  <a:srgbClr val="002060"/>
                </a:solidFill>
              </a:rPr>
              <a:t>Accessibility: </a:t>
            </a:r>
            <a:r>
              <a:rPr lang="en-US" sz="2000">
                <a:solidFill>
                  <a:srgbClr val="002060"/>
                </a:solidFill>
              </a:rPr>
              <a:t>Multilingual, multi-format (text, audio, visual) communication; designed for users with disabilities, low literacy, and limited tech experience.</a:t>
            </a:r>
            <a:endParaRPr sz="2000">
              <a:solidFill>
                <a:srgbClr val="002060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Char char="●"/>
            </a:pPr>
            <a:r>
              <a:rPr b="1" lang="en-US" sz="2000">
                <a:solidFill>
                  <a:srgbClr val="002060"/>
                </a:solidFill>
              </a:rPr>
              <a:t>Inclusivity: </a:t>
            </a:r>
            <a:r>
              <a:rPr lang="en-US" sz="2000">
                <a:solidFill>
                  <a:srgbClr val="002060"/>
                </a:solidFill>
              </a:rPr>
              <a:t>Prioritized access for refugees, elderly individuals, disabled users, and non-English speakers.</a:t>
            </a:r>
            <a:endParaRPr sz="2000">
              <a:solidFill>
                <a:srgbClr val="002060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Char char="●"/>
            </a:pPr>
            <a:r>
              <a:rPr b="1" lang="en-US" sz="2000">
                <a:solidFill>
                  <a:srgbClr val="002060"/>
                </a:solidFill>
              </a:rPr>
              <a:t>Fairness: </a:t>
            </a:r>
            <a:r>
              <a:rPr lang="en-US" sz="2000">
                <a:solidFill>
                  <a:srgbClr val="002060"/>
                </a:solidFill>
              </a:rPr>
              <a:t>Equal, bias-free treatment across language, ability, nationality, age, and background, proactive bias audits and continuous monitoring.</a:t>
            </a:r>
            <a:endParaRPr sz="2000">
              <a:solidFill>
                <a:srgbClr val="002060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Char char="●"/>
            </a:pPr>
            <a:r>
              <a:rPr b="1" lang="en-US" sz="2000">
                <a:solidFill>
                  <a:srgbClr val="002060"/>
                </a:solidFill>
              </a:rPr>
              <a:t>Emotional Safety: </a:t>
            </a:r>
            <a:r>
              <a:rPr lang="en-US" sz="2000">
                <a:solidFill>
                  <a:srgbClr val="002060"/>
                </a:solidFill>
              </a:rPr>
              <a:t>Calm, supportive communication style, simplified instructions to avoid overwhelming users, minimal and non-intrusive data collection.</a:t>
            </a:r>
            <a:endParaRPr sz="2000">
              <a:solidFill>
                <a:srgbClr val="002060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Char char="●"/>
            </a:pPr>
            <a:r>
              <a:rPr b="1" lang="en-US" sz="2000">
                <a:solidFill>
                  <a:srgbClr val="002060"/>
                </a:solidFill>
              </a:rPr>
              <a:t>Transparency: </a:t>
            </a:r>
            <a:r>
              <a:rPr lang="en-US" sz="2000">
                <a:solidFill>
                  <a:srgbClr val="002060"/>
                </a:solidFill>
              </a:rPr>
              <a:t>Clear disclosure that users are interacting with AI, explanation of any minimal data collection, always offers a human escalation option.</a:t>
            </a:r>
            <a:endParaRPr sz="2000">
              <a:solidFill>
                <a:srgbClr val="002060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Char char="●"/>
            </a:pPr>
            <a:r>
              <a:rPr b="1" lang="en-US" sz="2000">
                <a:solidFill>
                  <a:srgbClr val="002060"/>
                </a:solidFill>
              </a:rPr>
              <a:t>Language Equity: </a:t>
            </a:r>
            <a:r>
              <a:rPr lang="en-US" sz="2000">
                <a:solidFill>
                  <a:srgbClr val="002060"/>
                </a:solidFill>
              </a:rPr>
              <a:t>Users can interact in their preferred language, commitment to removing language barriers in emergencies.</a:t>
            </a:r>
            <a:endParaRPr sz="200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/>
        </p:nvSpPr>
        <p:spPr>
          <a:xfrm>
            <a:off x="0" y="0"/>
            <a:ext cx="12192000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3D00F9"/>
                </a:solidFill>
                <a:latin typeface="Arial"/>
                <a:ea typeface="Arial"/>
                <a:cs typeface="Arial"/>
                <a:sym typeface="Arial"/>
              </a:rPr>
              <a:t>Design Logic</a:t>
            </a:r>
            <a:endParaRPr/>
          </a:p>
        </p:txBody>
      </p:sp>
      <p:graphicFrame>
        <p:nvGraphicFramePr>
          <p:cNvPr id="99" name="Google Shape;99;p17"/>
          <p:cNvGraphicFramePr/>
          <p:nvPr/>
        </p:nvGraphicFramePr>
        <p:xfrm>
          <a:off x="952500" y="1210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{8A84DF57-7518-4390-89F2-8B4E1BFB1247}</a:tableStyleId>
              </a:tblPr>
              <a:tblGrid>
                <a:gridCol w="5365675"/>
                <a:gridCol w="5365675"/>
              </a:tblGrid>
              <a:tr h="4630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/>
                        <a:t>Category</a:t>
                      </a:r>
                      <a:endParaRPr b="1"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Design Considerations</a:t>
                      </a:r>
                      <a:endParaRPr sz="1600"/>
                    </a:p>
                  </a:txBody>
                  <a:tcPr marT="91425" marB="91425" marR="91425" marL="91425"/>
                </a:tc>
              </a:tr>
              <a:tr h="961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Language 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- </a:t>
                      </a:r>
                      <a:r>
                        <a:rPr lang="en-US" sz="1600"/>
                        <a:t>Use simple, plain language.</a:t>
                      </a:r>
                      <a:endParaRPr sz="16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/>
                        <a:t>- Provide multilingual options (Spanish, visuals, etc.).</a:t>
                      </a:r>
                      <a:endParaRPr sz="16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- Avoid jargon and technical terms.</a:t>
                      </a:r>
                      <a:endParaRPr sz="1600"/>
                    </a:p>
                  </a:txBody>
                  <a:tcPr marT="91425" marB="91425" marR="91425" marL="91425"/>
                </a:tc>
              </a:tr>
              <a:tr h="712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Tone and Equity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- </a:t>
                      </a:r>
                      <a:r>
                        <a:rPr lang="en-US" sz="1600"/>
                        <a:t>Maintain a calm, supportive tone.</a:t>
                      </a:r>
                      <a:endParaRPr sz="16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- Center dignity, empathy, and inclusion.</a:t>
                      </a:r>
                      <a:endParaRPr sz="1600"/>
                    </a:p>
                  </a:txBody>
                  <a:tcPr marT="91425" marB="91425" marR="91425" marL="91425"/>
                </a:tc>
              </a:tr>
              <a:tr h="961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Interaction Style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/>
                        <a:t>- Offer clear, one-step-at-a-time instructions.</a:t>
                      </a:r>
                      <a:endParaRPr sz="16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/>
                        <a:t>- Allow both audio and text-based interaction.</a:t>
                      </a:r>
                      <a:endParaRPr sz="16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- Minimize cognitive load (no long blocks of text).</a:t>
                      </a:r>
                      <a:endParaRPr sz="1600"/>
                    </a:p>
                  </a:txBody>
                  <a:tcPr marT="91425" marB="91425" marR="91425" marL="91425"/>
                </a:tc>
              </a:tr>
              <a:tr h="961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Accessibility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/>
                        <a:t>- Use high-contrast visuals and emojis.</a:t>
                      </a:r>
                      <a:endParaRPr sz="16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/>
                        <a:t>- Include formatted response for easy </a:t>
                      </a:r>
                      <a:r>
                        <a:rPr lang="en-US" sz="1600"/>
                        <a:t>readability</a:t>
                      </a:r>
                      <a:endParaRPr sz="16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- Design for screen readers </a:t>
                      </a:r>
                      <a:endParaRPr sz="1600"/>
                    </a:p>
                  </a:txBody>
                  <a:tcPr marT="91425" marB="91425" marR="91425" marL="91425"/>
                </a:tc>
              </a:tr>
              <a:tr h="961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Ethical Focus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/>
                        <a:t>- Prioritize user safety, dignity, and privacy.</a:t>
                      </a:r>
                      <a:endParaRPr sz="16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/>
                        <a:t>- Avoid assumptions about ability, language, or literacy.</a:t>
                      </a:r>
                      <a:endParaRPr sz="16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- Always empower, never blame or rush users.</a:t>
                      </a:r>
                      <a:endParaRPr sz="16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0" name="Google Shape;100;p17"/>
          <p:cNvSpPr txBox="1"/>
          <p:nvPr/>
        </p:nvSpPr>
        <p:spPr>
          <a:xfrm>
            <a:off x="3119425" y="44800"/>
            <a:ext cx="5048400" cy="4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/>
        </p:nvSpPr>
        <p:spPr>
          <a:xfrm>
            <a:off x="0" y="0"/>
            <a:ext cx="12192000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3D00F9"/>
                </a:solidFill>
                <a:latin typeface="Arial"/>
                <a:ea typeface="Arial"/>
                <a:cs typeface="Arial"/>
                <a:sym typeface="Arial"/>
              </a:rPr>
              <a:t>Design Principles</a:t>
            </a:r>
            <a:endParaRPr/>
          </a:p>
        </p:txBody>
      </p:sp>
      <p:sp>
        <p:nvSpPr>
          <p:cNvPr id="107" name="Google Shape;107;p18"/>
          <p:cNvSpPr/>
          <p:nvPr/>
        </p:nvSpPr>
        <p:spPr>
          <a:xfrm>
            <a:off x="307250" y="1228925"/>
            <a:ext cx="1820400" cy="83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Language Selection: English | Spanish | Others</a:t>
            </a:r>
            <a:endParaRPr/>
          </a:p>
        </p:txBody>
      </p:sp>
      <p:sp>
        <p:nvSpPr>
          <p:cNvPr id="108" name="Google Shape;108;p18"/>
          <p:cNvSpPr/>
          <p:nvPr/>
        </p:nvSpPr>
        <p:spPr>
          <a:xfrm>
            <a:off x="2894775" y="1320575"/>
            <a:ext cx="950400" cy="652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Start</a:t>
            </a:r>
            <a:endParaRPr/>
          </a:p>
        </p:txBody>
      </p:sp>
      <p:sp>
        <p:nvSpPr>
          <p:cNvPr id="109" name="Google Shape;109;p18"/>
          <p:cNvSpPr/>
          <p:nvPr/>
        </p:nvSpPr>
        <p:spPr>
          <a:xfrm>
            <a:off x="4322575" y="1143125"/>
            <a:ext cx="1576500" cy="1007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Greetings &amp; Disclosure</a:t>
            </a:r>
            <a:endParaRPr/>
          </a:p>
        </p:txBody>
      </p:sp>
      <p:sp>
        <p:nvSpPr>
          <p:cNvPr id="110" name="Google Shape;110;p18"/>
          <p:cNvSpPr/>
          <p:nvPr/>
        </p:nvSpPr>
        <p:spPr>
          <a:xfrm>
            <a:off x="6479988" y="1320575"/>
            <a:ext cx="950400" cy="652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User’s Input</a:t>
            </a:r>
            <a:endParaRPr/>
          </a:p>
        </p:txBody>
      </p:sp>
      <p:sp>
        <p:nvSpPr>
          <p:cNvPr id="111" name="Google Shape;111;p18"/>
          <p:cNvSpPr/>
          <p:nvPr/>
        </p:nvSpPr>
        <p:spPr>
          <a:xfrm>
            <a:off x="4266775" y="2843700"/>
            <a:ext cx="1688100" cy="1170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Is the User understandable?</a:t>
            </a:r>
            <a:endParaRPr/>
          </a:p>
        </p:txBody>
      </p:sp>
      <p:sp>
        <p:nvSpPr>
          <p:cNvPr id="112" name="Google Shape;112;p18"/>
          <p:cNvSpPr/>
          <p:nvPr/>
        </p:nvSpPr>
        <p:spPr>
          <a:xfrm>
            <a:off x="246125" y="4548250"/>
            <a:ext cx="1688100" cy="1170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Respond calmly, offer help</a:t>
            </a:r>
            <a:endParaRPr/>
          </a:p>
        </p:txBody>
      </p:sp>
      <p:sp>
        <p:nvSpPr>
          <p:cNvPr id="113" name="Google Shape;113;p18"/>
          <p:cNvSpPr/>
          <p:nvPr/>
        </p:nvSpPr>
        <p:spPr>
          <a:xfrm>
            <a:off x="4496063" y="4993450"/>
            <a:ext cx="1491600" cy="506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End</a:t>
            </a:r>
            <a:endParaRPr/>
          </a:p>
        </p:txBody>
      </p:sp>
      <p:cxnSp>
        <p:nvCxnSpPr>
          <p:cNvPr id="114" name="Google Shape;114;p18"/>
          <p:cNvCxnSpPr>
            <a:stCxn id="107" idx="3"/>
            <a:endCxn id="108" idx="1"/>
          </p:cNvCxnSpPr>
          <p:nvPr/>
        </p:nvCxnSpPr>
        <p:spPr>
          <a:xfrm>
            <a:off x="2127650" y="1646825"/>
            <a:ext cx="767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" name="Google Shape;115;p18"/>
          <p:cNvCxnSpPr/>
          <p:nvPr/>
        </p:nvCxnSpPr>
        <p:spPr>
          <a:xfrm>
            <a:off x="3881825" y="1646825"/>
            <a:ext cx="404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" name="Google Shape;116;p18"/>
          <p:cNvCxnSpPr/>
          <p:nvPr/>
        </p:nvCxnSpPr>
        <p:spPr>
          <a:xfrm>
            <a:off x="5957650" y="1646825"/>
            <a:ext cx="404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" name="Google Shape;117;p18"/>
          <p:cNvCxnSpPr/>
          <p:nvPr/>
        </p:nvCxnSpPr>
        <p:spPr>
          <a:xfrm flipH="1">
            <a:off x="5837075" y="2110500"/>
            <a:ext cx="813000" cy="64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" name="Google Shape;118;p18"/>
          <p:cNvCxnSpPr/>
          <p:nvPr/>
        </p:nvCxnSpPr>
        <p:spPr>
          <a:xfrm>
            <a:off x="6056375" y="3429000"/>
            <a:ext cx="767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9" name="Google Shape;119;p18"/>
          <p:cNvSpPr/>
          <p:nvPr/>
        </p:nvSpPr>
        <p:spPr>
          <a:xfrm>
            <a:off x="6924975" y="3163775"/>
            <a:ext cx="950400" cy="652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</a:t>
            </a:r>
            <a:endParaRPr/>
          </a:p>
        </p:txBody>
      </p:sp>
      <p:cxnSp>
        <p:nvCxnSpPr>
          <p:cNvPr id="120" name="Google Shape;120;p18"/>
          <p:cNvCxnSpPr/>
          <p:nvPr/>
        </p:nvCxnSpPr>
        <p:spPr>
          <a:xfrm flipH="1">
            <a:off x="3352925" y="3415700"/>
            <a:ext cx="744000" cy="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1" name="Google Shape;121;p18"/>
          <p:cNvSpPr/>
          <p:nvPr/>
        </p:nvSpPr>
        <p:spPr>
          <a:xfrm>
            <a:off x="2287875" y="3163775"/>
            <a:ext cx="950400" cy="652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Yes</a:t>
            </a:r>
            <a:endParaRPr/>
          </a:p>
        </p:txBody>
      </p:sp>
      <p:cxnSp>
        <p:nvCxnSpPr>
          <p:cNvPr id="122" name="Google Shape;122;p18"/>
          <p:cNvCxnSpPr/>
          <p:nvPr/>
        </p:nvCxnSpPr>
        <p:spPr>
          <a:xfrm flipH="1">
            <a:off x="1474875" y="3810725"/>
            <a:ext cx="813000" cy="64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3" name="Google Shape;123;p18"/>
          <p:cNvSpPr/>
          <p:nvPr/>
        </p:nvSpPr>
        <p:spPr>
          <a:xfrm>
            <a:off x="2571425" y="4548250"/>
            <a:ext cx="1310400" cy="1170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Provide emergency information </a:t>
            </a:r>
            <a:endParaRPr/>
          </a:p>
        </p:txBody>
      </p:sp>
      <p:cxnSp>
        <p:nvCxnSpPr>
          <p:cNvPr id="124" name="Google Shape;124;p18"/>
          <p:cNvCxnSpPr/>
          <p:nvPr/>
        </p:nvCxnSpPr>
        <p:spPr>
          <a:xfrm>
            <a:off x="2093325" y="5316250"/>
            <a:ext cx="405900" cy="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" name="Google Shape;125;p18"/>
          <p:cNvCxnSpPr/>
          <p:nvPr/>
        </p:nvCxnSpPr>
        <p:spPr>
          <a:xfrm>
            <a:off x="3986000" y="5243800"/>
            <a:ext cx="405900" cy="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6" name="Google Shape;126;p18"/>
          <p:cNvSpPr/>
          <p:nvPr/>
        </p:nvSpPr>
        <p:spPr>
          <a:xfrm>
            <a:off x="9077275" y="2797425"/>
            <a:ext cx="2106900" cy="1572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Provide emergency information and t</a:t>
            </a:r>
            <a:r>
              <a:rPr lang="en-US"/>
              <a:t>rigger emotional support tone</a:t>
            </a:r>
            <a:endParaRPr/>
          </a:p>
        </p:txBody>
      </p:sp>
      <p:cxnSp>
        <p:nvCxnSpPr>
          <p:cNvPr id="127" name="Google Shape;127;p18"/>
          <p:cNvCxnSpPr/>
          <p:nvPr/>
        </p:nvCxnSpPr>
        <p:spPr>
          <a:xfrm>
            <a:off x="8092775" y="3429000"/>
            <a:ext cx="767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" name="Google Shape;128;p18"/>
          <p:cNvCxnSpPr/>
          <p:nvPr/>
        </p:nvCxnSpPr>
        <p:spPr>
          <a:xfrm flipH="1">
            <a:off x="6480100" y="4469025"/>
            <a:ext cx="2230800" cy="73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/>
        </p:nvSpPr>
        <p:spPr>
          <a:xfrm>
            <a:off x="0" y="0"/>
            <a:ext cx="12192000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3D00F9"/>
                </a:solidFill>
                <a:latin typeface="Arial"/>
                <a:ea typeface="Arial"/>
                <a:cs typeface="Arial"/>
                <a:sym typeface="Arial"/>
              </a:rPr>
              <a:t>Live Demo</a:t>
            </a:r>
            <a:endParaRPr/>
          </a:p>
        </p:txBody>
      </p:sp>
      <p:sp>
        <p:nvSpPr>
          <p:cNvPr id="135" name="Google Shape;135;p19"/>
          <p:cNvSpPr txBox="1"/>
          <p:nvPr/>
        </p:nvSpPr>
        <p:spPr>
          <a:xfrm>
            <a:off x="883225" y="935175"/>
            <a:ext cx="10702800" cy="36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  <p:pic>
        <p:nvPicPr>
          <p:cNvPr id="136" name="Google Shape;136;p19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8375" y="1531525"/>
            <a:ext cx="1972492" cy="196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/>
          <p:nvPr/>
        </p:nvSpPr>
        <p:spPr>
          <a:xfrm>
            <a:off x="0" y="0"/>
            <a:ext cx="12192000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3D00F9"/>
                </a:solidFill>
                <a:latin typeface="Arial"/>
                <a:ea typeface="Arial"/>
                <a:cs typeface="Arial"/>
                <a:sym typeface="Arial"/>
              </a:rPr>
              <a:t>What’s Next – Considerations for the Future</a:t>
            </a:r>
            <a:endParaRPr/>
          </a:p>
        </p:txBody>
      </p:sp>
      <p:sp>
        <p:nvSpPr>
          <p:cNvPr id="143" name="Google Shape;143;p20"/>
          <p:cNvSpPr txBox="1"/>
          <p:nvPr/>
        </p:nvSpPr>
        <p:spPr>
          <a:xfrm>
            <a:off x="0" y="758725"/>
            <a:ext cx="3444000" cy="6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US" sz="1500"/>
              <a:t>Enhanced Accessibility</a:t>
            </a:r>
            <a:endParaRPr b="1" sz="1500"/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b="1" lang="en-US" sz="1300"/>
              <a:t>Action:</a:t>
            </a:r>
            <a:br>
              <a:rPr b="1" lang="en-US" sz="1300"/>
            </a:br>
            <a:endParaRPr b="1"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-US" sz="1300"/>
              <a:t>Expand additional language support.</a:t>
            </a:r>
            <a:br>
              <a:rPr lang="en-US" sz="1300"/>
            </a:b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-US" sz="1300"/>
              <a:t>Enable offline functionality for disaster zones.</a:t>
            </a:r>
            <a:br>
              <a:rPr lang="en-US" sz="1300"/>
            </a:b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-US" sz="1300"/>
              <a:t>Integrate with emergency alert systems.</a:t>
            </a:r>
            <a:br>
              <a:rPr lang="en-US" sz="1300"/>
            </a:b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-US" sz="1300"/>
              <a:t>Metric:</a:t>
            </a:r>
            <a:br>
              <a:rPr b="1" lang="en-US" sz="1300"/>
            </a:br>
            <a:endParaRPr b="1"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-US" sz="1300"/>
              <a:t>+5 new languages added per year.</a:t>
            </a:r>
            <a:br>
              <a:rPr lang="en-US" sz="1300"/>
            </a:b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-US" sz="1300"/>
              <a:t>Offline mode activates within 30 seconds of connection loss.</a:t>
            </a:r>
            <a:br>
              <a:rPr lang="en-US" sz="1300"/>
            </a:b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-US" sz="1300"/>
              <a:t>Integrated with 3+ major emergency alert systems.</a:t>
            </a:r>
            <a:br>
              <a:rPr lang="en-US" sz="1300"/>
            </a:b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4" name="Google Shape;144;p20"/>
          <p:cNvSpPr txBox="1"/>
          <p:nvPr/>
        </p:nvSpPr>
        <p:spPr>
          <a:xfrm>
            <a:off x="3806575" y="748800"/>
            <a:ext cx="4256700" cy="53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US" sz="1600"/>
              <a:t>Community Partnership</a:t>
            </a:r>
            <a:endParaRPr b="1" sz="1600"/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b="1" lang="en-US"/>
              <a:t>Action:</a:t>
            </a:r>
            <a:br>
              <a:rPr b="1" lang="en-US"/>
            </a:br>
            <a:endParaRPr b="1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Collaborate with emergency services.</a:t>
            </a:r>
            <a:br>
              <a:rPr lang="en-US"/>
            </a:b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Gather regular feedback from advocates.</a:t>
            </a:r>
            <a:br>
              <a:rPr lang="en-US"/>
            </a:b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Publish quarterly public ethics reports.</a:t>
            </a:r>
            <a:br>
              <a:rPr lang="en-US"/>
            </a:b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US"/>
              <a:t>Metric:</a:t>
            </a:r>
            <a:br>
              <a:rPr b="1" lang="en-US"/>
            </a:br>
            <a:endParaRPr b="1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5+ active emergency service partnerships.</a:t>
            </a:r>
            <a:br>
              <a:rPr lang="en-US"/>
            </a:b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80%+ advocate feedback participation per survey.</a:t>
            </a:r>
            <a:br>
              <a:rPr lang="en-US"/>
            </a:b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100% on-time ethics report publication.</a:t>
            </a:r>
            <a:br>
              <a:rPr lang="en-US"/>
            </a:br>
            <a:endParaRPr sz="2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5" name="Google Shape;145;p20"/>
          <p:cNvSpPr txBox="1"/>
          <p:nvPr/>
        </p:nvSpPr>
        <p:spPr>
          <a:xfrm>
            <a:off x="8331250" y="837575"/>
            <a:ext cx="3279300" cy="42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US" sz="1600"/>
              <a:t>Ethical Commitment</a:t>
            </a:r>
            <a:endParaRPr b="1" sz="1600"/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b="1" lang="en-US"/>
              <a:t>Action:</a:t>
            </a:r>
            <a:br>
              <a:rPr b="1" lang="en-US"/>
            </a:br>
            <a:endParaRPr b="1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Recognize emergency information as a human right.</a:t>
            </a:r>
            <a:br>
              <a:rPr lang="en-US"/>
            </a:b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Continuously improve accessibility standards.</a:t>
            </a:r>
            <a:br>
              <a:rPr lang="en-US"/>
            </a:b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Evaluate performance against ethical thresholds.</a:t>
            </a:r>
            <a:br>
              <a:rPr lang="en-US"/>
            </a:b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US"/>
              <a:t>Metric:</a:t>
            </a:r>
            <a:br>
              <a:rPr b="1" lang="en-US"/>
            </a:br>
            <a:endParaRPr b="1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10% annual improvement in accessibility metrics.</a:t>
            </a:r>
            <a:br>
              <a:rPr lang="en-US"/>
            </a:b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Maintain &gt;90% compliance in external ethics audits.</a:t>
            </a:r>
            <a:br>
              <a:rPr lang="en-US"/>
            </a:b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1" name="Google Shape;151;p21"/>
          <p:cNvGraphicFramePr/>
          <p:nvPr/>
        </p:nvGraphicFramePr>
        <p:xfrm>
          <a:off x="701525" y="450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{0885C0F5-7D4D-4F5B-9BC4-843A4B56AB0A}</a:tableStyleId>
              </a:tblPr>
              <a:tblGrid>
                <a:gridCol w="1113125"/>
                <a:gridCol w="1087850"/>
                <a:gridCol w="801125"/>
                <a:gridCol w="1070975"/>
                <a:gridCol w="6619725"/>
              </a:tblGrid>
              <a:tr h="9590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Metric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Result (based on testing)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Ethical Threshold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Meets Threshold? (Y/N)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Notes</a:t>
                      </a:r>
                      <a:endParaRPr b="1" sz="1100"/>
                    </a:p>
                  </a:txBody>
                  <a:tcPr marT="91425" marB="91425" marR="91425" marL="91425"/>
                </a:tc>
              </a:tr>
              <a:tr h="9590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Bias Detection Accuracy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95%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≥95%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✅ Yes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Responses were consistent across user profiles (elderly, non-English, disabled). No noticeable bias detected.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16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Privacy Compliance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100%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≥98%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✅ Yes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Did not collect unnecessary personal information. Clear about data handling.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862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Explainability Score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90%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≥90%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✅ Yes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The chatbot clearly explained its AI role and its limitations (not replacing emergency services).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9590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Harmful Response Rate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≤1%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✅ Yes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No harmful, dismissive, or panic-inducing responses detected. Responses were calm and empathetic.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862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Accessibility Compliance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90%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≥90%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✅ Yes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Multilingual support worked in Spanish, Chinese, and basic visual descriptions; however, complex language used very rarely (small point for future refinement).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