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849cdc8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849cdc8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84738586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84738586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0bb0f022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0bb0f022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0bb0f022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0bb0f022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07f3167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07f3167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07f31674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07f31674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b07f31674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b07f31674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07f31674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07f31674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0bb0f02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0bb0f02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0bb0f022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0bb0f022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Secure - 3.554 0.7078728699420539 6.211904518037686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3.475 0.8702729456900289 4.3321990381738225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3.729 0.6731061907307049 8.59635254731035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3.9050000000000002 0.6098975323773659 11.777740404261626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3.035 0.8916200003364662 0.31157206832165013r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62.15781%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849cdc81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849cdc81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0bb0f022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0bb0f022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8.png"/><Relationship Id="rId5" Type="http://schemas.openxmlformats.org/officeDocument/2006/relationships/image" Target="../media/image11.jp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hyperlink" Target="https://www.researchgate.net/publication/314257911_Re-Defining_Urban_Areas_in_Sri_Lanka" TargetMode="External"/><Relationship Id="rId5" Type="http://schemas.openxmlformats.org/officeDocument/2006/relationships/image" Target="../media/image17.png"/><Relationship Id="rId6" Type="http://schemas.openxmlformats.org/officeDocument/2006/relationships/image" Target="../media/image16.jpg"/><Relationship Id="rId7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3.jpg"/><Relationship Id="rId5" Type="http://schemas.openxmlformats.org/officeDocument/2006/relationships/image" Target="../media/image11.jp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9.png"/><Relationship Id="rId6" Type="http://schemas.openxmlformats.org/officeDocument/2006/relationships/image" Target="../media/image11.jpg"/><Relationship Id="rId7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/>
              <a:t>Factor Affecting Online Banking</a:t>
            </a:r>
            <a:r>
              <a:rPr lang="en-GB" sz="4300"/>
              <a:t> -</a:t>
            </a:r>
            <a:r>
              <a:rPr lang="en-GB" sz="4300"/>
              <a:t> Sri Lanka</a:t>
            </a:r>
            <a:endParaRPr sz="43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Isham Mohamed - 209333X</a:t>
            </a:r>
            <a:endParaRPr sz="1800"/>
          </a:p>
        </p:txBody>
      </p:sp>
      <p:pic>
        <p:nvPicPr>
          <p:cNvPr descr="Thilina Prasad | Personal" id="56" name="Google Shape;56;p13"/>
          <p:cNvPicPr preferRelativeResize="0"/>
          <p:nvPr/>
        </p:nvPicPr>
        <p:blipFill rotWithShape="1">
          <a:blip r:embed="rId3">
            <a:alphaModFix/>
          </a:blip>
          <a:srcRect b="18109" l="0" r="0" t="19052"/>
          <a:stretch/>
        </p:blipFill>
        <p:spPr>
          <a:xfrm>
            <a:off x="7935092" y="61375"/>
            <a:ext cx="1087233" cy="68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lcome to University of Moratuwa | University of Moratuwa"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1450" y="61375"/>
            <a:ext cx="523702" cy="6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COVID-19 An </a:t>
            </a:r>
            <a:r>
              <a:rPr lang="en-GB"/>
              <a:t>Opportunity?</a:t>
            </a:r>
            <a:r>
              <a:rPr lang="en-GB"/>
              <a:t> </a:t>
            </a:r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188" y="1559155"/>
            <a:ext cx="5953625" cy="271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</a:t>
            </a:r>
            <a:endParaRPr/>
          </a:p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Women are significantly low when it comes to mobile banking usage - Ads attracting more women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Student related </a:t>
            </a:r>
            <a:r>
              <a:rPr lang="en-GB"/>
              <a:t>campaign, special offers.</a:t>
            </a:r>
            <a:r>
              <a:rPr lang="en-GB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Reduce The transaction fee and improve overall usability of the application.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More social media marketing campaign during the current situation.</a:t>
            </a:r>
            <a:r>
              <a:rPr lang="en-GB"/>
              <a:t>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 evidence to conclude the the </a:t>
            </a:r>
            <a:r>
              <a:rPr lang="en-GB"/>
              <a:t>effects</a:t>
            </a:r>
            <a:r>
              <a:rPr lang="en-GB"/>
              <a:t> of geolocation </a:t>
            </a:r>
            <a:endParaRPr/>
          </a:p>
        </p:txBody>
      </p:sp>
      <p:sp>
        <p:nvSpPr>
          <p:cNvPr id="171" name="Google Shape;17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Q&amp;A</a:t>
            </a:r>
            <a:endParaRPr/>
          </a:p>
        </p:txBody>
      </p:sp>
      <p:sp>
        <p:nvSpPr>
          <p:cNvPr id="177" name="Google Shape;17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  <p:sp>
        <p:nvSpPr>
          <p:cNvPr id="183" name="Google Shape;18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Questionnaire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Primary Target Groups - Non internet banking application users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Students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Graduates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Snowballing Sampling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Google Forms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4 weeks data collection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142 total responses.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Broken into 3 sections, 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Demographic</a:t>
            </a:r>
            <a:r>
              <a:rPr lang="en-GB"/>
              <a:t> information.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Understanding existing banking needs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Why not internet banking applications.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7830" y="1649650"/>
            <a:ext cx="2654476" cy="301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&amp; Insights</a:t>
            </a:r>
            <a:endParaRPr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Gender  Hypothesis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70325"/>
            <a:ext cx="5823000" cy="20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Are women  less  likely  to  use  online banking  applications?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3917" l="0" r="0" t="35151"/>
          <a:stretch/>
        </p:blipFill>
        <p:spPr>
          <a:xfrm>
            <a:off x="6760175" y="50500"/>
            <a:ext cx="2285600" cy="1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947" y="1949625"/>
            <a:ext cx="2486950" cy="11036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2526250" y="3405400"/>
            <a:ext cx="6162300" cy="16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-GB" sz="1600">
                <a:solidFill>
                  <a:srgbClr val="666666"/>
                </a:solidFill>
              </a:rPr>
              <a:t>Difference in </a:t>
            </a:r>
            <a:r>
              <a:rPr lang="en-GB" sz="1600">
                <a:solidFill>
                  <a:srgbClr val="666666"/>
                </a:solidFill>
              </a:rPr>
              <a:t>Proportion</a:t>
            </a:r>
            <a:r>
              <a:rPr lang="en-GB" sz="1600">
                <a:solidFill>
                  <a:srgbClr val="666666"/>
                </a:solidFill>
              </a:rPr>
              <a:t> Hypothesis testing.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-GB" sz="1600">
                <a:solidFill>
                  <a:srgbClr val="666666"/>
                </a:solidFill>
              </a:rPr>
              <a:t>There is only a 0.003% chance of this happening if the </a:t>
            </a:r>
            <a:r>
              <a:rPr lang="en-GB" sz="1600">
                <a:solidFill>
                  <a:srgbClr val="666666"/>
                </a:solidFill>
              </a:rPr>
              <a:t>proportions</a:t>
            </a:r>
            <a:r>
              <a:rPr lang="en-GB" sz="1600">
                <a:solidFill>
                  <a:srgbClr val="666666"/>
                </a:solidFill>
              </a:rPr>
              <a:t> were equal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Char char="●"/>
            </a:pPr>
            <a:r>
              <a:rPr lang="en-GB" sz="1600">
                <a:solidFill>
                  <a:srgbClr val="38761D"/>
                </a:solidFill>
              </a:rPr>
              <a:t>Strong Evidence Supporting The Hypothesis!!!</a:t>
            </a:r>
            <a:endParaRPr sz="1600">
              <a:solidFill>
                <a:srgbClr val="38761D"/>
              </a:solidFill>
            </a:endParaRPr>
          </a:p>
        </p:txBody>
      </p:sp>
      <p:pic>
        <p:nvPicPr>
          <p:cNvPr descr="Validation Images, Stock Photos &amp; Vectors | Shutterstock"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050" y="3188425"/>
            <a:ext cx="1772475" cy="19134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4900" y="1806125"/>
            <a:ext cx="2848199" cy="134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Geo Location Hypothesis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6961200" cy="8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People lives in urban areas are  more  likely  to  use  mobile  banking  applications  than people  lives  in  rural  areas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Sri Lanka Presentation by Cohen mccubbin" id="90" name="Google Shape;90;p17"/>
          <p:cNvPicPr preferRelativeResize="0"/>
          <p:nvPr/>
        </p:nvPicPr>
        <p:blipFill rotWithShape="1">
          <a:blip r:embed="rId3">
            <a:alphaModFix/>
          </a:blip>
          <a:srcRect b="31663" l="31785" r="22859" t="13772"/>
          <a:stretch/>
        </p:blipFill>
        <p:spPr>
          <a:xfrm>
            <a:off x="7272900" y="93950"/>
            <a:ext cx="1746175" cy="28387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134025" y="4795825"/>
            <a:ext cx="88137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 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https://www.researchgate.net/publication/314257911_Re-Defining_Urban_Areas_in_Sri_Lanka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018573"/>
            <a:ext cx="2945400" cy="11352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1731625" y="3543100"/>
            <a:ext cx="5796300" cy="10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-GB" sz="1600">
                <a:solidFill>
                  <a:srgbClr val="666666"/>
                </a:solidFill>
              </a:rPr>
              <a:t>Difference in Proportion Hypothesis testing.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-GB" sz="1600">
                <a:solidFill>
                  <a:srgbClr val="666666"/>
                </a:solidFill>
              </a:rPr>
              <a:t>There is a 17% of this happening if the proportions were equal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●"/>
            </a:pPr>
            <a:r>
              <a:rPr lang="en-GB" sz="1600">
                <a:solidFill>
                  <a:srgbClr val="FF0000"/>
                </a:solidFill>
              </a:rPr>
              <a:t>No Evidence Supporting The Hypothesis!!!</a:t>
            </a:r>
            <a:endParaRPr sz="1600">
              <a:solidFill>
                <a:srgbClr val="FF0000"/>
              </a:solidFill>
            </a:endParaRPr>
          </a:p>
        </p:txBody>
      </p:sp>
      <p:pic>
        <p:nvPicPr>
          <p:cNvPr descr="Rejected Images, Stock Photos &amp; Vectors | Shutterstock" id="94" name="Google Shape;9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337800"/>
            <a:ext cx="1657390" cy="14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7714673" y="2932700"/>
            <a:ext cx="1304400" cy="10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Colombo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Gampaha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Kalutara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Kandy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Galle</a:t>
            </a:r>
            <a:endParaRPr sz="1000"/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28950" y="2041577"/>
            <a:ext cx="2862550" cy="127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Occupation  Hypothesis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5608800" cy="10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People  who  have  graduated and  working  are  more  likely  to  use  the  banking  applications  than  people  who  are  undergraduates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00" y="2149000"/>
            <a:ext cx="3068442" cy="108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ob or No Job - Wikipedia"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1425" y="7475"/>
            <a:ext cx="2281100" cy="1609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alidation Images, Stock Photos &amp; Vectors | Shutterstock"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050" y="3439050"/>
            <a:ext cx="1540325" cy="166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2160125" y="3691150"/>
            <a:ext cx="6162300" cy="13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-GB" sz="1600">
                <a:solidFill>
                  <a:srgbClr val="666666"/>
                </a:solidFill>
              </a:rPr>
              <a:t>Difference in Proportion Hypothesis testing.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n-GB" sz="1600">
                <a:solidFill>
                  <a:srgbClr val="666666"/>
                </a:solidFill>
              </a:rPr>
              <a:t>There is only a 0.17% chance of this happening if the proportions were equal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Char char="●"/>
            </a:pPr>
            <a:r>
              <a:rPr lang="en-GB" sz="1600">
                <a:solidFill>
                  <a:srgbClr val="38761D"/>
                </a:solidFill>
              </a:rPr>
              <a:t>Strong Evidence Supporting The Hypothesis!!!</a:t>
            </a:r>
            <a:endParaRPr sz="1600">
              <a:solidFill>
                <a:srgbClr val="38761D"/>
              </a:solidFill>
            </a:endParaRPr>
          </a:p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4400" y="2149000"/>
            <a:ext cx="3838366" cy="129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/>
          <p:nvPr/>
        </p:nvSpPr>
        <p:spPr>
          <a:xfrm>
            <a:off x="341688" y="3098999"/>
            <a:ext cx="3849900" cy="1722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4439480" y="3100496"/>
            <a:ext cx="3849900" cy="1722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345610" y="1192325"/>
            <a:ext cx="3849900" cy="1722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Not Internet Banking </a:t>
            </a:r>
            <a:r>
              <a:rPr lang="en-GB"/>
              <a:t>Hypothesis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1152475"/>
            <a:ext cx="4671300" cy="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300"/>
              <a:t>Transaction fee should be reduced</a:t>
            </a:r>
            <a:endParaRPr sz="1300"/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000" y="1554900"/>
            <a:ext cx="3621274" cy="123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4536050" y="1152475"/>
            <a:ext cx="4671300" cy="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300"/>
              <a:t>User </a:t>
            </a:r>
            <a:r>
              <a:rPr lang="en-GB" sz="1300"/>
              <a:t>experience</a:t>
            </a:r>
            <a:r>
              <a:rPr lang="en-GB" sz="1300"/>
              <a:t> should be improved </a:t>
            </a:r>
            <a:endParaRPr sz="1300"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56650"/>
            <a:ext cx="3422550" cy="132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260" y="3387840"/>
            <a:ext cx="3150700" cy="138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516075" y="3049725"/>
            <a:ext cx="3374700" cy="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300"/>
              <a:t>ATM / Bank Counters are more secure</a:t>
            </a:r>
            <a:endParaRPr sz="1300"/>
          </a:p>
        </p:txBody>
      </p:sp>
      <p:pic>
        <p:nvPicPr>
          <p:cNvPr descr="Validation Images, Stock Photos &amp; Vectors | Shutterstock" id="124" name="Google Shape;12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03100" y="2213925"/>
            <a:ext cx="53049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alidation Images, Stock Photos &amp; Vectors | Shutterstock" id="125" name="Google Shape;12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3150" y="2191175"/>
            <a:ext cx="53049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alidation Images, Stock Photos &amp; Vectors | Shutterstock" id="126" name="Google Shape;12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03100" y="4145553"/>
            <a:ext cx="53049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53880" y="3407198"/>
            <a:ext cx="2980354" cy="132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4678275" y="3049725"/>
            <a:ext cx="3274200" cy="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300"/>
              <a:t>Afraid of mistakes </a:t>
            </a:r>
            <a:endParaRPr sz="1300"/>
          </a:p>
        </p:txBody>
      </p:sp>
      <p:pic>
        <p:nvPicPr>
          <p:cNvPr descr="Validation Images, Stock Photos &amp; Vectors | Shutterstock" id="129" name="Google Shape;12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55525" y="4125975"/>
            <a:ext cx="530499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/>
          <p:nvPr/>
        </p:nvSpPr>
        <p:spPr>
          <a:xfrm>
            <a:off x="4431762" y="1183637"/>
            <a:ext cx="3849900" cy="1722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/>
          <p:nvPr/>
        </p:nvSpPr>
        <p:spPr>
          <a:xfrm>
            <a:off x="360140" y="1371634"/>
            <a:ext cx="3849900" cy="1722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Not Internet Banking Hypothesis Cont..</a:t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436" y="1682040"/>
            <a:ext cx="3674355" cy="133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406275" y="1287700"/>
            <a:ext cx="3508200" cy="3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300"/>
              <a:t>Getting onboard is time consuming</a:t>
            </a:r>
            <a:endParaRPr sz="1300"/>
          </a:p>
        </p:txBody>
      </p:sp>
      <p:pic>
        <p:nvPicPr>
          <p:cNvPr descr="Rejected Images, Stock Photos &amp; Vectors | Shutterstock" id="140" name="Google Shape;14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2825" y="2552055"/>
            <a:ext cx="530500" cy="48008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4256875" y="1215016"/>
            <a:ext cx="3585300" cy="173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Non Users’ Needs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846875" y="1152475"/>
            <a:ext cx="3296100" cy="18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300"/>
              <a:t>Average Travelling Distance to Access Banking Services</a:t>
            </a:r>
            <a:endParaRPr sz="1300"/>
          </a:p>
        </p:txBody>
      </p:sp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 b="0" l="0" r="0" t="12831"/>
          <a:stretch/>
        </p:blipFill>
        <p:spPr>
          <a:xfrm>
            <a:off x="1161838" y="1758763"/>
            <a:ext cx="2666184" cy="12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4347925" y="1152475"/>
            <a:ext cx="3296100" cy="18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300"/>
              <a:t>Frequency of Accessing Banking Services </a:t>
            </a:r>
            <a:endParaRPr sz="1300"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5225" y="1708375"/>
            <a:ext cx="2481509" cy="115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025" y="3528475"/>
            <a:ext cx="4156350" cy="1455277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579550" y="3126825"/>
            <a:ext cx="81003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300"/>
              <a:t>Frequently Accessed Services</a:t>
            </a:r>
            <a:endParaRPr sz="1300"/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6324" y="3441225"/>
            <a:ext cx="4105924" cy="162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/>
          <p:nvPr/>
        </p:nvSpPr>
        <p:spPr>
          <a:xfrm>
            <a:off x="498925" y="1211680"/>
            <a:ext cx="3585300" cy="173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192600" y="3126824"/>
            <a:ext cx="8639700" cy="1944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