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48" autoAdjust="0"/>
  </p:normalViewPr>
  <p:slideViewPr>
    <p:cSldViewPr>
      <p:cViewPr>
        <p:scale>
          <a:sx n="110" d="100"/>
          <a:sy n="110" d="100"/>
        </p:scale>
        <p:origin x="1171" y="-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4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0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1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1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87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74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1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9E6C-6AB1-4946-9AC7-E65D7F4B4679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6230-6327-421E-9A60-69FA95319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7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886229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886229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0000" r="-35352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5085" r="-353521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551463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122147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122147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15459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11 Abrir llave"/>
          <p:cNvSpPr/>
          <p:nvPr/>
        </p:nvSpPr>
        <p:spPr>
          <a:xfrm>
            <a:off x="3186062" y="476842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13 Abrir llave"/>
          <p:cNvSpPr/>
          <p:nvPr/>
        </p:nvSpPr>
        <p:spPr>
          <a:xfrm>
            <a:off x="3186062" y="440838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01029D0-AABE-452F-9C40-5A5CD2D359E2}"/>
              </a:ext>
            </a:extLst>
          </p:cNvPr>
          <p:cNvSpPr/>
          <p:nvPr/>
        </p:nvSpPr>
        <p:spPr>
          <a:xfrm>
            <a:off x="2576510" y="548680"/>
            <a:ext cx="2887520" cy="15492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(4) -&gt; a - y*b = 4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(1) -&gt; ?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cir.cus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(4) -&gt; ?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print( 4 + ? + ? ) -&gt;  ?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81576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3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781576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116000" r="-38059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211765" r="-380597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318000" r="-38059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3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956329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956329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/>
              <p:nvPr/>
            </p:nvSpPr>
            <p:spPr>
              <a:xfrm>
                <a:off x="2576509" y="5112383"/>
                <a:ext cx="661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09" y="5112383"/>
                <a:ext cx="66101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/>
              <p:nvPr/>
            </p:nvSpPr>
            <p:spPr>
              <a:xfrm>
                <a:off x="2395747" y="5452960"/>
                <a:ext cx="8469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47" y="5452960"/>
                <a:ext cx="8469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829861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829861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0000" r="-35352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5085" r="-353521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551463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147672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147672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15459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11 Abrir llave"/>
          <p:cNvSpPr/>
          <p:nvPr/>
        </p:nvSpPr>
        <p:spPr>
          <a:xfrm>
            <a:off x="3186062" y="476842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13 Abrir llave"/>
          <p:cNvSpPr/>
          <p:nvPr/>
        </p:nvSpPr>
        <p:spPr>
          <a:xfrm>
            <a:off x="3186062" y="440838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01029D0-AABE-452F-9C40-5A5CD2D359E2}"/>
              </a:ext>
            </a:extLst>
          </p:cNvPr>
          <p:cNvSpPr/>
          <p:nvPr/>
        </p:nvSpPr>
        <p:spPr>
          <a:xfrm>
            <a:off x="2576510" y="548680"/>
            <a:ext cx="2887520" cy="15492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(4) -&gt; a - y*b = 4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(1) -&gt; a - y*b = 1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cir.cus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(4) -&gt; ?</a:t>
            </a: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print( 4 + 1 + ? ) -&gt;  ?</a:t>
            </a:r>
            <a:endParaRPr lang="es-ES" sz="16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019371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3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019371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116000" r="-38059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211765" r="-380597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93" t="-318000" r="-38059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3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25043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25043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9 CuadroTexto">
                <a:extLst>
                  <a:ext uri="{FF2B5EF4-FFF2-40B4-BE49-F238E27FC236}">
                    <a16:creationId xmlns:a16="http://schemas.microsoft.com/office/drawing/2014/main" id="{D9D33E3A-4312-4359-AA41-95383E7706FE}"/>
                  </a:ext>
                </a:extLst>
              </p:cNvPr>
              <p:cNvSpPr txBox="1"/>
              <p:nvPr/>
            </p:nvSpPr>
            <p:spPr>
              <a:xfrm>
                <a:off x="2576509" y="5112383"/>
                <a:ext cx="661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9 CuadroTexto">
                <a:extLst>
                  <a:ext uri="{FF2B5EF4-FFF2-40B4-BE49-F238E27FC236}">
                    <a16:creationId xmlns:a16="http://schemas.microsoft.com/office/drawing/2014/main" id="{D9D33E3A-4312-4359-AA41-95383E770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09" y="5112383"/>
                <a:ext cx="66101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5 CuadroTexto">
                <a:extLst>
                  <a:ext uri="{FF2B5EF4-FFF2-40B4-BE49-F238E27FC236}">
                    <a16:creationId xmlns:a16="http://schemas.microsoft.com/office/drawing/2014/main" id="{D84E0860-8DA7-4A50-B634-74E62353ADF0}"/>
                  </a:ext>
                </a:extLst>
              </p:cNvPr>
              <p:cNvSpPr txBox="1"/>
              <p:nvPr/>
            </p:nvSpPr>
            <p:spPr>
              <a:xfrm>
                <a:off x="2395747" y="5452960"/>
                <a:ext cx="8469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5 CuadroTexto">
                <a:extLst>
                  <a:ext uri="{FF2B5EF4-FFF2-40B4-BE49-F238E27FC236}">
                    <a16:creationId xmlns:a16="http://schemas.microsoft.com/office/drawing/2014/main" id="{D84E0860-8DA7-4A50-B634-74E62353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47" y="5452960"/>
                <a:ext cx="846962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54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98011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98011"/>
                  </p:ext>
                </p:extLst>
              </p:nvPr>
            </p:nvGraphicFramePr>
            <p:xfrm>
              <a:off x="3231781" y="4349324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1667" r="-35352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103390" r="-353521" b="-2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0000" r="-35352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5085" r="-353521" b="-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551463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89208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89208"/>
                  </p:ext>
                </p:extLst>
              </p:nvPr>
            </p:nvGraphicFramePr>
            <p:xfrm>
              <a:off x="477355" y="620688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15459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CuadroTexto"/>
              <p:cNvSpPr txBox="1"/>
              <p:nvPr/>
            </p:nvSpPr>
            <p:spPr>
              <a:xfrm>
                <a:off x="2609747" y="5092085"/>
                <a:ext cx="668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47" y="5092085"/>
                <a:ext cx="668003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Abrir llave"/>
          <p:cNvSpPr/>
          <p:nvPr/>
        </p:nvSpPr>
        <p:spPr>
          <a:xfrm>
            <a:off x="3186062" y="476842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13 Abrir llave"/>
          <p:cNvSpPr/>
          <p:nvPr/>
        </p:nvSpPr>
        <p:spPr>
          <a:xfrm>
            <a:off x="3186062" y="4408385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36185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36185"/>
                  </p:ext>
                </p:extLst>
              </p:nvPr>
            </p:nvGraphicFramePr>
            <p:xfrm>
              <a:off x="462460" y="3933056"/>
              <a:ext cx="1944215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9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93" t="-116000" r="-38059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93" t="-211765" r="-380597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93" t="-318000" r="-38059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695023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7 Tabla">
                <a:extLst>
                  <a:ext uri="{FF2B5EF4-FFF2-40B4-BE49-F238E27FC236}">
                    <a16:creationId xmlns:a16="http://schemas.microsoft.com/office/drawing/2014/main" id="{E3B8968A-34E1-4FC1-89EA-D3547E6E8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8695023"/>
                  </p:ext>
                </p:extLst>
              </p:nvPr>
            </p:nvGraphicFramePr>
            <p:xfrm>
              <a:off x="477353" y="2276872"/>
              <a:ext cx="194421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08" t="-114000" r="-35352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08" t="-209804" r="-35352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08" t="-316000" r="-353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08" t="-416000" r="-35352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5 CuadroTexto">
                <a:extLst>
                  <a:ext uri="{FF2B5EF4-FFF2-40B4-BE49-F238E27FC236}">
                    <a16:creationId xmlns:a16="http://schemas.microsoft.com/office/drawing/2014/main" id="{7DE9C3C7-C18D-40DD-9697-0EE0C2CF36E1}"/>
                  </a:ext>
                </a:extLst>
              </p:cNvPr>
              <p:cNvSpPr txBox="1"/>
              <p:nvPr/>
            </p:nvSpPr>
            <p:spPr>
              <a:xfrm>
                <a:off x="2409235" y="5466447"/>
                <a:ext cx="875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𝑐𝑖𝑟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5 CuadroTexto">
                <a:extLst>
                  <a:ext uri="{FF2B5EF4-FFF2-40B4-BE49-F238E27FC236}">
                    <a16:creationId xmlns:a16="http://schemas.microsoft.com/office/drawing/2014/main" id="{7DE9C3C7-C18D-40DD-9697-0EE0C2CF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35" y="5466447"/>
                <a:ext cx="87581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5 CuadroTexto">
                <a:extLst>
                  <a:ext uri="{FF2B5EF4-FFF2-40B4-BE49-F238E27FC236}">
                    <a16:creationId xmlns:a16="http://schemas.microsoft.com/office/drawing/2014/main" id="{0576FBD9-B52A-4244-8DEC-D723F610D012}"/>
                  </a:ext>
                </a:extLst>
              </p:cNvPr>
              <p:cNvSpPr txBox="1"/>
              <p:nvPr/>
            </p:nvSpPr>
            <p:spPr>
              <a:xfrm>
                <a:off x="2414477" y="4730490"/>
                <a:ext cx="834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5 CuadroTexto">
                <a:extLst>
                  <a:ext uri="{FF2B5EF4-FFF2-40B4-BE49-F238E27FC236}">
                    <a16:creationId xmlns:a16="http://schemas.microsoft.com/office/drawing/2014/main" id="{0576FBD9-B52A-4244-8DEC-D723F610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77" y="4730490"/>
                <a:ext cx="83413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411C14DB-4D38-4BA1-BFD6-A17D8332EE68}"/>
                  </a:ext>
                </a:extLst>
              </p:cNvPr>
              <p:cNvSpPr txBox="1"/>
              <p:nvPr/>
            </p:nvSpPr>
            <p:spPr>
              <a:xfrm>
                <a:off x="2609746" y="4353012"/>
                <a:ext cx="6610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411C14DB-4D38-4BA1-BFD6-A17D8332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46" y="4353012"/>
                <a:ext cx="661014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70FA5B6B-5637-495C-8FA2-1A2AEFAE6116}"/>
                  </a:ext>
                </a:extLst>
              </p:cNvPr>
              <p:cNvSpPr/>
              <p:nvPr/>
            </p:nvSpPr>
            <p:spPr>
              <a:xfrm>
                <a:off x="2576510" y="548680"/>
                <a:ext cx="2887520" cy="15492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ho.cus(4) -&gt; a - y*b = 4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po.cus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-&gt; a - y*b = 1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cir.cus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(4) -&gt; </a:t>
                </a:r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6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*b-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print( 4 + 1 + 0 ) -&gt;  5</a:t>
                </a:r>
                <a:endParaRPr lang="es-E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70FA5B6B-5637-495C-8FA2-1A2AEFAE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10" y="548680"/>
                <a:ext cx="2887520" cy="154920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1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45223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45223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1695" r="-353521" b="-3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100000" r="-35352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3390" r="-353521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3390" r="-353521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609797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65220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65220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116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211765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318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518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73793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Abrir llave"/>
          <p:cNvSpPr/>
          <p:nvPr/>
        </p:nvSpPr>
        <p:spPr>
          <a:xfrm>
            <a:off x="3186062" y="535176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Abrir llave"/>
          <p:cNvSpPr/>
          <p:nvPr/>
        </p:nvSpPr>
        <p:spPr>
          <a:xfrm>
            <a:off x="3186062" y="499172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D01029D0-AABE-452F-9C40-5A5CD2D359E2}"/>
                  </a:ext>
                </a:extLst>
              </p:cNvPr>
              <p:cNvSpPr/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ho.cus(4)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*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/>
                  <a:t> = -1</a:t>
                </a:r>
                <a:br>
                  <a:rPr lang="en-US" sz="1600" i="1" dirty="0"/>
                </a:br>
                <a:r>
                  <a:rPr lang="en-US" sz="1600" i="1" dirty="0" err="1"/>
                  <a:t>po.cus</a:t>
                </a:r>
                <a:r>
                  <a:rPr lang="en-US" sz="1600" i="1" dirty="0"/>
                  <a:t>(1) -&gt; ?</a:t>
                </a:r>
                <a:br>
                  <a:rPr lang="en-US" sz="1600" i="1" dirty="0"/>
                </a:br>
                <a:r>
                  <a:rPr lang="en-US" sz="1600" i="1" dirty="0" err="1"/>
                  <a:t>cir.cus</a:t>
                </a:r>
                <a:r>
                  <a:rPr lang="en-US" sz="1600" i="1" dirty="0"/>
                  <a:t>(4) -&gt; ?</a:t>
                </a:r>
                <a:br>
                  <a:rPr lang="en-US" sz="1600" i="1" dirty="0"/>
                </a:br>
                <a:br>
                  <a:rPr lang="en-US" sz="1600" i="1" dirty="0"/>
                </a:br>
                <a:r>
                  <a:rPr lang="en-US" sz="1600" i="1" dirty="0"/>
                  <a:t>print( -1 + ? + ? ) -&gt;  ?</a:t>
                </a:r>
                <a:endParaRPr lang="es-ES" sz="1600" i="1" dirty="0"/>
              </a:p>
            </p:txBody>
          </p:sp>
        </mc:Choice>
        <mc:Fallback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D01029D0-AABE-452F-9C40-5A5CD2D35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blipFill>
                <a:blip r:embed="rId4"/>
                <a:stretch>
                  <a:fillRect t="-388" b="-46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619189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619189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114000" r="-376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209804" r="-37600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3" t="-316000" r="-376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/>
              <p:nvPr/>
            </p:nvSpPr>
            <p:spPr>
              <a:xfrm>
                <a:off x="2627784" y="5695724"/>
                <a:ext cx="668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695724"/>
                <a:ext cx="66800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/>
              <p:nvPr/>
            </p:nvSpPr>
            <p:spPr>
              <a:xfrm>
                <a:off x="2428893" y="6036301"/>
                <a:ext cx="8469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93" y="6036301"/>
                <a:ext cx="8469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756699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756699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66" t="-114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66" t="-209804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66" t="-316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66" t="-516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5 CuadroTexto">
                <a:extLst>
                  <a:ext uri="{FF2B5EF4-FFF2-40B4-BE49-F238E27FC236}">
                    <a16:creationId xmlns:a16="http://schemas.microsoft.com/office/drawing/2014/main" id="{A7E9ADEE-33FD-4351-A6B1-7A36B4EED5B1}"/>
                  </a:ext>
                </a:extLst>
              </p:cNvPr>
              <p:cNvSpPr txBox="1"/>
              <p:nvPr/>
            </p:nvSpPr>
            <p:spPr>
              <a:xfrm>
                <a:off x="2435337" y="5340709"/>
                <a:ext cx="937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5" name="5 CuadroTexto">
                <a:extLst>
                  <a:ext uri="{FF2B5EF4-FFF2-40B4-BE49-F238E27FC236}">
                    <a16:creationId xmlns:a16="http://schemas.microsoft.com/office/drawing/2014/main" id="{A7E9ADEE-33FD-4351-A6B1-7A36B4EE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37" y="5340709"/>
                <a:ext cx="93794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7 Tabla">
                <a:extLst>
                  <a:ext uri="{FF2B5EF4-FFF2-40B4-BE49-F238E27FC236}">
                    <a16:creationId xmlns:a16="http://schemas.microsoft.com/office/drawing/2014/main" id="{4317DF38-418A-4F8D-8EE0-017BEEDC7C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74705"/>
                  </p:ext>
                </p:extLst>
              </p:nvPr>
            </p:nvGraphicFramePr>
            <p:xfrm>
              <a:off x="2699792" y="2602750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zo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7 Tabla">
                <a:extLst>
                  <a:ext uri="{FF2B5EF4-FFF2-40B4-BE49-F238E27FC236}">
                    <a16:creationId xmlns:a16="http://schemas.microsoft.com/office/drawing/2014/main" id="{4317DF38-418A-4F8D-8EE0-017BEEDC7C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974705"/>
                  </p:ext>
                </p:extLst>
              </p:nvPr>
            </p:nvGraphicFramePr>
            <p:xfrm>
              <a:off x="2699792" y="2602750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zo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66" t="-114000" r="-353165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66" t="-209804" r="-353165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66" t="-316000" r="-35316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66" t="-516000" r="-35316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9 CuadroTexto">
                <a:extLst>
                  <a:ext uri="{FF2B5EF4-FFF2-40B4-BE49-F238E27FC236}">
                    <a16:creationId xmlns:a16="http://schemas.microsoft.com/office/drawing/2014/main" id="{7797DEF4-9E5A-44CC-88F2-E10AFB4B4E7F}"/>
                  </a:ext>
                </a:extLst>
              </p:cNvPr>
              <p:cNvSpPr txBox="1"/>
              <p:nvPr/>
            </p:nvSpPr>
            <p:spPr>
              <a:xfrm>
                <a:off x="2583039" y="5013176"/>
                <a:ext cx="764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21" name="9 CuadroTexto">
                <a:extLst>
                  <a:ext uri="{FF2B5EF4-FFF2-40B4-BE49-F238E27FC236}">
                    <a16:creationId xmlns:a16="http://schemas.microsoft.com/office/drawing/2014/main" id="{7797DEF4-9E5A-44CC-88F2-E10AFB4B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39" y="5013176"/>
                <a:ext cx="764825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3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169264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-5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169264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3390" r="-353521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-5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3390" r="-353521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609797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757444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-2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757444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116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211765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318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518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-2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73793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Abrir llave"/>
          <p:cNvSpPr/>
          <p:nvPr/>
        </p:nvSpPr>
        <p:spPr>
          <a:xfrm>
            <a:off x="3186062" y="535176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Abrir llave"/>
          <p:cNvSpPr/>
          <p:nvPr/>
        </p:nvSpPr>
        <p:spPr>
          <a:xfrm>
            <a:off x="3186062" y="499172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334166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334166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14000" r="-376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209804" r="-37600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316000" r="-376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/>
              <p:nvPr/>
            </p:nvSpPr>
            <p:spPr>
              <a:xfrm>
                <a:off x="2627784" y="5695724"/>
                <a:ext cx="764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695724"/>
                <a:ext cx="764825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/>
              <p:nvPr/>
            </p:nvSpPr>
            <p:spPr>
              <a:xfrm>
                <a:off x="2428893" y="6036301"/>
                <a:ext cx="950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93" y="6036301"/>
                <a:ext cx="95077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27672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327672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114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209804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316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516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278690C3-F788-4C1E-B561-7AD7EF9992DC}"/>
                  </a:ext>
                </a:extLst>
              </p:cNvPr>
              <p:cNvSpPr/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ho.cus(4)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*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/>
                  <a:t> = -1</a:t>
                </a:r>
                <a:br>
                  <a:rPr lang="en-US" sz="1600" i="1" dirty="0"/>
                </a:br>
                <a:r>
                  <a:rPr lang="en-US" sz="1600" i="1" dirty="0" err="1"/>
                  <a:t>po.cus</a:t>
                </a:r>
                <a:r>
                  <a:rPr lang="en-US" sz="1600" i="1" dirty="0"/>
                  <a:t>(1) -&gt;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∗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sz="1600" i="1" dirty="0"/>
                  <a:t> = -3</a:t>
                </a:r>
                <a:br>
                  <a:rPr lang="en-US" sz="1600" i="1" dirty="0"/>
                </a:br>
                <a:r>
                  <a:rPr lang="en-US" sz="1600" i="1" dirty="0" err="1"/>
                  <a:t>cir.cus</a:t>
                </a:r>
                <a:r>
                  <a:rPr lang="en-US" sz="1600" i="1" dirty="0"/>
                  <a:t>(4) -&gt; ?</a:t>
                </a:r>
                <a:br>
                  <a:rPr lang="en-US" sz="1600" i="1" dirty="0"/>
                </a:br>
                <a:br>
                  <a:rPr lang="en-US" sz="1600" i="1" dirty="0"/>
                </a:br>
                <a:r>
                  <a:rPr lang="en-US" sz="1600" i="1" dirty="0"/>
                  <a:t>print( -1 + (-3) + ? ) -&gt;  ?</a:t>
                </a:r>
                <a:endParaRPr lang="es-ES" sz="1600" i="1" dirty="0"/>
              </a:p>
            </p:txBody>
          </p:sp>
        </mc:Choice>
        <mc:Fallback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278690C3-F788-4C1E-B561-7AD7EF999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blipFill>
                <a:blip r:embed="rId8"/>
                <a:stretch>
                  <a:fillRect t="-388" b="-46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23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889198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889198"/>
                  </p:ext>
                </p:extLst>
              </p:nvPr>
            </p:nvGraphicFramePr>
            <p:xfrm>
              <a:off x="3231781" y="4932665"/>
              <a:ext cx="2232248" cy="1443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7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3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2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1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203390" r="-353521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050" b="0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0</a:t>
                          </a:r>
                          <a:endParaRPr lang="es-ES" sz="1050" b="0" dirty="0">
                            <a:solidFill>
                              <a:schemeClr val="tx1"/>
                            </a:solidFill>
                            <a:latin typeface="Agency FB" panose="020B0503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197" t="-303390" r="-353521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4 Abrir llave"/>
          <p:cNvSpPr/>
          <p:nvPr/>
        </p:nvSpPr>
        <p:spPr>
          <a:xfrm>
            <a:off x="3186062" y="609797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23453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-2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7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23453"/>
                  </p:ext>
                </p:extLst>
              </p:nvPr>
            </p:nvGraphicFramePr>
            <p:xfrm>
              <a:off x="330875" y="257523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po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116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211765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318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7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66" t="-518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-2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8 Abrir llave"/>
          <p:cNvSpPr/>
          <p:nvPr/>
        </p:nvSpPr>
        <p:spPr>
          <a:xfrm>
            <a:off x="3186062" y="5737937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Abrir llave"/>
          <p:cNvSpPr/>
          <p:nvPr/>
        </p:nvSpPr>
        <p:spPr>
          <a:xfrm>
            <a:off x="3186062" y="535176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Abrir llave"/>
          <p:cNvSpPr/>
          <p:nvPr/>
        </p:nvSpPr>
        <p:spPr>
          <a:xfrm>
            <a:off x="3186062" y="4991726"/>
            <a:ext cx="189735" cy="2160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03019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16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𝑧𝑜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275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10 Tabla">
                <a:extLst>
                  <a:ext uri="{FF2B5EF4-FFF2-40B4-BE49-F238E27FC236}">
                    <a16:creationId xmlns:a16="http://schemas.microsoft.com/office/drawing/2014/main" id="{972195B6-F425-484E-B88B-9A08C216F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03019"/>
                  </p:ext>
                </p:extLst>
              </p:nvPr>
            </p:nvGraphicFramePr>
            <p:xfrm>
              <a:off x="323528" y="633616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58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ho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14000" r="-376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Cadabra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209804" r="-37600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Func</a:t>
                          </a:r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. </a:t>
                          </a:r>
                          <a:r>
                            <a:rPr lang="en-US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087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316000" r="-376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Asocia-&gt;</a:t>
                          </a:r>
                          <a:r>
                            <a:rPr lang="es-VE" sz="1400" b="0" strike="noStrike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PDCabra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scadia Code SemiBold" panose="020B0609020000020004" pitchFamily="49" charset="0"/>
                            </a:rPr>
                            <a:t>0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850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es-E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strike="noStrike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4</a:t>
                          </a:r>
                          <a:endParaRPr lang="es-ES" sz="1400" b="0" strike="no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07894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/>
              <p:nvPr/>
            </p:nvSpPr>
            <p:spPr>
              <a:xfrm>
                <a:off x="2627784" y="5695724"/>
                <a:ext cx="764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1400" b="0" i="1" smtClean="0">
                          <a:latin typeface="Cambria Math"/>
                        </a:rPr>
                        <m:t>𝑝𝑖𝑑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sz="1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8" name="9 CuadroTexto">
                <a:extLst>
                  <a:ext uri="{FF2B5EF4-FFF2-40B4-BE49-F238E27FC236}">
                    <a16:creationId xmlns:a16="http://schemas.microsoft.com/office/drawing/2014/main" id="{918DE75E-76CA-4BA1-A506-7BED55A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695724"/>
                <a:ext cx="764825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/>
              <p:nvPr/>
            </p:nvSpPr>
            <p:spPr>
              <a:xfrm>
                <a:off x="2428893" y="6036301"/>
                <a:ext cx="950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9" name="5 CuadroTexto">
                <a:extLst>
                  <a:ext uri="{FF2B5EF4-FFF2-40B4-BE49-F238E27FC236}">
                    <a16:creationId xmlns:a16="http://schemas.microsoft.com/office/drawing/2014/main" id="{19CD1F41-03A4-4BC0-B9FF-369F6766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93" y="6036301"/>
                <a:ext cx="95077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95072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56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𝑝𝑖𝑑𝑒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latin typeface="Cambria Math"/>
                                  </a:rPr>
                                  <m:t>𝑐𝑢𝑠</m:t>
                                </m:r>
                              </m:oMath>
                            </m:oMathPara>
                          </a14:m>
                          <a:endParaRPr lang="es-E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2541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VE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7 Tabla">
                <a:extLst>
                  <a:ext uri="{FF2B5EF4-FFF2-40B4-BE49-F238E27FC236}">
                    <a16:creationId xmlns:a16="http://schemas.microsoft.com/office/drawing/2014/main" id="{3CF77F01-00A5-4317-89D6-146790C75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95072"/>
                  </p:ext>
                </p:extLst>
              </p:nvPr>
            </p:nvGraphicFramePr>
            <p:xfrm>
              <a:off x="323527" y="4516397"/>
              <a:ext cx="2160241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01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Descripción de “</a:t>
                          </a:r>
                          <a:r>
                            <a:rPr lang="es-VE" sz="1600" b="0" dirty="0" err="1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cir</a:t>
                          </a:r>
                          <a:r>
                            <a:rPr lang="es-VE" sz="1600" b="0" dirty="0">
                              <a:solidFill>
                                <a:schemeClr val="bg1"/>
                              </a:solidFill>
                              <a:latin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a:t>”</a:t>
                          </a:r>
                          <a:endParaRPr lang="es-ES" sz="1600" b="0" dirty="0">
                            <a:solidFill>
                              <a:schemeClr val="bg1"/>
                            </a:solidFill>
                            <a:latin typeface="Cascadia Code SemiBold" panose="020B0609020000020004" pitchFamily="49" charset="0"/>
                            <a:cs typeface="Cascadia Code SemiBold" panose="020B06090200000200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114000" r="-35189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209804" r="-35189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Func</a:t>
                          </a:r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. </a:t>
                          </a:r>
                          <a:r>
                            <a:rPr lang="es-VE" sz="14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alibri" panose="020F0502020204030204" pitchFamily="34" charset="0"/>
                            </a:rPr>
                            <a:t>PDCabra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316000" r="-35189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10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05851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66" t="-516000" r="-35189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VE" sz="14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 | 1</a:t>
                          </a:r>
                          <a:endParaRPr lang="es-ES" sz="1400" b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278690C3-F788-4C1E-B561-7AD7EF9992DC}"/>
                  </a:ext>
                </a:extLst>
              </p:cNvPr>
              <p:cNvSpPr/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/>
                  <a:t>ho.cus(4)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∗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sz="1600" i="1" dirty="0"/>
                  <a:t>-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/>
                  <a:t> = -1</a:t>
                </a:r>
                <a:br>
                  <a:rPr lang="en-US" sz="1600" i="1" dirty="0"/>
                </a:br>
                <a:r>
                  <a:rPr lang="en-US" sz="1600" i="1" dirty="0" err="1"/>
                  <a:t>po.cus</a:t>
                </a:r>
                <a:r>
                  <a:rPr lang="en-US" sz="1600" i="1" dirty="0"/>
                  <a:t>(1) -&gt;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∗</m:t>
                    </m:r>
                    <m:r>
                      <m:rPr>
                        <m:nor/>
                      </m:rPr>
                      <a:rPr lang="en-US" sz="1600" b="0" i="1" dirty="0" smtClean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sz="1600" i="1" dirty="0"/>
                  <a:t> = -3</a:t>
                </a:r>
                <a:br>
                  <a:rPr lang="en-US" sz="1600" i="1" dirty="0"/>
                </a:br>
                <a:r>
                  <a:rPr lang="en-US" sz="1600" i="1" dirty="0" err="1"/>
                  <a:t>cir.cus</a:t>
                </a:r>
                <a:r>
                  <a:rPr lang="en-US" sz="1600" i="1" dirty="0"/>
                  <a:t>(4) -&gt;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s-ES" sz="1600" i="1" dirty="0">
                        <a:solidFill>
                          <a:schemeClr val="bg1"/>
                        </a:solidFill>
                      </a:rPr>
                      <m:t>∗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chemeClr val="bg1"/>
                        </a:solidFill>
                      </a:rPr>
                      <m:t>a</m:t>
                    </m:r>
                  </m:oMath>
                </a14:m>
                <a:r>
                  <a:rPr lang="en-US" sz="1600" i="1" dirty="0"/>
                  <a:t> = 3</a:t>
                </a:r>
                <a:br>
                  <a:rPr lang="en-US" sz="1600" i="1" dirty="0"/>
                </a:br>
                <a:br>
                  <a:rPr lang="en-US" sz="1600" i="1" dirty="0"/>
                </a:br>
                <a:r>
                  <a:rPr lang="en-US" sz="1600" i="1" dirty="0"/>
                  <a:t>print( -1 + (-3) + 3 ) -&gt;  -1</a:t>
                </a:r>
                <a:endParaRPr lang="es-ES" sz="1600" i="1" dirty="0"/>
              </a:p>
            </p:txBody>
          </p:sp>
        </mc:Choice>
        <mc:Fallback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278690C3-F788-4C1E-B561-7AD7EF999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09" y="641969"/>
                <a:ext cx="2887520" cy="1549206"/>
              </a:xfrm>
              <a:prstGeom prst="roundRect">
                <a:avLst/>
              </a:prstGeom>
              <a:blipFill>
                <a:blip r:embed="rId8"/>
                <a:stretch>
                  <a:fillRect t="-388" b="-46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02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827</Words>
  <Application>Microsoft Office PowerPoint</Application>
  <PresentationFormat>Presentación en pantalla (4:3)</PresentationFormat>
  <Paragraphs>275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Agency FB</vt:lpstr>
      <vt:lpstr>Arial</vt:lpstr>
      <vt:lpstr>Calibri</vt:lpstr>
      <vt:lpstr>Cambria Math</vt:lpstr>
      <vt:lpstr>Cascadia Code SemiBold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Astrid</dc:creator>
  <cp:lastModifiedBy>Junior M. Lara T.</cp:lastModifiedBy>
  <cp:revision>29</cp:revision>
  <dcterms:created xsi:type="dcterms:W3CDTF">2023-12-13T04:51:25Z</dcterms:created>
  <dcterms:modified xsi:type="dcterms:W3CDTF">2023-12-13T23:53:27Z</dcterms:modified>
</cp:coreProperties>
</file>