
<file path=[Content_Types].xml><?xml version="1.0" encoding="utf-8"?>
<Types xmlns="http://schemas.openxmlformats.org/package/2006/content-types">
  <Default Extension="xml" ContentType="application/xml"/>
  <Default Extension="mp4" ContentType="video/unknown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966907-F705-0E4F-BC61-9DFD7AB38DC3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BEEA460C-4D4A-7B4F-B5DF-889485941DB4}">
      <dgm:prSet phldrT="[Text]"/>
      <dgm:spPr/>
      <dgm:t>
        <a:bodyPr/>
        <a:lstStyle/>
        <a:p>
          <a:r>
            <a:rPr lang="en-US" dirty="0" smtClean="0"/>
            <a:t>Preliminary Phase</a:t>
          </a:r>
          <a:endParaRPr lang="en-US" dirty="0"/>
        </a:p>
      </dgm:t>
    </dgm:pt>
    <dgm:pt modelId="{5EB8E009-BE3B-8D4B-AF43-2DF187066905}" type="parTrans" cxnId="{4B89A70D-3AAC-5048-98BD-6B14030455EA}">
      <dgm:prSet/>
      <dgm:spPr/>
      <dgm:t>
        <a:bodyPr/>
        <a:lstStyle/>
        <a:p>
          <a:endParaRPr lang="en-US"/>
        </a:p>
      </dgm:t>
    </dgm:pt>
    <dgm:pt modelId="{4E5F19DE-0BFE-AF49-BBED-7DA8AEF720CF}" type="sibTrans" cxnId="{4B89A70D-3AAC-5048-98BD-6B14030455EA}">
      <dgm:prSet/>
      <dgm:spPr/>
      <dgm:t>
        <a:bodyPr/>
        <a:lstStyle/>
        <a:p>
          <a:endParaRPr lang="en-US"/>
        </a:p>
      </dgm:t>
    </dgm:pt>
    <dgm:pt modelId="{7FBFF6FE-468E-664D-9ED8-0D722F09BEA1}">
      <dgm:prSet phldrT="[Text]"/>
      <dgm:spPr/>
      <dgm:t>
        <a:bodyPr/>
        <a:lstStyle/>
        <a:p>
          <a:r>
            <a:rPr lang="en-US" dirty="0" smtClean="0"/>
            <a:t>Development of Roadmap</a:t>
          </a:r>
          <a:endParaRPr lang="en-US" dirty="0"/>
        </a:p>
      </dgm:t>
    </dgm:pt>
    <dgm:pt modelId="{14E4CF43-9B92-FF4A-92D6-BBB5261F1F79}" type="parTrans" cxnId="{99942DEC-69DA-B94D-80C8-7AF74D23DE23}">
      <dgm:prSet/>
      <dgm:spPr/>
      <dgm:t>
        <a:bodyPr/>
        <a:lstStyle/>
        <a:p>
          <a:endParaRPr lang="en-US"/>
        </a:p>
      </dgm:t>
    </dgm:pt>
    <dgm:pt modelId="{2D5ACF39-8E54-B943-BBE4-4E8AC53F4FC9}" type="sibTrans" cxnId="{99942DEC-69DA-B94D-80C8-7AF74D23DE23}">
      <dgm:prSet/>
      <dgm:spPr/>
      <dgm:t>
        <a:bodyPr/>
        <a:lstStyle/>
        <a:p>
          <a:endParaRPr lang="en-US"/>
        </a:p>
      </dgm:t>
    </dgm:pt>
    <dgm:pt modelId="{CBFEB83F-60DA-DF49-84EE-4752795E05D4}">
      <dgm:prSet phldrT="[Text]"/>
      <dgm:spPr/>
      <dgm:t>
        <a:bodyPr/>
        <a:lstStyle/>
        <a:p>
          <a:r>
            <a:rPr lang="en-US" dirty="0" smtClean="0"/>
            <a:t>Follow-up Activity</a:t>
          </a:r>
          <a:endParaRPr lang="en-US" dirty="0"/>
        </a:p>
      </dgm:t>
    </dgm:pt>
    <dgm:pt modelId="{356001CD-961A-6040-8739-B5513EDFA532}" type="parTrans" cxnId="{A6507A36-C423-AD4E-BCD9-BA80B2F49D0D}">
      <dgm:prSet/>
      <dgm:spPr/>
      <dgm:t>
        <a:bodyPr/>
        <a:lstStyle/>
        <a:p>
          <a:endParaRPr lang="en-US"/>
        </a:p>
      </dgm:t>
    </dgm:pt>
    <dgm:pt modelId="{DB6AEF91-7344-C940-9DC0-E1991D5EE275}" type="sibTrans" cxnId="{A6507A36-C423-AD4E-BCD9-BA80B2F49D0D}">
      <dgm:prSet/>
      <dgm:spPr/>
      <dgm:t>
        <a:bodyPr/>
        <a:lstStyle/>
        <a:p>
          <a:endParaRPr lang="en-US"/>
        </a:p>
      </dgm:t>
    </dgm:pt>
    <dgm:pt modelId="{F5EA861D-FEE8-F446-AF4F-0DBC65995224}" type="pres">
      <dgm:prSet presAssocID="{1D966907-F705-0E4F-BC61-9DFD7AB38DC3}" presName="CompostProcess" presStyleCnt="0">
        <dgm:presLayoutVars>
          <dgm:dir/>
          <dgm:resizeHandles val="exact"/>
        </dgm:presLayoutVars>
      </dgm:prSet>
      <dgm:spPr/>
    </dgm:pt>
    <dgm:pt modelId="{C815FB6C-9574-F14D-8AC8-CE89DC80EBE2}" type="pres">
      <dgm:prSet presAssocID="{1D966907-F705-0E4F-BC61-9DFD7AB38DC3}" presName="arrow" presStyleLbl="bgShp" presStyleIdx="0" presStyleCnt="1"/>
      <dgm:spPr/>
    </dgm:pt>
    <dgm:pt modelId="{D1D0FA6E-BCD4-744F-B1EB-733B8248BCA8}" type="pres">
      <dgm:prSet presAssocID="{1D966907-F705-0E4F-BC61-9DFD7AB38DC3}" presName="linearProcess" presStyleCnt="0"/>
      <dgm:spPr/>
    </dgm:pt>
    <dgm:pt modelId="{10AABCCE-F423-4748-9DA1-2386E527B2B1}" type="pres">
      <dgm:prSet presAssocID="{BEEA460C-4D4A-7B4F-B5DF-889485941DB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5F90BA-A5F7-734E-BE18-27496A0B0391}" type="pres">
      <dgm:prSet presAssocID="{4E5F19DE-0BFE-AF49-BBED-7DA8AEF720CF}" presName="sibTrans" presStyleCnt="0"/>
      <dgm:spPr/>
    </dgm:pt>
    <dgm:pt modelId="{68EE6345-E468-7E4F-A3F3-93B5D7C02AF2}" type="pres">
      <dgm:prSet presAssocID="{7FBFF6FE-468E-664D-9ED8-0D722F09BEA1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A3A102-4AF1-2248-9933-22DF5F5360F3}" type="pres">
      <dgm:prSet presAssocID="{2D5ACF39-8E54-B943-BBE4-4E8AC53F4FC9}" presName="sibTrans" presStyleCnt="0"/>
      <dgm:spPr/>
    </dgm:pt>
    <dgm:pt modelId="{BAF7B573-80E6-5B42-9EB1-82C4ADA167C9}" type="pres">
      <dgm:prSet presAssocID="{CBFEB83F-60DA-DF49-84EE-4752795E05D4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214F1C-0825-B043-A15C-C3AAD9310296}" type="presOf" srcId="{CBFEB83F-60DA-DF49-84EE-4752795E05D4}" destId="{BAF7B573-80E6-5B42-9EB1-82C4ADA167C9}" srcOrd="0" destOrd="0" presId="urn:microsoft.com/office/officeart/2005/8/layout/hProcess9"/>
    <dgm:cxn modelId="{E8F31AB5-BA7E-7C4C-B487-CE9BE5DB4724}" type="presOf" srcId="{BEEA460C-4D4A-7B4F-B5DF-889485941DB4}" destId="{10AABCCE-F423-4748-9DA1-2386E527B2B1}" srcOrd="0" destOrd="0" presId="urn:microsoft.com/office/officeart/2005/8/layout/hProcess9"/>
    <dgm:cxn modelId="{A6507A36-C423-AD4E-BCD9-BA80B2F49D0D}" srcId="{1D966907-F705-0E4F-BC61-9DFD7AB38DC3}" destId="{CBFEB83F-60DA-DF49-84EE-4752795E05D4}" srcOrd="2" destOrd="0" parTransId="{356001CD-961A-6040-8739-B5513EDFA532}" sibTransId="{DB6AEF91-7344-C940-9DC0-E1991D5EE275}"/>
    <dgm:cxn modelId="{D553D3EE-54B2-ED4E-86D6-060C0288AAA9}" type="presOf" srcId="{1D966907-F705-0E4F-BC61-9DFD7AB38DC3}" destId="{F5EA861D-FEE8-F446-AF4F-0DBC65995224}" srcOrd="0" destOrd="0" presId="urn:microsoft.com/office/officeart/2005/8/layout/hProcess9"/>
    <dgm:cxn modelId="{4B89A70D-3AAC-5048-98BD-6B14030455EA}" srcId="{1D966907-F705-0E4F-BC61-9DFD7AB38DC3}" destId="{BEEA460C-4D4A-7B4F-B5DF-889485941DB4}" srcOrd="0" destOrd="0" parTransId="{5EB8E009-BE3B-8D4B-AF43-2DF187066905}" sibTransId="{4E5F19DE-0BFE-AF49-BBED-7DA8AEF720CF}"/>
    <dgm:cxn modelId="{99942DEC-69DA-B94D-80C8-7AF74D23DE23}" srcId="{1D966907-F705-0E4F-BC61-9DFD7AB38DC3}" destId="{7FBFF6FE-468E-664D-9ED8-0D722F09BEA1}" srcOrd="1" destOrd="0" parTransId="{14E4CF43-9B92-FF4A-92D6-BBB5261F1F79}" sibTransId="{2D5ACF39-8E54-B943-BBE4-4E8AC53F4FC9}"/>
    <dgm:cxn modelId="{5FBBBDBF-7869-9B4B-9692-611B17BA18CF}" type="presOf" srcId="{7FBFF6FE-468E-664D-9ED8-0D722F09BEA1}" destId="{68EE6345-E468-7E4F-A3F3-93B5D7C02AF2}" srcOrd="0" destOrd="0" presId="urn:microsoft.com/office/officeart/2005/8/layout/hProcess9"/>
    <dgm:cxn modelId="{4F082C73-9B14-154E-8C7D-727FBC89F715}" type="presParOf" srcId="{F5EA861D-FEE8-F446-AF4F-0DBC65995224}" destId="{C815FB6C-9574-F14D-8AC8-CE89DC80EBE2}" srcOrd="0" destOrd="0" presId="urn:microsoft.com/office/officeart/2005/8/layout/hProcess9"/>
    <dgm:cxn modelId="{FB9E98A0-B286-E14E-A83B-9A8DEDDF607B}" type="presParOf" srcId="{F5EA861D-FEE8-F446-AF4F-0DBC65995224}" destId="{D1D0FA6E-BCD4-744F-B1EB-733B8248BCA8}" srcOrd="1" destOrd="0" presId="urn:microsoft.com/office/officeart/2005/8/layout/hProcess9"/>
    <dgm:cxn modelId="{3FC96607-45B1-C64E-9E46-0ABB0303CBAB}" type="presParOf" srcId="{D1D0FA6E-BCD4-744F-B1EB-733B8248BCA8}" destId="{10AABCCE-F423-4748-9DA1-2386E527B2B1}" srcOrd="0" destOrd="0" presId="urn:microsoft.com/office/officeart/2005/8/layout/hProcess9"/>
    <dgm:cxn modelId="{06582113-DF98-AB40-AF64-C154C33008F2}" type="presParOf" srcId="{D1D0FA6E-BCD4-744F-B1EB-733B8248BCA8}" destId="{3E5F90BA-A5F7-734E-BE18-27496A0B0391}" srcOrd="1" destOrd="0" presId="urn:microsoft.com/office/officeart/2005/8/layout/hProcess9"/>
    <dgm:cxn modelId="{EB433EF3-A2F3-1740-8716-64E18057D762}" type="presParOf" srcId="{D1D0FA6E-BCD4-744F-B1EB-733B8248BCA8}" destId="{68EE6345-E468-7E4F-A3F3-93B5D7C02AF2}" srcOrd="2" destOrd="0" presId="urn:microsoft.com/office/officeart/2005/8/layout/hProcess9"/>
    <dgm:cxn modelId="{D240F65F-7745-CD45-B521-CF4E82254D94}" type="presParOf" srcId="{D1D0FA6E-BCD4-744F-B1EB-733B8248BCA8}" destId="{4BA3A102-4AF1-2248-9933-22DF5F5360F3}" srcOrd="3" destOrd="0" presId="urn:microsoft.com/office/officeart/2005/8/layout/hProcess9"/>
    <dgm:cxn modelId="{5DB4ECE3-B9A1-5242-B6C5-37E986546530}" type="presParOf" srcId="{D1D0FA6E-BCD4-744F-B1EB-733B8248BCA8}" destId="{BAF7B573-80E6-5B42-9EB1-82C4ADA167C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5FB6C-9574-F14D-8AC8-CE89DC80EBE2}">
      <dsp:nvSpPr>
        <dsp:cNvPr id="0" name=""/>
        <dsp:cNvSpPr/>
      </dsp:nvSpPr>
      <dsp:spPr>
        <a:xfrm>
          <a:off x="457199" y="0"/>
          <a:ext cx="5181600" cy="406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AABCCE-F423-4748-9DA1-2386E527B2B1}">
      <dsp:nvSpPr>
        <dsp:cNvPr id="0" name=""/>
        <dsp:cNvSpPr/>
      </dsp:nvSpPr>
      <dsp:spPr>
        <a:xfrm>
          <a:off x="6548" y="1219199"/>
          <a:ext cx="1962150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Preliminary Phase</a:t>
          </a:r>
          <a:endParaRPr lang="en-US" sz="2300" kern="1200" dirty="0"/>
        </a:p>
      </dsp:txBody>
      <dsp:txXfrm>
        <a:off x="85903" y="1298554"/>
        <a:ext cx="1803440" cy="1466890"/>
      </dsp:txXfrm>
    </dsp:sp>
    <dsp:sp modelId="{68EE6345-E468-7E4F-A3F3-93B5D7C02AF2}">
      <dsp:nvSpPr>
        <dsp:cNvPr id="0" name=""/>
        <dsp:cNvSpPr/>
      </dsp:nvSpPr>
      <dsp:spPr>
        <a:xfrm>
          <a:off x="2066925" y="1219199"/>
          <a:ext cx="1962150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Development of Roadmap</a:t>
          </a:r>
          <a:endParaRPr lang="en-US" sz="2300" kern="1200" dirty="0"/>
        </a:p>
      </dsp:txBody>
      <dsp:txXfrm>
        <a:off x="2146280" y="1298554"/>
        <a:ext cx="1803440" cy="1466890"/>
      </dsp:txXfrm>
    </dsp:sp>
    <dsp:sp modelId="{BAF7B573-80E6-5B42-9EB1-82C4ADA167C9}">
      <dsp:nvSpPr>
        <dsp:cNvPr id="0" name=""/>
        <dsp:cNvSpPr/>
      </dsp:nvSpPr>
      <dsp:spPr>
        <a:xfrm>
          <a:off x="4127301" y="1219199"/>
          <a:ext cx="1962150" cy="162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Follow-up Activity</a:t>
          </a:r>
          <a:endParaRPr lang="en-US" sz="2300" kern="1200" dirty="0"/>
        </a:p>
      </dsp:txBody>
      <dsp:txXfrm>
        <a:off x="4206656" y="1298554"/>
        <a:ext cx="1803440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4A8D-8713-48BB-A7F3-0847F460D55D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DB3-991F-418E-AAD4-DC1A839C2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4A8D-8713-48BB-A7F3-0847F460D55D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DB3-991F-418E-AAD4-DC1A839C2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4A8D-8713-48BB-A7F3-0847F460D55D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DB3-991F-418E-AAD4-DC1A839C2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523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5237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4A8D-8713-48BB-A7F3-0847F460D55D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DB3-991F-418E-AAD4-DC1A839C2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896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19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5896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4A8D-8713-48BB-A7F3-0847F460D55D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DB3-991F-418E-AAD4-DC1A839C2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4A8D-8713-48BB-A7F3-0847F460D55D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DB3-991F-418E-AAD4-DC1A839C2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04A8D-8713-48BB-A7F3-0847F460D55D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5DB3-991F-418E-AAD4-DC1A839C24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76200"/>
            <a:ext cx="6553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04A8D-8713-48BB-A7F3-0847F460D55D}" type="datetimeFigureOut">
              <a:rPr lang="en-US" smtClean="0"/>
              <a:pPr/>
              <a:t>3/5/14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85DB3-991F-418E-AAD4-DC1A839C24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147793"/>
            <a:ext cx="8572498" cy="65624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Roadmapping</a:t>
            </a:r>
            <a:br>
              <a:rPr lang="en-US" dirty="0" smtClean="0"/>
            </a:br>
            <a:r>
              <a:rPr lang="en-US" dirty="0" smtClean="0"/>
              <a:t>ROS-Industrial Consortium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6,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66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Satisfy Initial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45943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Perceived Need for Collaborative Development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Evident by Your Participation Today and In the RIC</a:t>
            </a:r>
          </a:p>
          <a:p>
            <a:r>
              <a:rPr lang="en-US" dirty="0" smtClean="0"/>
              <a:t>Input from Various Stakeholders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Industry, OEMs, Researchers, Government</a:t>
            </a:r>
          </a:p>
          <a:p>
            <a:r>
              <a:rPr lang="en-US" dirty="0" smtClean="0"/>
              <a:t>Collaborative not Competitive Environment</a:t>
            </a:r>
          </a:p>
          <a:p>
            <a:pPr lvl="1"/>
            <a:r>
              <a:rPr lang="en-US" dirty="0" smtClean="0">
                <a:solidFill>
                  <a:srgbClr val="4F6228"/>
                </a:solidFill>
              </a:rPr>
              <a:t>RIC Provides Framework for Precompetitive Development</a:t>
            </a:r>
            <a:endParaRPr lang="en-US" dirty="0">
              <a:solidFill>
                <a:srgbClr val="4F62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59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2. Provide Leadership/Sponsorship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SwRI as Consortium Manger is </a:t>
            </a:r>
            <a:r>
              <a:rPr lang="en-US" dirty="0" smtClean="0"/>
              <a:t>Willing </a:t>
            </a:r>
            <a:r>
              <a:rPr lang="en-US" dirty="0" smtClean="0"/>
              <a:t>to </a:t>
            </a:r>
            <a:r>
              <a:rPr lang="en-US" dirty="0" smtClean="0"/>
              <a:t>Lead</a:t>
            </a:r>
          </a:p>
          <a:p>
            <a:r>
              <a:rPr lang="en-US" dirty="0" smtClean="0"/>
              <a:t>Need Participation from Your Organization</a:t>
            </a:r>
          </a:p>
          <a:p>
            <a:pPr lvl="1"/>
            <a:r>
              <a:rPr lang="en-US" dirty="0" smtClean="0"/>
              <a:t>Committee to Follow Through on Roadmap</a:t>
            </a:r>
          </a:p>
          <a:p>
            <a:r>
              <a:rPr lang="en-US" dirty="0" smtClean="0"/>
              <a:t>Funding</a:t>
            </a:r>
          </a:p>
          <a:p>
            <a:pPr lvl="1"/>
            <a:r>
              <a:rPr lang="en-US" dirty="0" smtClean="0"/>
              <a:t>Consortium Dues</a:t>
            </a:r>
          </a:p>
          <a:p>
            <a:pPr lvl="1"/>
            <a:r>
              <a:rPr lang="en-US" dirty="0"/>
              <a:t>SwRI</a:t>
            </a:r>
          </a:p>
          <a:p>
            <a:pPr lvl="1"/>
            <a:r>
              <a:rPr lang="en-US" dirty="0" err="1" smtClean="0"/>
              <a:t>AMTech</a:t>
            </a:r>
            <a:r>
              <a:rPr lang="en-US" dirty="0" smtClean="0"/>
              <a:t> (tentative)</a:t>
            </a:r>
          </a:p>
        </p:txBody>
      </p:sp>
    </p:spTree>
    <p:extLst>
      <p:ext uri="{BB962C8B-B14F-4D97-AF65-F5344CB8AC3E}">
        <p14:creationId xmlns:p14="http://schemas.microsoft.com/office/powerpoint/2010/main" val="72963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3. Define Scope and Boundaries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126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Vision: ROS-Industrial provides an open and flexible framework for advanced robotics development that:</a:t>
            </a:r>
          </a:p>
          <a:p>
            <a:pPr lvl="1"/>
            <a:r>
              <a:rPr lang="en-US" dirty="0" smtClean="0"/>
              <a:t>Enables cross-platform compatibility</a:t>
            </a:r>
          </a:p>
          <a:p>
            <a:pPr lvl="1"/>
            <a:r>
              <a:rPr lang="en-US" dirty="0" smtClean="0"/>
              <a:t>Creates new applications that were previously infeasible or impractical</a:t>
            </a:r>
          </a:p>
          <a:p>
            <a:pPr lvl="1"/>
            <a:r>
              <a:rPr lang="en-US" dirty="0" smtClean="0"/>
              <a:t>Advances manufacturing productivity</a:t>
            </a:r>
          </a:p>
          <a:p>
            <a:pPr lvl="1"/>
            <a:r>
              <a:rPr lang="en-US" dirty="0" smtClean="0"/>
              <a:t>Improves worker well being</a:t>
            </a:r>
          </a:p>
          <a:p>
            <a:pPr lvl="1"/>
            <a:r>
              <a:rPr lang="en-US" dirty="0" smtClean="0"/>
              <a:t>Motivates students and researchers to focus on industrial problems </a:t>
            </a:r>
          </a:p>
          <a:p>
            <a:pPr lvl="1"/>
            <a:r>
              <a:rPr lang="en-US" dirty="0" smtClean="0"/>
              <a:t>Reduces implementation costs</a:t>
            </a:r>
          </a:p>
          <a:p>
            <a:pPr lvl="1"/>
            <a:r>
              <a:rPr lang="en-US" dirty="0" smtClean="0"/>
              <a:t>Foster growth of commercial developments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7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3. Define Scope and Boundaries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Stakeholders</a:t>
            </a:r>
          </a:p>
          <a:p>
            <a:pPr lvl="1"/>
            <a:r>
              <a:rPr lang="en-US" dirty="0" smtClean="0"/>
              <a:t>Industrial Users</a:t>
            </a:r>
          </a:p>
          <a:p>
            <a:pPr lvl="1"/>
            <a:r>
              <a:rPr lang="en-US" dirty="0" smtClean="0"/>
              <a:t>Researchers</a:t>
            </a:r>
          </a:p>
          <a:p>
            <a:pPr lvl="1"/>
            <a:r>
              <a:rPr lang="en-US" dirty="0" smtClean="0"/>
              <a:t>System Integrators</a:t>
            </a:r>
          </a:p>
          <a:p>
            <a:pPr lvl="1"/>
            <a:r>
              <a:rPr lang="en-US" dirty="0" smtClean="0"/>
              <a:t>Government Labs and Institutes</a:t>
            </a:r>
          </a:p>
          <a:p>
            <a:pPr lvl="1"/>
            <a:r>
              <a:rPr lang="en-US" dirty="0" smtClean="0"/>
              <a:t>Equipment Manufacturers</a:t>
            </a:r>
          </a:p>
          <a:p>
            <a:r>
              <a:rPr lang="en-US" dirty="0" smtClean="0"/>
              <a:t>Focus: Open-Source Solutions</a:t>
            </a:r>
          </a:p>
          <a:p>
            <a:r>
              <a:rPr lang="en-US" dirty="0" smtClean="0"/>
              <a:t>Focus: Manufacturing and Industrial Uses</a:t>
            </a:r>
          </a:p>
          <a:p>
            <a:r>
              <a:rPr lang="en-US" dirty="0" smtClean="0"/>
              <a:t>Timeline: 3-5 Years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19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Development Phase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88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0"/>
            <a:ext cx="9144000" cy="655638"/>
          </a:xfrm>
        </p:spPr>
        <p:txBody>
          <a:bodyPr>
            <a:noAutofit/>
          </a:bodyPr>
          <a:lstStyle/>
          <a:p>
            <a:r>
              <a:rPr lang="en-US" sz="2800" dirty="0" smtClean="0"/>
              <a:t>4/6. Identify the Product -&gt; Technology Area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Sandia Suggests Scenario Mapping</a:t>
            </a:r>
          </a:p>
          <a:p>
            <a:r>
              <a:rPr lang="en-US" dirty="0" smtClean="0"/>
              <a:t>Exercise: Identify the Technology Needs Through Application Examples</a:t>
            </a:r>
          </a:p>
          <a:p>
            <a:r>
              <a:rPr lang="en-US" dirty="0" smtClean="0"/>
              <a:t>If Time Permits: Quantify Technical Requirements and Targets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30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SwRI to Compile Results</a:t>
            </a:r>
          </a:p>
          <a:p>
            <a:r>
              <a:rPr lang="en-US" dirty="0" smtClean="0"/>
              <a:t>Open Review Process???</a:t>
            </a:r>
            <a:endParaRPr lang="en-US" dirty="0"/>
          </a:p>
          <a:p>
            <a:r>
              <a:rPr lang="en-US" dirty="0" smtClean="0"/>
              <a:t>Establish Committee and Scheduled Virtual Meetings</a:t>
            </a:r>
          </a:p>
          <a:p>
            <a:r>
              <a:rPr lang="en-US" dirty="0" smtClean="0"/>
              <a:t>Final Roadmap Ratified by Full </a:t>
            </a:r>
            <a:r>
              <a:rPr lang="en-US" dirty="0" smtClean="0"/>
              <a:t>Members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76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Ready for Review in 6 Months</a:t>
            </a:r>
          </a:p>
          <a:p>
            <a:r>
              <a:rPr lang="en-US" dirty="0" smtClean="0"/>
              <a:t>Goal: Document will Guide Continued Investment (Both Internal and External)</a:t>
            </a:r>
            <a:r>
              <a:rPr lang="en-US" dirty="0"/>
              <a:t> in ROS-I </a:t>
            </a:r>
          </a:p>
          <a:p>
            <a:r>
              <a:rPr lang="en-US" dirty="0" smtClean="0"/>
              <a:t>Need Your </a:t>
            </a:r>
            <a:r>
              <a:rPr lang="en-US" smtClean="0"/>
              <a:t>Continued Participation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00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Roadmap?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Technology Needs</a:t>
            </a:r>
          </a:p>
          <a:p>
            <a:r>
              <a:rPr lang="en-US" dirty="0" smtClean="0"/>
              <a:t>Plan for Technology Development</a:t>
            </a:r>
          </a:p>
          <a:p>
            <a:r>
              <a:rPr lang="en-US" dirty="0" smtClean="0"/>
              <a:t>Marketing, Justification</a:t>
            </a:r>
            <a:endParaRPr lang="en-US" dirty="0"/>
          </a:p>
          <a:p>
            <a:r>
              <a:rPr lang="en-US" dirty="0"/>
              <a:t>Collaboration and Consensus Building</a:t>
            </a:r>
          </a:p>
          <a:p>
            <a:r>
              <a:rPr lang="en-US" dirty="0" smtClean="0"/>
              <a:t>Prioritize </a:t>
            </a:r>
            <a:r>
              <a:rPr lang="en-US" dirty="0" smtClean="0"/>
              <a:t>Resource Utilization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4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Focus on the Customer</a:t>
            </a:r>
            <a:endParaRPr lang="en-US" dirty="0"/>
          </a:p>
        </p:txBody>
      </p:sp>
      <p:pic>
        <p:nvPicPr>
          <p:cNvPr id="4" name="Steve Jobs on Apple Customer Experience and Innovation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55750" y="1295400"/>
            <a:ext cx="6034088" cy="4525963"/>
          </a:xfrm>
        </p:spPr>
      </p:pic>
    </p:spTree>
    <p:extLst>
      <p:ext uri="{BB962C8B-B14F-4D97-AF65-F5344CB8AC3E}">
        <p14:creationId xmlns:p14="http://schemas.microsoft.com/office/powerpoint/2010/main" val="318266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“Fundamentals of Technology Roadmapping” Sandia National Lab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01041487"/>
              </p:ext>
            </p:extLst>
          </p:nvPr>
        </p:nvGraphicFramePr>
        <p:xfrm>
          <a:off x="1524000" y="24678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100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Preliminary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Satisfy Essential Conditions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Provide Leadership/Sponsorship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Scope and Boundaries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7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433017" cy="4419599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Identify the “Product”*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Identify the System Requirements and Targets*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Specify Major Technology Areas*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Specify Technology Drivers and Their Targets*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Identify Technology Alternatives and Timelines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Recommend Technology Alternatives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Create Report</a:t>
            </a:r>
          </a:p>
          <a:p>
            <a:pPr marL="0" indent="0">
              <a:buNone/>
            </a:pPr>
            <a:r>
              <a:rPr lang="en-US" sz="1700" dirty="0" smtClean="0"/>
              <a:t>*Because ROS-Industrial is both a product and technology, steps 4,6 and 5,7 are combined</a:t>
            </a:r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10" name="Arc 9"/>
          <p:cNvSpPr/>
          <p:nvPr/>
        </p:nvSpPr>
        <p:spPr>
          <a:xfrm rot="16200000">
            <a:off x="-66041" y="2078490"/>
            <a:ext cx="1109087" cy="780242"/>
          </a:xfrm>
          <a:prstGeom prst="arc">
            <a:avLst>
              <a:gd name="adj1" fmla="val 10717508"/>
              <a:gd name="adj2" fmla="val 0"/>
            </a:avLst>
          </a:prstGeom>
          <a:noFill/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 rot="16200000">
            <a:off x="-66041" y="2579370"/>
            <a:ext cx="1109087" cy="780242"/>
          </a:xfrm>
          <a:prstGeom prst="arc">
            <a:avLst>
              <a:gd name="adj1" fmla="val 10717508"/>
              <a:gd name="adj2" fmla="val 0"/>
            </a:avLst>
          </a:prstGeom>
          <a:noFill/>
          <a:ln>
            <a:solidFill>
              <a:schemeClr val="accent3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9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Follow Up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en-US" dirty="0" smtClean="0"/>
              <a:t>Critique and Validate Roadmap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 smtClean="0"/>
              <a:t>Develop an Implementation Plan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en-US" dirty="0" smtClean="0"/>
              <a:t>Review and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1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Roadmapping…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Starts with a Need NOT a Technology</a:t>
            </a:r>
          </a:p>
          <a:p>
            <a:r>
              <a:rPr lang="en-US" dirty="0" smtClean="0"/>
              <a:t>High-level Strategy NOT a Detailed Implementation Plan</a:t>
            </a:r>
          </a:p>
          <a:p>
            <a:r>
              <a:rPr lang="en-US" dirty="0" smtClean="0"/>
              <a:t>Important When Decisions are Complex and Involve Multiple Stakeholders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2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Preliminary Phase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48321"/>
      </p:ext>
    </p:extLst>
  </p:cSld>
  <p:clrMapOvr>
    <a:masterClrMapping/>
  </p:clrMapOvr>
</p:sld>
</file>

<file path=ppt/theme/theme1.xml><?xml version="1.0" encoding="utf-8"?>
<a:theme xmlns:a="http://schemas.openxmlformats.org/drawingml/2006/main" name="RICSlid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RICSlideTemplate.potm</Template>
  <TotalTime>54</TotalTime>
  <Words>420</Words>
  <Application>Microsoft Macintosh PowerPoint</Application>
  <PresentationFormat>On-screen Show (4:3)</PresentationFormat>
  <Paragraphs>87</Paragraphs>
  <Slides>17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RICSlideTemplate</vt:lpstr>
      <vt:lpstr>Technical Roadmapping ROS-Industrial Consortium</vt:lpstr>
      <vt:lpstr>Why Roadmap?</vt:lpstr>
      <vt:lpstr>Focus on the Customer</vt:lpstr>
      <vt:lpstr>The Process</vt:lpstr>
      <vt:lpstr>Preliminary Phase</vt:lpstr>
      <vt:lpstr>Develop Roadmap</vt:lpstr>
      <vt:lpstr>Follow Up Activities</vt:lpstr>
      <vt:lpstr>Roadmapping…</vt:lpstr>
      <vt:lpstr>Preliminary Phase</vt:lpstr>
      <vt:lpstr>1. Satisfy Initial Conditions</vt:lpstr>
      <vt:lpstr>2. Provide Leadership/Sponsorship</vt:lpstr>
      <vt:lpstr>3. Define Scope and Boundaries</vt:lpstr>
      <vt:lpstr>3. Define Scope and Boundaries</vt:lpstr>
      <vt:lpstr>Development Phase</vt:lpstr>
      <vt:lpstr>4/6. Identify the Product -&gt; Technology Area</vt:lpstr>
      <vt:lpstr>Next Steps</vt:lpstr>
      <vt:lpstr>Summary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Hvass, Paul B.</dc:creator>
  <cp:lastModifiedBy>Clay</cp:lastModifiedBy>
  <cp:revision>8</cp:revision>
  <dcterms:created xsi:type="dcterms:W3CDTF">2014-02-27T20:00:39Z</dcterms:created>
  <dcterms:modified xsi:type="dcterms:W3CDTF">2014-03-05T22:24:21Z</dcterms:modified>
</cp:coreProperties>
</file>