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262" r:id="rId3"/>
    <p:sldId id="260" r:id="rId4"/>
    <p:sldId id="259" r:id="rId5"/>
    <p:sldId id="258" r:id="rId6"/>
    <p:sldId id="256" r:id="rId7"/>
    <p:sldId id="257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4506-FD22-44DF-A4F8-88E697B6BCE9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EDE6-9937-4CED-927E-EF9D97A442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2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9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3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8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3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3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3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9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52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CEB6-0934-4588-A924-EFC3F6AB58AE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4B6152-999A-9CFF-CC8F-867CBED4073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48682" y="18221"/>
            <a:ext cx="174331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EC0CC4E-B51B-830E-C9F7-A5E2E645A862}"/>
              </a:ext>
            </a:extLst>
          </p:cNvPr>
          <p:cNvGrpSpPr/>
          <p:nvPr/>
        </p:nvGrpSpPr>
        <p:grpSpPr>
          <a:xfrm>
            <a:off x="1155795" y="5409786"/>
            <a:ext cx="2868996" cy="871780"/>
            <a:chOff x="7837692" y="5526970"/>
            <a:chExt cx="1675770" cy="37565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A0D70D2-5A24-227B-D2D5-341057355591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</a:t>
              </a:r>
            </a:p>
          </p:txBody>
        </p:sp>
        <p:sp>
          <p:nvSpPr>
            <p:cNvPr id="6" name="Arrow: Right 2">
              <a:extLst>
                <a:ext uri="{FF2B5EF4-FFF2-40B4-BE49-F238E27FC236}">
                  <a16:creationId xmlns:a16="http://schemas.microsoft.com/office/drawing/2014/main" id="{A28D24DF-35FF-6421-873C-0D1AE411900B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" name="Arrow: Right 3">
              <a:extLst>
                <a:ext uri="{FF2B5EF4-FFF2-40B4-BE49-F238E27FC236}">
                  <a16:creationId xmlns:a16="http://schemas.microsoft.com/office/drawing/2014/main" id="{2753A95F-13A6-557F-54B9-46828026E3E5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FA58D5A9-7AA4-8246-55D3-36E370BCD38C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9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688E63E4-1C4E-715B-C7D5-A8B5E605F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531ED8F-F080-2FB3-666E-76FD6C9FF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0A05822-EE87-96D2-9335-8A5E6C046D97}"/>
              </a:ext>
            </a:extLst>
          </p:cNvPr>
          <p:cNvGrpSpPr/>
          <p:nvPr/>
        </p:nvGrpSpPr>
        <p:grpSpPr>
          <a:xfrm>
            <a:off x="4611175" y="5409786"/>
            <a:ext cx="2868996" cy="871780"/>
            <a:chOff x="7837692" y="5526970"/>
            <a:chExt cx="1675770" cy="37565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E9F6FF7-5B66-3DB7-9395-3FA5FBD8E9E0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</a:t>
              </a:r>
            </a:p>
          </p:txBody>
        </p:sp>
        <p:sp>
          <p:nvSpPr>
            <p:cNvPr id="13" name="Arrow: Right 2">
              <a:extLst>
                <a:ext uri="{FF2B5EF4-FFF2-40B4-BE49-F238E27FC236}">
                  <a16:creationId xmlns:a16="http://schemas.microsoft.com/office/drawing/2014/main" id="{F4FD682B-408D-3CD7-C446-9918D351C904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4" name="Arrow: Right 3">
              <a:extLst>
                <a:ext uri="{FF2B5EF4-FFF2-40B4-BE49-F238E27FC236}">
                  <a16:creationId xmlns:a16="http://schemas.microsoft.com/office/drawing/2014/main" id="{87D0DAE9-81B7-B0AE-566C-E7FAF2950C5E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F5269192-D917-474A-BD25-1A1557659E9C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16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97A268D-BF51-AF2C-7D6E-07237131E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1C45CE0-E54B-076D-283C-17C7DF19A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8E1B4E6-2002-579C-14A2-6A30FCD5256B}"/>
              </a:ext>
            </a:extLst>
          </p:cNvPr>
          <p:cNvGrpSpPr/>
          <p:nvPr/>
        </p:nvGrpSpPr>
        <p:grpSpPr>
          <a:xfrm>
            <a:off x="8066555" y="5409786"/>
            <a:ext cx="2868996" cy="871780"/>
            <a:chOff x="7837692" y="5526970"/>
            <a:chExt cx="1675770" cy="375650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C443C406-350B-EFCB-0DC2-6416463129C4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3</a:t>
              </a:r>
            </a:p>
          </p:txBody>
        </p:sp>
        <p:sp>
          <p:nvSpPr>
            <p:cNvPr id="20" name="Arrow: Right 2">
              <a:extLst>
                <a:ext uri="{FF2B5EF4-FFF2-40B4-BE49-F238E27FC236}">
                  <a16:creationId xmlns:a16="http://schemas.microsoft.com/office/drawing/2014/main" id="{BAD997A1-5189-9CDE-6FA9-7C0CA88AC4C8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1" name="Arrow: Right 3">
              <a:extLst>
                <a:ext uri="{FF2B5EF4-FFF2-40B4-BE49-F238E27FC236}">
                  <a16:creationId xmlns:a16="http://schemas.microsoft.com/office/drawing/2014/main" id="{36A37E3C-5C46-BB31-3B4D-9C1B86A25B46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80E06057-01AC-2A8E-0489-D86913B29B63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23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990FBFC-31EC-B689-5C4C-A7884C809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4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93B620B-69EC-6C47-1844-F84F8D0D2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25" name="Imagen 24" descr="Mapa&#10;&#10;Descripción generada automáticamente">
            <a:extLst>
              <a:ext uri="{FF2B5EF4-FFF2-40B4-BE49-F238E27FC236}">
                <a16:creationId xmlns:a16="http://schemas.microsoft.com/office/drawing/2014/main" id="{503165FD-9FB0-E2B9-ECA8-123F6567E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395" y="1085387"/>
            <a:ext cx="7559441" cy="393172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6A0B81E3-A3EA-E99A-017C-6285576DFBC8}"/>
              </a:ext>
            </a:extLst>
          </p:cNvPr>
          <p:cNvSpPr txBox="1"/>
          <p:nvPr/>
        </p:nvSpPr>
        <p:spPr>
          <a:xfrm>
            <a:off x="2186439" y="231050"/>
            <a:ext cx="7713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solidFill>
                  <a:srgbClr val="002060"/>
                </a:solidFill>
              </a:rPr>
              <a:t>¿Quina es la puntualitat en el 3r salt d’una companyia aèria?</a:t>
            </a:r>
          </a:p>
          <a:p>
            <a:r>
              <a:rPr lang="ca-ES" sz="2400" dirty="0">
                <a:solidFill>
                  <a:srgbClr val="002060"/>
                </a:solidFill>
              </a:rPr>
              <a:t>El procés, ¿ es capaç?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1FDAC90-F0BF-ACFC-53AF-D35AF02F047C}"/>
              </a:ext>
            </a:extLst>
          </p:cNvPr>
          <p:cNvSpPr txBox="1"/>
          <p:nvPr/>
        </p:nvSpPr>
        <p:spPr>
          <a:xfrm>
            <a:off x="39938" y="21143"/>
            <a:ext cx="146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Abstract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93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31" y="653144"/>
            <a:ext cx="9963138" cy="555171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29E32CC-55AD-98E1-838C-62A4211CF04B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0" y="593408"/>
            <a:ext cx="7921994" cy="44031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158" y="2698531"/>
            <a:ext cx="4655574" cy="399369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5500" y="2324100"/>
            <a:ext cx="300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Correlació</a:t>
            </a:r>
            <a:r>
              <a:rPr lang="es-ES" dirty="0"/>
              <a:t> respecte a Retard3.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E17BF5-727B-870E-D9C6-091A3D11564C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951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86950" y="256206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 amb Python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4" y="1228576"/>
            <a:ext cx="4975655" cy="332709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6343" y="2351137"/>
            <a:ext cx="151855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import</a:t>
            </a:r>
            <a:r>
              <a:rPr kumimoji="0" lang="es-ES" altLang="es-E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resample</a:t>
            </a:r>
            <a:r>
              <a:rPr kumimoji="0" lang="es-ES" altLang="es-E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s-ES" altLang="es-ES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66" y="1228576"/>
            <a:ext cx="5083106" cy="32292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DD8B6B-CDFD-0AE2-9DCF-E8D29D9D2863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67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17" y="620487"/>
            <a:ext cx="10106766" cy="5617026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042617" y="4865914"/>
            <a:ext cx="9652597" cy="2939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1042616" y="5573485"/>
            <a:ext cx="9652597" cy="2939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4660900" y="1282700"/>
            <a:ext cx="660400" cy="3175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a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681B928-B6FC-9EA6-CF3A-9EA9A9A415AB}"/>
              </a:ext>
            </a:extLst>
          </p:cNvPr>
          <p:cNvSpPr/>
          <p:nvPr/>
        </p:nvSpPr>
        <p:spPr>
          <a:xfrm>
            <a:off x="3921366" y="58548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 amb Python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1BD90D-0E73-E973-D616-0EEFB2907673}"/>
              </a:ext>
            </a:extLst>
          </p:cNvPr>
          <p:cNvSpPr txBox="1"/>
          <p:nvPr/>
        </p:nvSpPr>
        <p:spPr>
          <a:xfrm>
            <a:off x="102919" y="4432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Resultats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5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247206"/>
            <a:ext cx="7602011" cy="636358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54CB6EA-434E-0A88-DBE6-42D9214BDFF3}"/>
              </a:ext>
            </a:extLst>
          </p:cNvPr>
          <p:cNvSpPr/>
          <p:nvPr/>
        </p:nvSpPr>
        <p:spPr>
          <a:xfrm>
            <a:off x="6843470" y="3429000"/>
            <a:ext cx="487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 amb 1 variable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58BF705-E818-5D3F-AABE-9E0306534906}"/>
              </a:ext>
            </a:extLst>
          </p:cNvPr>
          <p:cNvSpPr/>
          <p:nvPr/>
        </p:nvSpPr>
        <p:spPr>
          <a:xfrm>
            <a:off x="4273826" y="1123122"/>
            <a:ext cx="1331844" cy="25841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33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70" y="4139"/>
            <a:ext cx="7271660" cy="6849722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8588829" y="3282043"/>
            <a:ext cx="800100" cy="86541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3" y="1978835"/>
            <a:ext cx="7070303" cy="216862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cxnSp>
        <p:nvCxnSpPr>
          <p:cNvPr id="6" name="Conector recto 5"/>
          <p:cNvCxnSpPr/>
          <p:nvPr/>
        </p:nvCxnSpPr>
        <p:spPr>
          <a:xfrm flipV="1">
            <a:off x="3111500" y="2108200"/>
            <a:ext cx="25400" cy="16065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460170" y="2971800"/>
            <a:ext cx="142603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99992895-F536-C30C-2233-C8281ECE6539}"/>
              </a:ext>
            </a:extLst>
          </p:cNvPr>
          <p:cNvSpPr/>
          <p:nvPr/>
        </p:nvSpPr>
        <p:spPr>
          <a:xfrm>
            <a:off x="10008932" y="1422243"/>
            <a:ext cx="191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</a:t>
            </a:r>
          </a:p>
          <a:p>
            <a:pPr algn="ctr"/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vista</a:t>
            </a:r>
          </a:p>
          <a:p>
            <a:pPr algn="ctr"/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gràficament</a:t>
            </a:r>
          </a:p>
        </p:txBody>
      </p:sp>
    </p:spTree>
    <p:extLst>
      <p:ext uri="{BB962C8B-B14F-4D97-AF65-F5344CB8AC3E}">
        <p14:creationId xmlns:p14="http://schemas.microsoft.com/office/powerpoint/2010/main" val="28064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845" y="671691"/>
            <a:ext cx="11049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/>
              <a:t>Clarament, veiem que és una regressió logística, que el seu valor de correlació és baix. En aquest cas és de 0,3, i per això explica molt poc amb una sola variable.</a:t>
            </a:r>
          </a:p>
          <a:p>
            <a:r>
              <a:rPr lang="ca-ES" dirty="0"/>
              <a:t>Per afirmar bé el model pel retard del 3r salt, hem de fer servir 2 variables (E_Duracion_Vuelo2, E_Despegue3) i arribaré a afirmar en un 0.72 què succeirà.</a:t>
            </a:r>
          </a:p>
          <a:p>
            <a:r>
              <a:rPr lang="ca-ES" dirty="0"/>
              <a:t>S'arriba a una conclusió lògica, si l'avió surt tard i volant triga més del planificat, arribarà tard. Però és molt important veure que el que ha passat en els 2 salts anteriors no afecta pràcticament res al salt 3r.</a:t>
            </a:r>
          </a:p>
          <a:p>
            <a:r>
              <a:rPr lang="ca-ES" dirty="0"/>
              <a:t>Independentment de si al </a:t>
            </a:r>
            <a:r>
              <a:rPr lang="ca-ES" dirty="0" err="1"/>
              <a:t>surtit</a:t>
            </a:r>
            <a:r>
              <a:rPr lang="ca-ES" dirty="0"/>
              <a:t> o volant, no han tingut una demora superior a 30 minuts que és el que considerem un vol "normal", en els 2 salts anteriors no afecta pràcticament res al salt 3r.</a:t>
            </a:r>
          </a:p>
          <a:p>
            <a:r>
              <a:rPr lang="ca-ES" dirty="0"/>
              <a:t>.</a:t>
            </a:r>
          </a:p>
          <a:p>
            <a:r>
              <a:rPr lang="ca-ES" dirty="0"/>
              <a:t>Important veure la correlació entre E_Duracion_Vuelo2, E_Despegue3 i com els vols que arriben tard estan en un extrem.</a:t>
            </a:r>
          </a:p>
          <a:p>
            <a:endParaRPr lang="ca-ES" dirty="0">
              <a:latin typeface="-apple-system"/>
            </a:endParaRPr>
          </a:p>
          <a:p>
            <a:r>
              <a:rPr lang="ca-ES" b="0" i="0" dirty="0">
                <a:effectLst/>
                <a:latin typeface="-apple-system"/>
              </a:rPr>
              <a:t>Aquesta asseveració és el punt crític del projecte.</a:t>
            </a:r>
          </a:p>
          <a:p>
            <a:r>
              <a:rPr lang="ca-ES" b="0" i="0" dirty="0">
                <a:effectLst/>
                <a:latin typeface="-apple-system"/>
              </a:rPr>
              <a:t>Hem demostrat que els salts són independents entre si. Un retard en un avió és degut a moltes causes, que són variables independents que afecten i que moltes són alienes a la mateixa companyia (exògenes)... </a:t>
            </a:r>
          </a:p>
          <a:p>
            <a:endParaRPr lang="ca-ES" dirty="0">
              <a:latin typeface="-apple-system"/>
            </a:endParaRPr>
          </a:p>
          <a:p>
            <a:r>
              <a:rPr lang="ca-ES" b="0" i="0" dirty="0">
                <a:effectLst/>
                <a:latin typeface="-apple-system"/>
              </a:rPr>
              <a:t>Però el primer salt és el que menys impacta té els factors </a:t>
            </a:r>
            <a:r>
              <a:rPr lang="ca-ES" b="0" i="0" dirty="0" err="1">
                <a:effectLst/>
                <a:latin typeface="-apple-system"/>
              </a:rPr>
              <a:t>exógens</a:t>
            </a:r>
            <a:r>
              <a:rPr lang="ca-ES" b="0" i="0" dirty="0">
                <a:effectLst/>
                <a:latin typeface="-apple-system"/>
              </a:rPr>
              <a:t> i que pot controlar les variables, perquè per exemple no hi ha retards amb altres interconnexions, o passatgers que han de buscar la maleta, canvis de porta que desorienten als passatgers, etc.</a:t>
            </a:r>
          </a:p>
          <a:p>
            <a:endParaRPr lang="ca-ES" b="0" i="0" dirty="0">
              <a:effectLst/>
              <a:latin typeface="-apple-system"/>
            </a:endParaRPr>
          </a:p>
          <a:p>
            <a:r>
              <a:rPr lang="ca-ES" b="0" i="0" dirty="0">
                <a:effectLst/>
                <a:latin typeface="-apple-system"/>
              </a:rPr>
              <a:t>Llavors el que hem d'analitzar és el valor del primer salt, enlairament 1r i analitzar les causes de per què el 99% dels vols no surten a la seva hora. I sortir a l'hora és sortir a &lt;0 minuts, no a &lt;10 minuts.</a:t>
            </a:r>
          </a:p>
        </p:txBody>
      </p:sp>
    </p:spTree>
    <p:extLst>
      <p:ext uri="{BB962C8B-B14F-4D97-AF65-F5344CB8AC3E}">
        <p14:creationId xmlns:p14="http://schemas.microsoft.com/office/powerpoint/2010/main" val="75634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69CBF4-07D1-4F7B-21F0-099BDFFE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3" y="924339"/>
            <a:ext cx="7944959" cy="48107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4B298C-3448-023C-2DE4-731023D3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46" y="655853"/>
            <a:ext cx="5601751" cy="6859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4246CC-563D-B774-6B71-17A51D1F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30" y="1759226"/>
            <a:ext cx="2480001" cy="94177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8A30C9F-5DB8-6B07-979F-3A4F1BEE88A3}"/>
              </a:ext>
            </a:extLst>
          </p:cNvPr>
          <p:cNvSpPr/>
          <p:nvPr/>
        </p:nvSpPr>
        <p:spPr>
          <a:xfrm>
            <a:off x="3921366" y="5854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Puntualitat 3r salt.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70C6F7-E878-D6F3-DB5E-26A1DDCAC026}"/>
              </a:ext>
            </a:extLst>
          </p:cNvPr>
          <p:cNvSpPr txBox="1"/>
          <p:nvPr/>
        </p:nvSpPr>
        <p:spPr>
          <a:xfrm>
            <a:off x="8557592" y="3429000"/>
            <a:ext cx="235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¿Qué es la </a:t>
            </a:r>
            <a:r>
              <a:rPr lang="es-ES" dirty="0" err="1"/>
              <a:t>puntualitat</a:t>
            </a:r>
            <a:r>
              <a:rPr lang="es-ES" dirty="0"/>
              <a:t>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57754F-7F18-2D84-E981-3BBFDF338E13}"/>
              </a:ext>
            </a:extLst>
          </p:cNvPr>
          <p:cNvSpPr txBox="1"/>
          <p:nvPr/>
        </p:nvSpPr>
        <p:spPr>
          <a:xfrm>
            <a:off x="0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Conclusió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27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0191B4-D963-171A-D325-D35B4C44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07" y="1025504"/>
            <a:ext cx="7281693" cy="546316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8A78D00-E66A-C122-E3F9-0FFE405D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907" y="34637"/>
            <a:ext cx="10515600" cy="1325563"/>
          </a:xfrm>
        </p:spPr>
        <p:txBody>
          <a:bodyPr/>
          <a:lstStyle/>
          <a:p>
            <a:r>
              <a:rPr lang="ca-ES" dirty="0"/>
              <a:t>Precisió sortida primer vol 2022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E73C8F-0BC8-BBA7-E16F-5231F1DD4BAE}"/>
              </a:ext>
            </a:extLst>
          </p:cNvPr>
          <p:cNvSpPr txBox="1"/>
          <p:nvPr/>
        </p:nvSpPr>
        <p:spPr>
          <a:xfrm>
            <a:off x="0" y="6488668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Removed times &gt;30 minutes</a:t>
            </a:r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B93C8BB6-9B35-0ED5-85D9-F03172040A37}"/>
              </a:ext>
            </a:extLst>
          </p:cNvPr>
          <p:cNvSpPr/>
          <p:nvPr/>
        </p:nvSpPr>
        <p:spPr>
          <a:xfrm>
            <a:off x="5503588" y="2212356"/>
            <a:ext cx="807868" cy="274838"/>
          </a:xfrm>
          <a:prstGeom prst="leftArrow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F337E9E-BA24-CE87-861E-5EF7791B533B}"/>
              </a:ext>
            </a:extLst>
          </p:cNvPr>
          <p:cNvSpPr txBox="1"/>
          <p:nvPr/>
        </p:nvSpPr>
        <p:spPr>
          <a:xfrm>
            <a:off x="5727642" y="25216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69%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18945C-23B6-3C71-AAB7-7CF6B0AE911A}"/>
              </a:ext>
            </a:extLst>
          </p:cNvPr>
          <p:cNvSpPr txBox="1"/>
          <p:nvPr/>
        </p:nvSpPr>
        <p:spPr>
          <a:xfrm>
            <a:off x="0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Conclusió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27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3" y="994229"/>
            <a:ext cx="4884842" cy="57323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05" y="994229"/>
            <a:ext cx="5210962" cy="59109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485" y="994229"/>
            <a:ext cx="4454913" cy="396784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098971" y="4423229"/>
            <a:ext cx="636815" cy="53884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68223" y="446287"/>
            <a:ext cx="436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Es considera tard si arriba &gt;10 minuts de STA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5562600" y="4330700"/>
            <a:ext cx="1117600" cy="1181100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a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4599A5F-F0D2-C38D-32CD-FE16EDEF20AC}"/>
              </a:ext>
            </a:extLst>
          </p:cNvPr>
          <p:cNvSpPr txBox="1"/>
          <p:nvPr/>
        </p:nvSpPr>
        <p:spPr>
          <a:xfrm>
            <a:off x="0" y="0"/>
            <a:ext cx="615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Introducció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AB8F01-C36E-BD21-BC00-D133595BCEBB}"/>
              </a:ext>
            </a:extLst>
          </p:cNvPr>
          <p:cNvSpPr txBox="1"/>
          <p:nvPr/>
        </p:nvSpPr>
        <p:spPr>
          <a:xfrm>
            <a:off x="7251848" y="261621"/>
            <a:ext cx="16834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Error_= ATA-STA</a:t>
            </a:r>
          </a:p>
        </p:txBody>
      </p:sp>
    </p:spTree>
    <p:extLst>
      <p:ext uri="{BB962C8B-B14F-4D97-AF65-F5344CB8AC3E}">
        <p14:creationId xmlns:p14="http://schemas.microsoft.com/office/powerpoint/2010/main" val="419886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154"/>
          <a:stretch/>
        </p:blipFill>
        <p:spPr>
          <a:xfrm>
            <a:off x="586028" y="1191978"/>
            <a:ext cx="9570343" cy="39188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81743" y="1387921"/>
            <a:ext cx="685800" cy="14532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1567543" y="1387921"/>
            <a:ext cx="865414" cy="14532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5127171" y="1387921"/>
            <a:ext cx="653143" cy="35433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0452086" y="122463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Seqüencia</a:t>
            </a:r>
            <a:r>
              <a:rPr lang="es-ES" dirty="0"/>
              <a:t>: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10655293" y="1959420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10655293" y="3061599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10655293" y="4163778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39842" y="212264"/>
            <a:ext cx="36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Identificar les seqüencies  dels avions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42" y="4980213"/>
            <a:ext cx="5496692" cy="2353003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>
          <a:xfrm>
            <a:off x="6270171" y="5110836"/>
            <a:ext cx="522515" cy="22860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00439" y="778705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717265-438A-172A-5289-FE7291D1E46F}"/>
              </a:ext>
            </a:extLst>
          </p:cNvPr>
          <p:cNvSpPr txBox="1"/>
          <p:nvPr/>
        </p:nvSpPr>
        <p:spPr>
          <a:xfrm>
            <a:off x="-1656" y="3469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State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</a:t>
            </a:r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of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Art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40D57E-A927-571F-0E10-15752129C084}"/>
              </a:ext>
            </a:extLst>
          </p:cNvPr>
          <p:cNvSpPr txBox="1"/>
          <p:nvPr/>
        </p:nvSpPr>
        <p:spPr>
          <a:xfrm>
            <a:off x="7620786" y="702121"/>
            <a:ext cx="252235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/>
              <a:t>Error_= ATA-STA</a:t>
            </a:r>
          </a:p>
        </p:txBody>
      </p:sp>
    </p:spTree>
    <p:extLst>
      <p:ext uri="{BB962C8B-B14F-4D97-AF65-F5344CB8AC3E}">
        <p14:creationId xmlns:p14="http://schemas.microsoft.com/office/powerpoint/2010/main" val="20734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182"/>
            <a:ext cx="7944959" cy="445832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35" y="1767229"/>
            <a:ext cx="7878274" cy="48584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37D40E-E502-AD93-B8A8-04B71F8DF8BE}"/>
              </a:ext>
            </a:extLst>
          </p:cNvPr>
          <p:cNvSpPr txBox="1"/>
          <p:nvPr/>
        </p:nvSpPr>
        <p:spPr>
          <a:xfrm>
            <a:off x="3538330" y="407504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noProof="1">
                <a:latin typeface="Roboto" panose="02000000000000000000" pitchFamily="2" charset="0"/>
                <a:ea typeface="Roboto" panose="02000000000000000000" pitchFamily="2" charset="0"/>
              </a:rPr>
              <a:t>Impacte dels outliers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76D56F-6820-677A-1831-CD16D4583754}"/>
              </a:ext>
            </a:extLst>
          </p:cNvPr>
          <p:cNvSpPr txBox="1"/>
          <p:nvPr/>
        </p:nvSpPr>
        <p:spPr>
          <a:xfrm>
            <a:off x="77028" y="-187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State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</a:t>
            </a:r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of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Art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4C4CCA-45F3-1F78-E790-24F2E5049AE7}"/>
              </a:ext>
            </a:extLst>
          </p:cNvPr>
          <p:cNvSpPr txBox="1"/>
          <p:nvPr/>
        </p:nvSpPr>
        <p:spPr>
          <a:xfrm>
            <a:off x="7942031" y="762874"/>
            <a:ext cx="390177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/>
              <a:t>E_Puntualidad3= ATA-STA</a:t>
            </a:r>
          </a:p>
        </p:txBody>
      </p:sp>
    </p:spTree>
    <p:extLst>
      <p:ext uri="{BB962C8B-B14F-4D97-AF65-F5344CB8AC3E}">
        <p14:creationId xmlns:p14="http://schemas.microsoft.com/office/powerpoint/2010/main" val="36008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080760"/>
            <a:ext cx="7849695" cy="469648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302329" y="1534886"/>
            <a:ext cx="604157" cy="62048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04A178-6B73-0A54-1378-BD01DD72DCFB}"/>
              </a:ext>
            </a:extLst>
          </p:cNvPr>
          <p:cNvSpPr txBox="1"/>
          <p:nvPr/>
        </p:nvSpPr>
        <p:spPr>
          <a:xfrm>
            <a:off x="2171152" y="489466"/>
            <a:ext cx="988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noProof="1">
                <a:latin typeface="Roboto" panose="02000000000000000000" pitchFamily="2" charset="0"/>
                <a:ea typeface="Roboto" panose="02000000000000000000" pitchFamily="2" charset="0"/>
              </a:rPr>
              <a:t>Comparatives de, Aeroport, mes, dia de la setmana, tipus d’avió etc, etc</a:t>
            </a:r>
          </a:p>
        </p:txBody>
      </p:sp>
    </p:spTree>
    <p:extLst>
      <p:ext uri="{BB962C8B-B14F-4D97-AF65-F5344CB8AC3E}">
        <p14:creationId xmlns:p14="http://schemas.microsoft.com/office/powerpoint/2010/main" val="292955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99" y="736601"/>
            <a:ext cx="9110202" cy="538479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36447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Barcelona airport TWR / Torre de control del aeropuerto de… | Flickr">
            <a:extLst>
              <a:ext uri="{FF2B5EF4-FFF2-40B4-BE49-F238E27FC236}">
                <a16:creationId xmlns:a16="http://schemas.microsoft.com/office/drawing/2014/main" id="{C3634E88-40AE-D58A-981F-339452C37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00"/>
            <a:ext cx="282511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745" y="762000"/>
            <a:ext cx="8857868" cy="53340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9659179" y="4445000"/>
            <a:ext cx="1333500" cy="3429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C420B91-6722-82E9-5678-7D124F9BB032}"/>
              </a:ext>
            </a:extLst>
          </p:cNvPr>
          <p:cNvCxnSpPr/>
          <p:nvPr/>
        </p:nvCxnSpPr>
        <p:spPr>
          <a:xfrm>
            <a:off x="6706984" y="1020932"/>
            <a:ext cx="1376039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2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3" y="4953001"/>
            <a:ext cx="9486230" cy="17370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71" y="488043"/>
            <a:ext cx="9773200" cy="437605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9153" y="74261"/>
            <a:ext cx="314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0070C0"/>
                </a:solidFill>
              </a:rPr>
              <a:t>Estudis de capacitat del procés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F0C81F-5DE9-861A-28F4-F1FB772E47F3}"/>
              </a:ext>
            </a:extLst>
          </p:cNvPr>
          <p:cNvSpPr txBox="1"/>
          <p:nvPr/>
        </p:nvSpPr>
        <p:spPr>
          <a:xfrm>
            <a:off x="180561" y="532493"/>
            <a:ext cx="15295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03CAF1-6DFD-F47C-3455-42785C1E7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11"/>
          <a:stretch/>
        </p:blipFill>
        <p:spPr bwMode="auto">
          <a:xfrm>
            <a:off x="4180839" y="4967847"/>
            <a:ext cx="3266581" cy="939044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6BC6ABF-4DCC-7693-1CEB-7B71826A6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8"/>
          <a:stretch/>
        </p:blipFill>
        <p:spPr bwMode="auto">
          <a:xfrm>
            <a:off x="8915400" y="4413467"/>
            <a:ext cx="3266581" cy="2276596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E2F90C6-2719-4C4C-9EFD-4B8FD601CC88}"/>
              </a:ext>
            </a:extLst>
          </p:cNvPr>
          <p:cNvCxnSpPr/>
          <p:nvPr/>
        </p:nvCxnSpPr>
        <p:spPr>
          <a:xfrm>
            <a:off x="2083302" y="1468877"/>
            <a:ext cx="1652119" cy="0"/>
          </a:xfrm>
          <a:prstGeom prst="line">
            <a:avLst/>
          </a:prstGeom>
          <a:ln w="6667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76E43C-8B86-DE42-7E1B-3D40F553D7B0}"/>
              </a:ext>
            </a:extLst>
          </p:cNvPr>
          <p:cNvCxnSpPr>
            <a:cxnSpLocks/>
          </p:cNvCxnSpPr>
          <p:nvPr/>
        </p:nvCxnSpPr>
        <p:spPr>
          <a:xfrm>
            <a:off x="2367782" y="2454397"/>
            <a:ext cx="1127258" cy="0"/>
          </a:xfrm>
          <a:prstGeom prst="line">
            <a:avLst/>
          </a:prstGeom>
          <a:ln w="66675">
            <a:solidFill>
              <a:srgbClr val="00B05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4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8773" y="312568"/>
            <a:ext cx="955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0070C0"/>
                </a:solidFill>
              </a:rPr>
              <a:t>Busco la </a:t>
            </a:r>
            <a:r>
              <a:rPr lang="ca-ES" dirty="0" err="1">
                <a:solidFill>
                  <a:srgbClr val="0070C0"/>
                </a:solidFill>
              </a:rPr>
              <a:t>correlacío</a:t>
            </a:r>
            <a:r>
              <a:rPr lang="ca-ES" dirty="0">
                <a:solidFill>
                  <a:srgbClr val="0070C0"/>
                </a:solidFill>
              </a:rPr>
              <a:t> de BBDD per fer tots els càlculs de temps, aeroports, rutes més freqüents, etc.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5893"/>
          <a:stretch/>
        </p:blipFill>
        <p:spPr>
          <a:xfrm>
            <a:off x="628773" y="681900"/>
            <a:ext cx="9885176" cy="61761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A60D110-BE2F-AC68-5171-E210C8FE234E}"/>
              </a:ext>
            </a:extLst>
          </p:cNvPr>
          <p:cNvGrpSpPr/>
          <p:nvPr/>
        </p:nvGrpSpPr>
        <p:grpSpPr>
          <a:xfrm>
            <a:off x="9079451" y="5896803"/>
            <a:ext cx="2868996" cy="871780"/>
            <a:chOff x="7837692" y="5526970"/>
            <a:chExt cx="1675770" cy="37565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9072186-0B05-EFB9-BC7A-03D071F4FE0A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</a:t>
              </a:r>
            </a:p>
          </p:txBody>
        </p:sp>
        <p:sp>
          <p:nvSpPr>
            <p:cNvPr id="6" name="Arrow: Right 2">
              <a:extLst>
                <a:ext uri="{FF2B5EF4-FFF2-40B4-BE49-F238E27FC236}">
                  <a16:creationId xmlns:a16="http://schemas.microsoft.com/office/drawing/2014/main" id="{6E8803DF-E0B8-3C17-2E91-30F68F94FBD1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" name="Arrow: Right 3">
              <a:extLst>
                <a:ext uri="{FF2B5EF4-FFF2-40B4-BE49-F238E27FC236}">
                  <a16:creationId xmlns:a16="http://schemas.microsoft.com/office/drawing/2014/main" id="{52A223DE-454B-1E47-4CCB-AE78CD784E66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5D30359F-3FF8-A130-27AE-68A7F3B28C88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9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EB78C2C6-791A-9493-F17F-071DF7936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1B4393B-E20F-FD26-484D-A8FEBBA38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B8589D-C579-C57D-A582-5704D0133C22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3734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506</Words>
  <Application>Microsoft Office PowerPoint</Application>
  <PresentationFormat>Panorámica</PresentationFormat>
  <Paragraphs>62</Paragraphs>
  <Slides>18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 Unicode MS</vt:lpstr>
      <vt:lpstr>Calibri</vt:lpstr>
      <vt:lpstr>Calibri Light</vt:lpstr>
      <vt:lpstr>Google Sans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Precisió sortida primer vol 2022</vt:lpstr>
    </vt:vector>
  </TitlesOfParts>
  <Company>Ajuntament de Barcelona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CiberIntegra_12</dc:creator>
  <cp:lastModifiedBy>Jose_Maria Matas</cp:lastModifiedBy>
  <cp:revision>17</cp:revision>
  <dcterms:created xsi:type="dcterms:W3CDTF">2022-10-05T10:02:18Z</dcterms:created>
  <dcterms:modified xsi:type="dcterms:W3CDTF">2022-10-11T06:32:22Z</dcterms:modified>
</cp:coreProperties>
</file>