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5" r:id="rId2"/>
    <p:sldId id="262" r:id="rId3"/>
    <p:sldId id="260" r:id="rId4"/>
    <p:sldId id="259" r:id="rId5"/>
    <p:sldId id="258" r:id="rId6"/>
    <p:sldId id="256" r:id="rId7"/>
    <p:sldId id="257" r:id="rId8"/>
    <p:sldId id="261" r:id="rId9"/>
    <p:sldId id="263" r:id="rId10"/>
    <p:sldId id="264" r:id="rId11"/>
    <p:sldId id="265" r:id="rId12"/>
    <p:sldId id="266" r:id="rId13"/>
    <p:sldId id="268" r:id="rId14"/>
    <p:sldId id="267" r:id="rId15"/>
    <p:sldId id="269" r:id="rId16"/>
    <p:sldId id="270" r:id="rId17"/>
    <p:sldId id="271" r:id="rId18"/>
    <p:sldId id="272" r:id="rId19"/>
    <p:sldId id="274" r:id="rId2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96" d="100"/>
          <a:sy n="96" d="100"/>
        </p:scale>
        <p:origin x="9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0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E34506-FD22-44DF-A4F8-88E697B6BCE9}" type="datetimeFigureOut">
              <a:rPr lang="es-ES" smtClean="0"/>
              <a:t>05/10/2022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0EDE6-9937-4CED-927E-EF9D97A442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4396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CEB6-0934-4588-A924-EFC3F6AB58AE}" type="datetimeFigureOut">
              <a:rPr lang="es-ES" smtClean="0"/>
              <a:t>05/10/2022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20B1-D541-4D15-B9D0-DE68721316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2201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CEB6-0934-4588-A924-EFC3F6AB58AE}" type="datetimeFigureOut">
              <a:rPr lang="es-ES" smtClean="0"/>
              <a:t>05/10/2022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20B1-D541-4D15-B9D0-DE68721316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5192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CEB6-0934-4588-A924-EFC3F6AB58AE}" type="datetimeFigureOut">
              <a:rPr lang="es-ES" smtClean="0"/>
              <a:t>05/10/2022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20B1-D541-4D15-B9D0-DE68721316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5399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CEB6-0934-4588-A924-EFC3F6AB58AE}" type="datetimeFigureOut">
              <a:rPr lang="es-ES" smtClean="0"/>
              <a:t>05/10/2022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20B1-D541-4D15-B9D0-DE68721316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140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CEB6-0934-4588-A924-EFC3F6AB58AE}" type="datetimeFigureOut">
              <a:rPr lang="es-ES" smtClean="0"/>
              <a:t>05/10/2022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20B1-D541-4D15-B9D0-DE68721316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0873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CEB6-0934-4588-A924-EFC3F6AB58AE}" type="datetimeFigureOut">
              <a:rPr lang="es-ES" smtClean="0"/>
              <a:t>05/10/2022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20B1-D541-4D15-B9D0-DE68721316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5369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CEB6-0934-4588-A924-EFC3F6AB58AE}" type="datetimeFigureOut">
              <a:rPr lang="es-ES" smtClean="0"/>
              <a:t>05/10/2022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20B1-D541-4D15-B9D0-DE68721316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2391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CEB6-0934-4588-A924-EFC3F6AB58AE}" type="datetimeFigureOut">
              <a:rPr lang="es-ES" smtClean="0"/>
              <a:t>05/10/2022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20B1-D541-4D15-B9D0-DE68721316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6367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CEB6-0934-4588-A924-EFC3F6AB58AE}" type="datetimeFigureOut">
              <a:rPr lang="es-ES" smtClean="0"/>
              <a:t>05/10/2022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20B1-D541-4D15-B9D0-DE68721316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5621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CEB6-0934-4588-A924-EFC3F6AB58AE}" type="datetimeFigureOut">
              <a:rPr lang="es-ES" smtClean="0"/>
              <a:t>05/10/2022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20B1-D541-4D15-B9D0-DE68721316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2996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CEB6-0934-4588-A924-EFC3F6AB58AE}" type="datetimeFigureOut">
              <a:rPr lang="es-ES" smtClean="0"/>
              <a:t>05/10/2022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20B1-D541-4D15-B9D0-DE68721316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5524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9CEB6-0934-4588-A924-EFC3F6AB58AE}" type="datetimeFigureOut">
              <a:rPr lang="es-ES" smtClean="0"/>
              <a:t>05/10/2022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320B1-D541-4D15-B9D0-DE68721316DC}" type="slidenum">
              <a:rPr lang="es-ES" smtClean="0"/>
              <a:t>‹Nº›</a:t>
            </a:fld>
            <a:endParaRPr lang="es-E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24B6152-999A-9CFF-CC8F-867CBED40731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48682" y="18221"/>
            <a:ext cx="1743318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278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7EC0CC4E-B51B-830E-C9F7-A5E2E645A862}"/>
              </a:ext>
            </a:extLst>
          </p:cNvPr>
          <p:cNvGrpSpPr/>
          <p:nvPr/>
        </p:nvGrpSpPr>
        <p:grpSpPr>
          <a:xfrm>
            <a:off x="1155795" y="5409786"/>
            <a:ext cx="2868996" cy="871780"/>
            <a:chOff x="7837692" y="5526970"/>
            <a:chExt cx="1675770" cy="375650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BA0D70D2-5A24-227B-D2D5-341057355591}"/>
                </a:ext>
              </a:extLst>
            </p:cNvPr>
            <p:cNvSpPr/>
            <p:nvPr/>
          </p:nvSpPr>
          <p:spPr>
            <a:xfrm>
              <a:off x="8445164" y="5526970"/>
              <a:ext cx="504229" cy="3083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1</a:t>
              </a:r>
            </a:p>
          </p:txBody>
        </p:sp>
        <p:sp>
          <p:nvSpPr>
            <p:cNvPr id="6" name="Arrow: Right 2">
              <a:extLst>
                <a:ext uri="{FF2B5EF4-FFF2-40B4-BE49-F238E27FC236}">
                  <a16:creationId xmlns:a16="http://schemas.microsoft.com/office/drawing/2014/main" id="{A28D24DF-35FF-6421-873C-0D1AE411900B}"/>
                </a:ext>
              </a:extLst>
            </p:cNvPr>
            <p:cNvSpPr/>
            <p:nvPr/>
          </p:nvSpPr>
          <p:spPr>
            <a:xfrm>
              <a:off x="8269936" y="5644878"/>
              <a:ext cx="146620" cy="10543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7" name="Arrow: Right 3">
              <a:extLst>
                <a:ext uri="{FF2B5EF4-FFF2-40B4-BE49-F238E27FC236}">
                  <a16:creationId xmlns:a16="http://schemas.microsoft.com/office/drawing/2014/main" id="{2753A95F-13A6-557F-54B9-46828026E3E5}"/>
                </a:ext>
              </a:extLst>
            </p:cNvPr>
            <p:cNvSpPr/>
            <p:nvPr/>
          </p:nvSpPr>
          <p:spPr>
            <a:xfrm>
              <a:off x="8989922" y="5644878"/>
              <a:ext cx="146620" cy="10543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grpSp>
          <p:nvGrpSpPr>
            <p:cNvPr id="8" name="Group 26">
              <a:extLst>
                <a:ext uri="{FF2B5EF4-FFF2-40B4-BE49-F238E27FC236}">
                  <a16:creationId xmlns:a16="http://schemas.microsoft.com/office/drawing/2014/main" id="{FA58D5A9-7AA4-8246-55D3-36E370BCD38C}"/>
                </a:ext>
              </a:extLst>
            </p:cNvPr>
            <p:cNvGrpSpPr/>
            <p:nvPr/>
          </p:nvGrpSpPr>
          <p:grpSpPr>
            <a:xfrm>
              <a:off x="7837692" y="5534825"/>
              <a:ext cx="1675770" cy="367795"/>
              <a:chOff x="599477" y="2083874"/>
              <a:chExt cx="3857113" cy="720000"/>
            </a:xfrm>
          </p:grpSpPr>
          <p:pic>
            <p:nvPicPr>
              <p:cNvPr id="9" name="Picture 23" descr="A black rectangle with a black background&#10;&#10;Description automatically generated with low confidence">
                <a:extLst>
                  <a:ext uri="{FF2B5EF4-FFF2-40B4-BE49-F238E27FC236}">
                    <a16:creationId xmlns:a16="http://schemas.microsoft.com/office/drawing/2014/main" id="{688E63E4-1C4E-715B-C7D5-A8B5E605F6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36590" y="208387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0" name="Picture 25" descr="A black rectangle with a black background&#10;&#10;Description automatically generated with low confidence">
                <a:extLst>
                  <a:ext uri="{FF2B5EF4-FFF2-40B4-BE49-F238E27FC236}">
                    <a16:creationId xmlns:a16="http://schemas.microsoft.com/office/drawing/2014/main" id="{9531ED8F-F080-2FB3-666E-76FD6C9FF4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477" y="2083874"/>
                <a:ext cx="720000" cy="720000"/>
              </a:xfrm>
              <a:prstGeom prst="rect">
                <a:avLst/>
              </a:prstGeom>
            </p:spPr>
          </p:pic>
        </p:grp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60A05822-EE87-96D2-9335-8A5E6C046D97}"/>
              </a:ext>
            </a:extLst>
          </p:cNvPr>
          <p:cNvGrpSpPr/>
          <p:nvPr/>
        </p:nvGrpSpPr>
        <p:grpSpPr>
          <a:xfrm>
            <a:off x="4611175" y="5409786"/>
            <a:ext cx="2868996" cy="871780"/>
            <a:chOff x="7837692" y="5526970"/>
            <a:chExt cx="1675770" cy="375650"/>
          </a:xfrm>
        </p:grpSpPr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id="{4E9F6FF7-5B66-3DB7-9395-3FA5FBD8E9E0}"/>
                </a:ext>
              </a:extLst>
            </p:cNvPr>
            <p:cNvSpPr/>
            <p:nvPr/>
          </p:nvSpPr>
          <p:spPr>
            <a:xfrm>
              <a:off x="8445164" y="5526970"/>
              <a:ext cx="504229" cy="3083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2</a:t>
              </a:r>
            </a:p>
          </p:txBody>
        </p:sp>
        <p:sp>
          <p:nvSpPr>
            <p:cNvPr id="13" name="Arrow: Right 2">
              <a:extLst>
                <a:ext uri="{FF2B5EF4-FFF2-40B4-BE49-F238E27FC236}">
                  <a16:creationId xmlns:a16="http://schemas.microsoft.com/office/drawing/2014/main" id="{F4FD682B-408D-3CD7-C446-9918D351C904}"/>
                </a:ext>
              </a:extLst>
            </p:cNvPr>
            <p:cNvSpPr/>
            <p:nvPr/>
          </p:nvSpPr>
          <p:spPr>
            <a:xfrm>
              <a:off x="8269936" y="5644878"/>
              <a:ext cx="146620" cy="10543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14" name="Arrow: Right 3">
              <a:extLst>
                <a:ext uri="{FF2B5EF4-FFF2-40B4-BE49-F238E27FC236}">
                  <a16:creationId xmlns:a16="http://schemas.microsoft.com/office/drawing/2014/main" id="{87D0DAE9-81B7-B0AE-566C-E7FAF2950C5E}"/>
                </a:ext>
              </a:extLst>
            </p:cNvPr>
            <p:cNvSpPr/>
            <p:nvPr/>
          </p:nvSpPr>
          <p:spPr>
            <a:xfrm>
              <a:off x="8989922" y="5644878"/>
              <a:ext cx="146620" cy="10543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grpSp>
          <p:nvGrpSpPr>
            <p:cNvPr id="15" name="Group 26">
              <a:extLst>
                <a:ext uri="{FF2B5EF4-FFF2-40B4-BE49-F238E27FC236}">
                  <a16:creationId xmlns:a16="http://schemas.microsoft.com/office/drawing/2014/main" id="{F5269192-D917-474A-BD25-1A1557659E9C}"/>
                </a:ext>
              </a:extLst>
            </p:cNvPr>
            <p:cNvGrpSpPr/>
            <p:nvPr/>
          </p:nvGrpSpPr>
          <p:grpSpPr>
            <a:xfrm>
              <a:off x="7837692" y="5534825"/>
              <a:ext cx="1675770" cy="367795"/>
              <a:chOff x="599477" y="2083874"/>
              <a:chExt cx="3857113" cy="720000"/>
            </a:xfrm>
          </p:grpSpPr>
          <p:pic>
            <p:nvPicPr>
              <p:cNvPr id="16" name="Picture 23" descr="A black rectangle with a black background&#10;&#10;Description automatically generated with low confidence">
                <a:extLst>
                  <a:ext uri="{FF2B5EF4-FFF2-40B4-BE49-F238E27FC236}">
                    <a16:creationId xmlns:a16="http://schemas.microsoft.com/office/drawing/2014/main" id="{C97A268D-BF51-AF2C-7D6E-07237131E6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36590" y="208387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7" name="Picture 25" descr="A black rectangle with a black background&#10;&#10;Description automatically generated with low confidence">
                <a:extLst>
                  <a:ext uri="{FF2B5EF4-FFF2-40B4-BE49-F238E27FC236}">
                    <a16:creationId xmlns:a16="http://schemas.microsoft.com/office/drawing/2014/main" id="{D1C45CE0-E54B-076D-283C-17C7DF19A9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477" y="2083874"/>
                <a:ext cx="720000" cy="720000"/>
              </a:xfrm>
              <a:prstGeom prst="rect">
                <a:avLst/>
              </a:prstGeom>
            </p:spPr>
          </p:pic>
        </p:grpSp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38E1B4E6-2002-579C-14A2-6A30FCD5256B}"/>
              </a:ext>
            </a:extLst>
          </p:cNvPr>
          <p:cNvGrpSpPr/>
          <p:nvPr/>
        </p:nvGrpSpPr>
        <p:grpSpPr>
          <a:xfrm>
            <a:off x="8066555" y="5409786"/>
            <a:ext cx="2868996" cy="871780"/>
            <a:chOff x="7837692" y="5526970"/>
            <a:chExt cx="1675770" cy="375650"/>
          </a:xfrm>
        </p:grpSpPr>
        <p:sp>
          <p:nvSpPr>
            <p:cNvPr id="19" name="Rectangle 1">
              <a:extLst>
                <a:ext uri="{FF2B5EF4-FFF2-40B4-BE49-F238E27FC236}">
                  <a16:creationId xmlns:a16="http://schemas.microsoft.com/office/drawing/2014/main" id="{C443C406-350B-EFCB-0DC2-6416463129C4}"/>
                </a:ext>
              </a:extLst>
            </p:cNvPr>
            <p:cNvSpPr/>
            <p:nvPr/>
          </p:nvSpPr>
          <p:spPr>
            <a:xfrm>
              <a:off x="8445164" y="5526970"/>
              <a:ext cx="504229" cy="3083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3</a:t>
              </a:r>
            </a:p>
          </p:txBody>
        </p:sp>
        <p:sp>
          <p:nvSpPr>
            <p:cNvPr id="20" name="Arrow: Right 2">
              <a:extLst>
                <a:ext uri="{FF2B5EF4-FFF2-40B4-BE49-F238E27FC236}">
                  <a16:creationId xmlns:a16="http://schemas.microsoft.com/office/drawing/2014/main" id="{BAD997A1-5189-9CDE-6FA9-7C0CA88AC4C8}"/>
                </a:ext>
              </a:extLst>
            </p:cNvPr>
            <p:cNvSpPr/>
            <p:nvPr/>
          </p:nvSpPr>
          <p:spPr>
            <a:xfrm>
              <a:off x="8269936" y="5644878"/>
              <a:ext cx="146620" cy="10543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21" name="Arrow: Right 3">
              <a:extLst>
                <a:ext uri="{FF2B5EF4-FFF2-40B4-BE49-F238E27FC236}">
                  <a16:creationId xmlns:a16="http://schemas.microsoft.com/office/drawing/2014/main" id="{36A37E3C-5C46-BB31-3B4D-9C1B86A25B46}"/>
                </a:ext>
              </a:extLst>
            </p:cNvPr>
            <p:cNvSpPr/>
            <p:nvPr/>
          </p:nvSpPr>
          <p:spPr>
            <a:xfrm>
              <a:off x="8989922" y="5644878"/>
              <a:ext cx="146620" cy="10543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grpSp>
          <p:nvGrpSpPr>
            <p:cNvPr id="22" name="Group 26">
              <a:extLst>
                <a:ext uri="{FF2B5EF4-FFF2-40B4-BE49-F238E27FC236}">
                  <a16:creationId xmlns:a16="http://schemas.microsoft.com/office/drawing/2014/main" id="{80E06057-01AC-2A8E-0489-D86913B29B63}"/>
                </a:ext>
              </a:extLst>
            </p:cNvPr>
            <p:cNvGrpSpPr/>
            <p:nvPr/>
          </p:nvGrpSpPr>
          <p:grpSpPr>
            <a:xfrm>
              <a:off x="7837692" y="5534825"/>
              <a:ext cx="1675770" cy="367795"/>
              <a:chOff x="599477" y="2083874"/>
              <a:chExt cx="3857113" cy="720000"/>
            </a:xfrm>
          </p:grpSpPr>
          <p:pic>
            <p:nvPicPr>
              <p:cNvPr id="23" name="Picture 23" descr="A black rectangle with a black background&#10;&#10;Description automatically generated with low confidence">
                <a:extLst>
                  <a:ext uri="{FF2B5EF4-FFF2-40B4-BE49-F238E27FC236}">
                    <a16:creationId xmlns:a16="http://schemas.microsoft.com/office/drawing/2014/main" id="{9990FBFC-31EC-B689-5C4C-A7884C809E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36590" y="208387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4" name="Picture 25" descr="A black rectangle with a black background&#10;&#10;Description automatically generated with low confidence">
                <a:extLst>
                  <a:ext uri="{FF2B5EF4-FFF2-40B4-BE49-F238E27FC236}">
                    <a16:creationId xmlns:a16="http://schemas.microsoft.com/office/drawing/2014/main" id="{C93B620B-69EC-6C47-1844-F84F8D0D2F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477" y="2083874"/>
                <a:ext cx="720000" cy="720000"/>
              </a:xfrm>
              <a:prstGeom prst="rect">
                <a:avLst/>
              </a:prstGeom>
            </p:spPr>
          </p:pic>
        </p:grpSp>
      </p:grpSp>
      <p:pic>
        <p:nvPicPr>
          <p:cNvPr id="25" name="Imagen 24" descr="Mapa&#10;&#10;Descripción generada automáticamente">
            <a:extLst>
              <a:ext uri="{FF2B5EF4-FFF2-40B4-BE49-F238E27FC236}">
                <a16:creationId xmlns:a16="http://schemas.microsoft.com/office/drawing/2014/main" id="{503165FD-9FB0-E2B9-ECA8-123F6567E1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2395" y="1085387"/>
            <a:ext cx="7559441" cy="3931727"/>
          </a:xfrm>
          <a:prstGeom prst="rect">
            <a:avLst/>
          </a:prstGeom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6A0B81E3-A3EA-E99A-017C-6285576DFBC8}"/>
              </a:ext>
            </a:extLst>
          </p:cNvPr>
          <p:cNvSpPr txBox="1"/>
          <p:nvPr/>
        </p:nvSpPr>
        <p:spPr>
          <a:xfrm>
            <a:off x="2199613" y="468224"/>
            <a:ext cx="7792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dirty="0">
                <a:solidFill>
                  <a:srgbClr val="002060"/>
                </a:solidFill>
              </a:rPr>
              <a:t>¿Quina es la puntualitat en el 3r salt d’una companyia aèria?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F1FDAC90-F0BF-ACFC-53AF-D35AF02F047C}"/>
              </a:ext>
            </a:extLst>
          </p:cNvPr>
          <p:cNvSpPr txBox="1"/>
          <p:nvPr/>
        </p:nvSpPr>
        <p:spPr>
          <a:xfrm>
            <a:off x="39938" y="21143"/>
            <a:ext cx="14608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i="0" dirty="0" err="1">
                <a:solidFill>
                  <a:srgbClr val="222222"/>
                </a:solidFill>
                <a:effectLst/>
                <a:latin typeface="Google Sans"/>
              </a:rPr>
              <a:t>Abstract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86934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31" y="653144"/>
            <a:ext cx="9963138" cy="5551712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29E32CC-55AD-98E1-838C-62A4211CF04B}"/>
              </a:ext>
            </a:extLst>
          </p:cNvPr>
          <p:cNvSpPr txBox="1"/>
          <p:nvPr/>
        </p:nvSpPr>
        <p:spPr>
          <a:xfrm>
            <a:off x="-1656" y="0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i="0">
                <a:solidFill>
                  <a:srgbClr val="222222"/>
                </a:solidFill>
                <a:effectLst/>
                <a:latin typeface="Google Sans"/>
              </a:rPr>
              <a:t>Metodologia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6354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10" y="593408"/>
            <a:ext cx="7921994" cy="440313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2158" y="2698531"/>
            <a:ext cx="4655574" cy="3993697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8445500" y="2324100"/>
            <a:ext cx="3008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Correlació</a:t>
            </a:r>
            <a:r>
              <a:rPr lang="es-ES" dirty="0"/>
              <a:t> respecte a Retard3.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1E17BF5-727B-870E-D9C6-091A3D11564C}"/>
              </a:ext>
            </a:extLst>
          </p:cNvPr>
          <p:cNvSpPr txBox="1"/>
          <p:nvPr/>
        </p:nvSpPr>
        <p:spPr>
          <a:xfrm>
            <a:off x="-1656" y="0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i="0">
                <a:solidFill>
                  <a:srgbClr val="222222"/>
                </a:solidFill>
                <a:effectLst/>
                <a:latin typeface="Google Sans"/>
              </a:rPr>
              <a:t>Metodologia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99519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886950" y="256206"/>
            <a:ext cx="4507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dirty="0">
                <a:latin typeface="Roboto" panose="02000000000000000000" pitchFamily="2" charset="0"/>
                <a:ea typeface="Roboto" panose="02000000000000000000" pitchFamily="2" charset="0"/>
              </a:rPr>
              <a:t>Regressió logística amb Python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44" y="1228576"/>
            <a:ext cx="4975655" cy="3327095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396343" y="2351137"/>
            <a:ext cx="1518557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 Unicode MS"/>
              </a:rPr>
              <a:t>import</a:t>
            </a:r>
            <a:r>
              <a:rPr kumimoji="0" lang="es-ES" altLang="es-ES" sz="110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 Unicode MS"/>
              </a:rPr>
              <a:t> </a:t>
            </a:r>
            <a:r>
              <a:rPr kumimoji="0" lang="es-ES" altLang="es-ES" sz="110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resample</a:t>
            </a:r>
            <a:r>
              <a:rPr kumimoji="0" lang="es-ES" altLang="es-ES" sz="110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 </a:t>
            </a:r>
            <a:endParaRPr kumimoji="0" lang="es-ES" altLang="es-ES" sz="110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366" y="1228576"/>
            <a:ext cx="5083106" cy="322926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ADD8B6B-CDFD-0AE2-9DCF-E8D29D9D2863}"/>
              </a:ext>
            </a:extLst>
          </p:cNvPr>
          <p:cNvSpPr txBox="1"/>
          <p:nvPr/>
        </p:nvSpPr>
        <p:spPr>
          <a:xfrm>
            <a:off x="-1656" y="0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i="0">
                <a:solidFill>
                  <a:srgbClr val="222222"/>
                </a:solidFill>
                <a:effectLst/>
                <a:latin typeface="Google Sans"/>
              </a:rPr>
              <a:t>Metodologia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16672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617" y="620487"/>
            <a:ext cx="10106766" cy="5617026"/>
          </a:xfrm>
          <a:prstGeom prst="rect">
            <a:avLst/>
          </a:prstGeom>
        </p:spPr>
      </p:pic>
      <p:sp>
        <p:nvSpPr>
          <p:cNvPr id="3" name="Rectángulo redondeado 2"/>
          <p:cNvSpPr/>
          <p:nvPr/>
        </p:nvSpPr>
        <p:spPr>
          <a:xfrm>
            <a:off x="1042617" y="4865914"/>
            <a:ext cx="9652597" cy="293915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4" name="Rectángulo redondeado 3"/>
          <p:cNvSpPr/>
          <p:nvPr/>
        </p:nvSpPr>
        <p:spPr>
          <a:xfrm>
            <a:off x="1042616" y="5573485"/>
            <a:ext cx="9652597" cy="293915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5" name="Rectángulo redondeado 4"/>
          <p:cNvSpPr/>
          <p:nvPr/>
        </p:nvSpPr>
        <p:spPr>
          <a:xfrm>
            <a:off x="4660900" y="1282700"/>
            <a:ext cx="660400" cy="317500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a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681B928-B6FC-9EA6-CF3A-9EA9A9A415AB}"/>
              </a:ext>
            </a:extLst>
          </p:cNvPr>
          <p:cNvSpPr/>
          <p:nvPr/>
        </p:nvSpPr>
        <p:spPr>
          <a:xfrm>
            <a:off x="3921366" y="58548"/>
            <a:ext cx="4507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dirty="0">
                <a:latin typeface="Roboto" panose="02000000000000000000" pitchFamily="2" charset="0"/>
                <a:ea typeface="Roboto" panose="02000000000000000000" pitchFamily="2" charset="0"/>
              </a:rPr>
              <a:t>Regressió logística amb Python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31BD90D-0E73-E973-D616-0EEFB2907673}"/>
              </a:ext>
            </a:extLst>
          </p:cNvPr>
          <p:cNvSpPr txBox="1"/>
          <p:nvPr/>
        </p:nvSpPr>
        <p:spPr>
          <a:xfrm>
            <a:off x="102919" y="44327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i="0" dirty="0" err="1">
                <a:solidFill>
                  <a:srgbClr val="222222"/>
                </a:solidFill>
                <a:effectLst/>
                <a:latin typeface="Google Sans"/>
              </a:rPr>
              <a:t>Resultats</a:t>
            </a:r>
            <a:r>
              <a:rPr lang="es-ES" b="0" i="0" dirty="0">
                <a:solidFill>
                  <a:srgbClr val="222222"/>
                </a:solidFill>
                <a:effectLst/>
                <a:latin typeface="Google Sans"/>
              </a:rPr>
              <a:t>: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69555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011" y="130630"/>
            <a:ext cx="9049978" cy="6596740"/>
          </a:xfrm>
          <a:prstGeom prst="rect">
            <a:avLst/>
          </a:prstGeom>
        </p:spPr>
      </p:pic>
      <p:sp>
        <p:nvSpPr>
          <p:cNvPr id="3" name="Rectángulo redondeado 2"/>
          <p:cNvSpPr/>
          <p:nvPr/>
        </p:nvSpPr>
        <p:spPr>
          <a:xfrm>
            <a:off x="1571011" y="4963886"/>
            <a:ext cx="2543789" cy="996043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E022CA17-581B-7EA6-D6D9-35705A8CDBCA}"/>
              </a:ext>
            </a:extLst>
          </p:cNvPr>
          <p:cNvCxnSpPr/>
          <p:nvPr/>
        </p:nvCxnSpPr>
        <p:spPr>
          <a:xfrm flipV="1">
            <a:off x="864704" y="725557"/>
            <a:ext cx="10177670" cy="5695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037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994" y="247206"/>
            <a:ext cx="7602011" cy="6363588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654CB6EA-434E-0A88-DBE6-42D9214BDFF3}"/>
              </a:ext>
            </a:extLst>
          </p:cNvPr>
          <p:cNvSpPr/>
          <p:nvPr/>
        </p:nvSpPr>
        <p:spPr>
          <a:xfrm>
            <a:off x="6843470" y="3429000"/>
            <a:ext cx="4875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dirty="0">
                <a:latin typeface="Roboto" panose="02000000000000000000" pitchFamily="2" charset="0"/>
                <a:ea typeface="Roboto" panose="02000000000000000000" pitchFamily="2" charset="0"/>
              </a:rPr>
              <a:t>Regressió logística amb 1 variable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D58BF705-E818-5D3F-AABE-9E0306534906}"/>
              </a:ext>
            </a:extLst>
          </p:cNvPr>
          <p:cNvSpPr/>
          <p:nvPr/>
        </p:nvSpPr>
        <p:spPr>
          <a:xfrm>
            <a:off x="4273826" y="1123122"/>
            <a:ext cx="1331844" cy="258417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4334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170" y="4139"/>
            <a:ext cx="7271660" cy="6849722"/>
          </a:xfrm>
          <a:prstGeom prst="rect">
            <a:avLst/>
          </a:prstGeom>
        </p:spPr>
      </p:pic>
      <p:sp>
        <p:nvSpPr>
          <p:cNvPr id="3" name="Rectángulo redondeado 2"/>
          <p:cNvSpPr/>
          <p:nvPr/>
        </p:nvSpPr>
        <p:spPr>
          <a:xfrm>
            <a:off x="8588829" y="3282043"/>
            <a:ext cx="800100" cy="865414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063" y="1978835"/>
            <a:ext cx="7070303" cy="2168622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</p:spPr>
      </p:pic>
      <p:cxnSp>
        <p:nvCxnSpPr>
          <p:cNvPr id="6" name="Conector recto 5"/>
          <p:cNvCxnSpPr/>
          <p:nvPr/>
        </p:nvCxnSpPr>
        <p:spPr>
          <a:xfrm flipV="1">
            <a:off x="3111500" y="2108200"/>
            <a:ext cx="25400" cy="160655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>
            <a:off x="2460170" y="2971800"/>
            <a:ext cx="142603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>
            <a:extLst>
              <a:ext uri="{FF2B5EF4-FFF2-40B4-BE49-F238E27FC236}">
                <a16:creationId xmlns:a16="http://schemas.microsoft.com/office/drawing/2014/main" id="{99992895-F536-C30C-2233-C8281ECE6539}"/>
              </a:ext>
            </a:extLst>
          </p:cNvPr>
          <p:cNvSpPr/>
          <p:nvPr/>
        </p:nvSpPr>
        <p:spPr>
          <a:xfrm>
            <a:off x="10008932" y="1422243"/>
            <a:ext cx="19180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2400" dirty="0">
                <a:latin typeface="Roboto" panose="02000000000000000000" pitchFamily="2" charset="0"/>
                <a:ea typeface="Roboto" panose="02000000000000000000" pitchFamily="2" charset="0"/>
              </a:rPr>
              <a:t>Regressió logística</a:t>
            </a:r>
          </a:p>
          <a:p>
            <a:pPr algn="ctr"/>
            <a:r>
              <a:rPr lang="ca-ES" sz="2400" dirty="0">
                <a:latin typeface="Roboto" panose="02000000000000000000" pitchFamily="2" charset="0"/>
                <a:ea typeface="Roboto" panose="02000000000000000000" pitchFamily="2" charset="0"/>
              </a:rPr>
              <a:t>vista</a:t>
            </a:r>
          </a:p>
          <a:p>
            <a:pPr algn="ctr"/>
            <a:r>
              <a:rPr lang="ca-ES" sz="2400" dirty="0">
                <a:latin typeface="Roboto" panose="02000000000000000000" pitchFamily="2" charset="0"/>
                <a:ea typeface="Roboto" panose="02000000000000000000" pitchFamily="2" charset="0"/>
              </a:rPr>
              <a:t>gràficament</a:t>
            </a:r>
          </a:p>
        </p:txBody>
      </p:sp>
    </p:spTree>
    <p:extLst>
      <p:ext uri="{BB962C8B-B14F-4D97-AF65-F5344CB8AC3E}">
        <p14:creationId xmlns:p14="http://schemas.microsoft.com/office/powerpoint/2010/main" val="2806479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41300" y="381000"/>
            <a:ext cx="11049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dirty="0"/>
              <a:t>Clarament, veiem que és una regressió logística, que el seu valor de correlació és baix. En aquest cas és de 0,3, i per això explica molt poc amb una sola variable.</a:t>
            </a:r>
          </a:p>
          <a:p>
            <a:r>
              <a:rPr lang="ca-ES" dirty="0"/>
              <a:t>Per afirmar bé el model pel retard del 3r salt, hem de fer servir 2 variables (E_Duracion_Vuelo2, E_Despegue3) i arribaré a afirmar en un 0.72 què succeirà.</a:t>
            </a:r>
          </a:p>
          <a:p>
            <a:r>
              <a:rPr lang="ca-ES" dirty="0"/>
              <a:t>S'arriba a una conclusió lògica, si l'avió surt tard i volant triga més del planificat, arribarà tard. Però és molt important veure que el que ha passat en els 2 salts anteriors no afecta pràcticament res al salt 3r.</a:t>
            </a:r>
          </a:p>
          <a:p>
            <a:r>
              <a:rPr lang="ca-ES" dirty="0"/>
              <a:t>Independentment de si al </a:t>
            </a:r>
            <a:r>
              <a:rPr lang="ca-ES" dirty="0" err="1"/>
              <a:t>surtit</a:t>
            </a:r>
            <a:r>
              <a:rPr lang="ca-ES" dirty="0"/>
              <a:t> o volant, no han tingut una demora superior a 30 minuts que és el que considerem un vol "normal", en els 2 salts anteriors no afecta pràcticament res al salt 3r.</a:t>
            </a:r>
          </a:p>
          <a:p>
            <a:r>
              <a:rPr lang="ca-ES" dirty="0"/>
              <a:t>.</a:t>
            </a:r>
          </a:p>
          <a:p>
            <a:r>
              <a:rPr lang="ca-ES" dirty="0"/>
              <a:t>Important veure la correlació entre E_Duracion_Vuelo2, E_Despegue3 i com els vols que arriben tard estan en un extrem.</a:t>
            </a:r>
          </a:p>
          <a:p>
            <a:endParaRPr lang="ca-ES" dirty="0">
              <a:latin typeface="-apple-system"/>
            </a:endParaRPr>
          </a:p>
          <a:p>
            <a:r>
              <a:rPr lang="ca-ES" b="0" i="0" dirty="0">
                <a:effectLst/>
                <a:latin typeface="-apple-system"/>
              </a:rPr>
              <a:t>Aquesta asseveració és el punt crític del projecte.</a:t>
            </a:r>
          </a:p>
          <a:p>
            <a:r>
              <a:rPr lang="ca-ES" b="0" i="0" dirty="0">
                <a:effectLst/>
                <a:latin typeface="-apple-system"/>
              </a:rPr>
              <a:t>Hem demostrat que els salts són independents entre si. Un retard en un avió és degut a moltes causes, que són variables independents que afecten i que moltes són alienes a la mateixa companyia (exògenes)... </a:t>
            </a:r>
          </a:p>
          <a:p>
            <a:endParaRPr lang="ca-ES" dirty="0">
              <a:latin typeface="-apple-system"/>
            </a:endParaRPr>
          </a:p>
          <a:p>
            <a:r>
              <a:rPr lang="ca-ES" b="0" i="0" dirty="0">
                <a:effectLst/>
                <a:latin typeface="-apple-system"/>
              </a:rPr>
              <a:t>Però el primer salt és el que menys impacta té els factors </a:t>
            </a:r>
            <a:r>
              <a:rPr lang="ca-ES" b="0" i="0" dirty="0" err="1">
                <a:effectLst/>
                <a:latin typeface="-apple-system"/>
              </a:rPr>
              <a:t>exógens</a:t>
            </a:r>
            <a:r>
              <a:rPr lang="ca-ES" b="0" i="0" dirty="0">
                <a:effectLst/>
                <a:latin typeface="-apple-system"/>
              </a:rPr>
              <a:t> i que pot controlar les variables, perquè per exemple no hi ha retards amb altres interconnexions, o passatgers que han de buscar la maleta, canvis de porta que desorienten als passatgers, etc.</a:t>
            </a:r>
          </a:p>
          <a:p>
            <a:endParaRPr lang="ca-ES" b="0" i="0" dirty="0">
              <a:effectLst/>
              <a:latin typeface="-apple-system"/>
            </a:endParaRPr>
          </a:p>
          <a:p>
            <a:r>
              <a:rPr lang="ca-ES" b="0" i="0" dirty="0">
                <a:effectLst/>
                <a:latin typeface="-apple-system"/>
              </a:rPr>
              <a:t>Llavors el que hem d'analitzar és el valor del primer salt, enlairament 1r i analitzar les causes de per què el 99% dels vols no surten a la seva hora. I sortir a l'hora és sortir a &lt;0 minuts, no a &lt;10 minuts.</a:t>
            </a:r>
          </a:p>
        </p:txBody>
      </p:sp>
    </p:spTree>
    <p:extLst>
      <p:ext uri="{BB962C8B-B14F-4D97-AF65-F5344CB8AC3E}">
        <p14:creationId xmlns:p14="http://schemas.microsoft.com/office/powerpoint/2010/main" val="756348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169CBF4-07D1-4F7B-21F0-099BDFFED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63" y="924339"/>
            <a:ext cx="7944959" cy="481079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E4B298C-3448-023C-2DE4-731023D33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646" y="655853"/>
            <a:ext cx="5601751" cy="68592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D4246CC-563D-B774-6B71-17A51D1FBF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8330" y="1759226"/>
            <a:ext cx="2480001" cy="941773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58A30C9F-5DB8-6B07-979F-3A4F1BEE88A3}"/>
              </a:ext>
            </a:extLst>
          </p:cNvPr>
          <p:cNvSpPr/>
          <p:nvPr/>
        </p:nvSpPr>
        <p:spPr>
          <a:xfrm>
            <a:off x="3921366" y="58548"/>
            <a:ext cx="2690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dirty="0">
                <a:latin typeface="Roboto" panose="02000000000000000000" pitchFamily="2" charset="0"/>
                <a:ea typeface="Roboto" panose="02000000000000000000" pitchFamily="2" charset="0"/>
              </a:rPr>
              <a:t>Puntualitat 3r salt.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D70C6F7-E878-D6F3-DB5E-26A1DDCAC026}"/>
              </a:ext>
            </a:extLst>
          </p:cNvPr>
          <p:cNvSpPr txBox="1"/>
          <p:nvPr/>
        </p:nvSpPr>
        <p:spPr>
          <a:xfrm>
            <a:off x="8557592" y="3429000"/>
            <a:ext cx="2357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¿Qué es la </a:t>
            </a:r>
            <a:r>
              <a:rPr lang="es-ES" dirty="0" err="1"/>
              <a:t>puntualitat</a:t>
            </a:r>
            <a:r>
              <a:rPr lang="es-ES" dirty="0"/>
              <a:t>?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357754F-7F18-2D84-E981-3BBFDF338E13}"/>
              </a:ext>
            </a:extLst>
          </p:cNvPr>
          <p:cNvSpPr txBox="1"/>
          <p:nvPr/>
        </p:nvSpPr>
        <p:spPr>
          <a:xfrm>
            <a:off x="0" y="0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i="0" dirty="0" err="1">
                <a:solidFill>
                  <a:srgbClr val="222222"/>
                </a:solidFill>
                <a:effectLst/>
                <a:latin typeface="Google Sans"/>
              </a:rPr>
              <a:t>Conclusió</a:t>
            </a:r>
            <a:r>
              <a:rPr lang="es-ES" b="0" i="0" dirty="0">
                <a:solidFill>
                  <a:srgbClr val="222222"/>
                </a:solidFill>
                <a:effectLst/>
                <a:latin typeface="Google Sans"/>
              </a:rPr>
              <a:t>: 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5275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A0191B4-D963-171A-D325-D35B4C44E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907" y="1025504"/>
            <a:ext cx="7281693" cy="5463164"/>
          </a:xfrm>
          <a:prstGeom prst="rect">
            <a:avLst/>
          </a:prstGeom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48A78D00-E66A-C122-E3F9-0FFE405D7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3907" y="34637"/>
            <a:ext cx="10515600" cy="1325563"/>
          </a:xfrm>
        </p:spPr>
        <p:txBody>
          <a:bodyPr/>
          <a:lstStyle/>
          <a:p>
            <a:r>
              <a:rPr lang="ca-ES" dirty="0"/>
              <a:t>Precisió sortida primer vol 2022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AE73C8F-0BC8-BBA7-E16F-5231F1DD4BAE}"/>
              </a:ext>
            </a:extLst>
          </p:cNvPr>
          <p:cNvSpPr txBox="1"/>
          <p:nvPr/>
        </p:nvSpPr>
        <p:spPr>
          <a:xfrm>
            <a:off x="0" y="6488668"/>
            <a:ext cx="2853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solidFill>
                  <a:schemeClr val="accent1">
                    <a:lumMod val="50000"/>
                  </a:schemeClr>
                </a:solidFill>
              </a:rPr>
              <a:t>Removed times &gt;30 minutes</a:t>
            </a:r>
          </a:p>
        </p:txBody>
      </p:sp>
      <p:sp>
        <p:nvSpPr>
          <p:cNvPr id="11" name="Flecha: hacia la izquierda 10">
            <a:extLst>
              <a:ext uri="{FF2B5EF4-FFF2-40B4-BE49-F238E27FC236}">
                <a16:creationId xmlns:a16="http://schemas.microsoft.com/office/drawing/2014/main" id="{B93C8BB6-9B35-0ED5-85D9-F03172040A37}"/>
              </a:ext>
            </a:extLst>
          </p:cNvPr>
          <p:cNvSpPr/>
          <p:nvPr/>
        </p:nvSpPr>
        <p:spPr>
          <a:xfrm>
            <a:off x="5503588" y="2212356"/>
            <a:ext cx="807868" cy="274838"/>
          </a:xfrm>
          <a:prstGeom prst="leftArrow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F337E9E-BA24-CE87-861E-5EF7791B533B}"/>
              </a:ext>
            </a:extLst>
          </p:cNvPr>
          <p:cNvSpPr txBox="1"/>
          <p:nvPr/>
        </p:nvSpPr>
        <p:spPr>
          <a:xfrm>
            <a:off x="5727642" y="252163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69%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318945C-23B6-3C71-AAB7-7CF6B0AE911A}"/>
              </a:ext>
            </a:extLst>
          </p:cNvPr>
          <p:cNvSpPr txBox="1"/>
          <p:nvPr/>
        </p:nvSpPr>
        <p:spPr>
          <a:xfrm>
            <a:off x="0" y="0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i="0" dirty="0" err="1">
                <a:solidFill>
                  <a:srgbClr val="222222"/>
                </a:solidFill>
                <a:effectLst/>
                <a:latin typeface="Google Sans"/>
              </a:rPr>
              <a:t>Conclusió</a:t>
            </a:r>
            <a:r>
              <a:rPr lang="es-ES" b="0" i="0" dirty="0">
                <a:solidFill>
                  <a:srgbClr val="222222"/>
                </a:solidFill>
                <a:effectLst/>
                <a:latin typeface="Google Sans"/>
              </a:rPr>
              <a:t>: 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07275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43" y="994229"/>
            <a:ext cx="4884842" cy="573233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005" y="994229"/>
            <a:ext cx="5210962" cy="591094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9485" y="994229"/>
            <a:ext cx="4454913" cy="3967842"/>
          </a:xfrm>
          <a:prstGeom prst="rect">
            <a:avLst/>
          </a:prstGeom>
        </p:spPr>
      </p:pic>
      <p:sp>
        <p:nvSpPr>
          <p:cNvPr id="6" name="Rectángulo redondeado 5"/>
          <p:cNvSpPr/>
          <p:nvPr/>
        </p:nvSpPr>
        <p:spPr>
          <a:xfrm>
            <a:off x="8098971" y="4423229"/>
            <a:ext cx="636815" cy="538842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168223" y="446287"/>
            <a:ext cx="4363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/>
              <a:t>Es considera tard si arriba &gt;10 minuts de STA</a:t>
            </a:r>
          </a:p>
        </p:txBody>
      </p:sp>
      <p:sp>
        <p:nvSpPr>
          <p:cNvPr id="8" name="Rectángulo redondeado 7"/>
          <p:cNvSpPr/>
          <p:nvPr/>
        </p:nvSpPr>
        <p:spPr>
          <a:xfrm>
            <a:off x="5562600" y="4330700"/>
            <a:ext cx="1117600" cy="1181100"/>
          </a:xfrm>
          <a:prstGeom prst="round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a-ES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34599A5F-F0D2-C38D-32CD-FE16EDEF20AC}"/>
              </a:ext>
            </a:extLst>
          </p:cNvPr>
          <p:cNvSpPr txBox="1"/>
          <p:nvPr/>
        </p:nvSpPr>
        <p:spPr>
          <a:xfrm>
            <a:off x="0" y="0"/>
            <a:ext cx="61572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i="0" dirty="0" err="1">
                <a:solidFill>
                  <a:srgbClr val="222222"/>
                </a:solidFill>
                <a:effectLst/>
                <a:latin typeface="Google Sans"/>
              </a:rPr>
              <a:t>Introducció</a:t>
            </a:r>
            <a:r>
              <a:rPr lang="es-ES" b="0" i="0" dirty="0">
                <a:solidFill>
                  <a:srgbClr val="222222"/>
                </a:solidFill>
                <a:effectLst/>
                <a:latin typeface="Google Sans"/>
              </a:rPr>
              <a:t>: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98866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r="13154"/>
          <a:stretch/>
        </p:blipFill>
        <p:spPr>
          <a:xfrm>
            <a:off x="586028" y="1191978"/>
            <a:ext cx="9570343" cy="3918858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881743" y="1387921"/>
            <a:ext cx="685800" cy="1453243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6" name="Rectángulo redondeado 5"/>
          <p:cNvSpPr/>
          <p:nvPr/>
        </p:nvSpPr>
        <p:spPr>
          <a:xfrm>
            <a:off x="1567543" y="1387921"/>
            <a:ext cx="865414" cy="1453243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7" name="Rectángulo redondeado 6"/>
          <p:cNvSpPr/>
          <p:nvPr/>
        </p:nvSpPr>
        <p:spPr>
          <a:xfrm>
            <a:off x="5127171" y="1387921"/>
            <a:ext cx="653143" cy="3543300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8" name="CuadroTexto 7"/>
          <p:cNvSpPr txBox="1"/>
          <p:nvPr/>
        </p:nvSpPr>
        <p:spPr>
          <a:xfrm>
            <a:off x="10452086" y="1224635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Seqüencia</a:t>
            </a:r>
            <a:r>
              <a:rPr lang="es-ES" dirty="0"/>
              <a:t>:</a:t>
            </a:r>
          </a:p>
        </p:txBody>
      </p:sp>
      <p:sp>
        <p:nvSpPr>
          <p:cNvPr id="9" name="Rectángulo redondeado 8"/>
          <p:cNvSpPr/>
          <p:nvPr/>
        </p:nvSpPr>
        <p:spPr>
          <a:xfrm>
            <a:off x="10655293" y="1959420"/>
            <a:ext cx="804174" cy="767443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" name="Rectángulo redondeado 9"/>
          <p:cNvSpPr/>
          <p:nvPr/>
        </p:nvSpPr>
        <p:spPr>
          <a:xfrm>
            <a:off x="10655293" y="3061599"/>
            <a:ext cx="804174" cy="767443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1" name="Rectángulo redondeado 10"/>
          <p:cNvSpPr/>
          <p:nvPr/>
        </p:nvSpPr>
        <p:spPr>
          <a:xfrm>
            <a:off x="10655293" y="4163778"/>
            <a:ext cx="804174" cy="767443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2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3939842" y="212264"/>
            <a:ext cx="3680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/>
              <a:t>Identificar les seqüencies  dels avions</a:t>
            </a: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3742" y="4980213"/>
            <a:ext cx="5496692" cy="2353003"/>
          </a:xfrm>
          <a:prstGeom prst="rect">
            <a:avLst/>
          </a:prstGeom>
        </p:spPr>
      </p:pic>
      <p:sp>
        <p:nvSpPr>
          <p:cNvPr id="14" name="Rectángulo redondeado 13"/>
          <p:cNvSpPr/>
          <p:nvPr/>
        </p:nvSpPr>
        <p:spPr>
          <a:xfrm>
            <a:off x="6270171" y="5110836"/>
            <a:ext cx="522515" cy="228607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15" name="CuadroTexto 14"/>
          <p:cNvSpPr txBox="1"/>
          <p:nvPr/>
        </p:nvSpPr>
        <p:spPr>
          <a:xfrm>
            <a:off x="200439" y="778705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Benchmarking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E717265-438A-172A-5289-FE7291D1E46F}"/>
              </a:ext>
            </a:extLst>
          </p:cNvPr>
          <p:cNvSpPr txBox="1"/>
          <p:nvPr/>
        </p:nvSpPr>
        <p:spPr>
          <a:xfrm>
            <a:off x="-1656" y="34693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i="0" dirty="0" err="1">
                <a:solidFill>
                  <a:srgbClr val="222222"/>
                </a:solidFill>
                <a:effectLst/>
                <a:latin typeface="Google Sans"/>
              </a:rPr>
              <a:t>State</a:t>
            </a:r>
            <a:r>
              <a:rPr lang="es-ES" b="1" i="0" dirty="0">
                <a:solidFill>
                  <a:srgbClr val="222222"/>
                </a:solidFill>
                <a:effectLst/>
                <a:latin typeface="Google Sans"/>
              </a:rPr>
              <a:t> </a:t>
            </a:r>
            <a:r>
              <a:rPr lang="es-ES" b="1" i="0" dirty="0" err="1">
                <a:solidFill>
                  <a:srgbClr val="222222"/>
                </a:solidFill>
                <a:effectLst/>
                <a:latin typeface="Google Sans"/>
              </a:rPr>
              <a:t>of</a:t>
            </a:r>
            <a:r>
              <a:rPr lang="es-ES" b="1" i="0" dirty="0">
                <a:solidFill>
                  <a:srgbClr val="222222"/>
                </a:solidFill>
                <a:effectLst/>
                <a:latin typeface="Google Sans"/>
              </a:rPr>
              <a:t> Art</a:t>
            </a:r>
            <a:r>
              <a:rPr lang="es-ES" b="0" i="0" dirty="0">
                <a:solidFill>
                  <a:srgbClr val="222222"/>
                </a:solidFill>
                <a:effectLst/>
                <a:latin typeface="Google Sans"/>
              </a:rPr>
              <a:t>: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73427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3182"/>
            <a:ext cx="7944959" cy="445832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9335" y="1767229"/>
            <a:ext cx="7878274" cy="4858428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419100" y="304800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Benchmarking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637D40E-E502-AD93-B8A8-04B71F8DF8BE}"/>
              </a:ext>
            </a:extLst>
          </p:cNvPr>
          <p:cNvSpPr txBox="1"/>
          <p:nvPr/>
        </p:nvSpPr>
        <p:spPr>
          <a:xfrm>
            <a:off x="3538330" y="407504"/>
            <a:ext cx="3052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noProof="1">
                <a:latin typeface="Roboto" panose="02000000000000000000" pitchFamily="2" charset="0"/>
                <a:ea typeface="Roboto" panose="02000000000000000000" pitchFamily="2" charset="0"/>
              </a:rPr>
              <a:t>Impacte dels outliers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E76D56F-6820-677A-1831-CD16D4583754}"/>
              </a:ext>
            </a:extLst>
          </p:cNvPr>
          <p:cNvSpPr txBox="1"/>
          <p:nvPr/>
        </p:nvSpPr>
        <p:spPr>
          <a:xfrm>
            <a:off x="77028" y="-1872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i="0" dirty="0" err="1">
                <a:solidFill>
                  <a:srgbClr val="222222"/>
                </a:solidFill>
                <a:effectLst/>
                <a:latin typeface="Google Sans"/>
              </a:rPr>
              <a:t>State</a:t>
            </a:r>
            <a:r>
              <a:rPr lang="es-ES" b="1" i="0" dirty="0">
                <a:solidFill>
                  <a:srgbClr val="222222"/>
                </a:solidFill>
                <a:effectLst/>
                <a:latin typeface="Google Sans"/>
              </a:rPr>
              <a:t> </a:t>
            </a:r>
            <a:r>
              <a:rPr lang="es-ES" b="1" i="0" dirty="0" err="1">
                <a:solidFill>
                  <a:srgbClr val="222222"/>
                </a:solidFill>
                <a:effectLst/>
                <a:latin typeface="Google Sans"/>
              </a:rPr>
              <a:t>of</a:t>
            </a:r>
            <a:r>
              <a:rPr lang="es-ES" b="1" i="0" dirty="0">
                <a:solidFill>
                  <a:srgbClr val="222222"/>
                </a:solidFill>
                <a:effectLst/>
                <a:latin typeface="Google Sans"/>
              </a:rPr>
              <a:t> Art</a:t>
            </a:r>
            <a:r>
              <a:rPr lang="es-ES" b="0" i="0" dirty="0">
                <a:solidFill>
                  <a:srgbClr val="222222"/>
                </a:solidFill>
                <a:effectLst/>
                <a:latin typeface="Google Sans"/>
              </a:rPr>
              <a:t>: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0088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152" y="1080760"/>
            <a:ext cx="7849695" cy="4696480"/>
          </a:xfrm>
          <a:prstGeom prst="rect">
            <a:avLst/>
          </a:prstGeom>
        </p:spPr>
      </p:pic>
      <p:sp>
        <p:nvSpPr>
          <p:cNvPr id="3" name="Rectángulo redondeado 2"/>
          <p:cNvSpPr/>
          <p:nvPr/>
        </p:nvSpPr>
        <p:spPr>
          <a:xfrm>
            <a:off x="2302329" y="1534886"/>
            <a:ext cx="604157" cy="620485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419100" y="304800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Benchmarking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B04A178-6B73-0A54-1378-BD01DD72DCFB}"/>
              </a:ext>
            </a:extLst>
          </p:cNvPr>
          <p:cNvSpPr txBox="1"/>
          <p:nvPr/>
        </p:nvSpPr>
        <p:spPr>
          <a:xfrm>
            <a:off x="2171152" y="489466"/>
            <a:ext cx="9889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noProof="1">
                <a:latin typeface="Roboto" panose="02000000000000000000" pitchFamily="2" charset="0"/>
                <a:ea typeface="Roboto" panose="02000000000000000000" pitchFamily="2" charset="0"/>
              </a:rPr>
              <a:t>Comparatives de, Aeroport, mes, dia de la setmana, tipus d’avió etc, etc</a:t>
            </a:r>
          </a:p>
        </p:txBody>
      </p:sp>
    </p:spTree>
    <p:extLst>
      <p:ext uri="{BB962C8B-B14F-4D97-AF65-F5344CB8AC3E}">
        <p14:creationId xmlns:p14="http://schemas.microsoft.com/office/powerpoint/2010/main" val="2929558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899" y="736601"/>
            <a:ext cx="9110202" cy="5384798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419100" y="304800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Benchmarking</a:t>
            </a:r>
          </a:p>
        </p:txBody>
      </p:sp>
    </p:spTree>
    <p:extLst>
      <p:ext uri="{BB962C8B-B14F-4D97-AF65-F5344CB8AC3E}">
        <p14:creationId xmlns:p14="http://schemas.microsoft.com/office/powerpoint/2010/main" val="364477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Barcelona airport TWR / Torre de control del aeropuerto de… | Flickr">
            <a:extLst>
              <a:ext uri="{FF2B5EF4-FFF2-40B4-BE49-F238E27FC236}">
                <a16:creationId xmlns:a16="http://schemas.microsoft.com/office/drawing/2014/main" id="{C3634E88-40AE-D58A-981F-339452C376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45000"/>
            <a:ext cx="2825115" cy="233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2745" y="762000"/>
            <a:ext cx="8857868" cy="5334000"/>
          </a:xfrm>
          <a:prstGeom prst="rect">
            <a:avLst/>
          </a:prstGeom>
        </p:spPr>
      </p:pic>
      <p:sp>
        <p:nvSpPr>
          <p:cNvPr id="3" name="Rectángulo redondeado 2"/>
          <p:cNvSpPr/>
          <p:nvPr/>
        </p:nvSpPr>
        <p:spPr>
          <a:xfrm>
            <a:off x="9659179" y="4445000"/>
            <a:ext cx="1333500" cy="342900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419100" y="304800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Benchmarking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6C420B91-6722-82E9-5678-7D124F9BB032}"/>
              </a:ext>
            </a:extLst>
          </p:cNvPr>
          <p:cNvCxnSpPr/>
          <p:nvPr/>
        </p:nvCxnSpPr>
        <p:spPr>
          <a:xfrm>
            <a:off x="6706984" y="1020932"/>
            <a:ext cx="1376039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5920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153" y="4953001"/>
            <a:ext cx="9486230" cy="173706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671" y="488043"/>
            <a:ext cx="9773200" cy="4376058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09153" y="74261"/>
            <a:ext cx="3148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>
                <a:solidFill>
                  <a:srgbClr val="0070C0"/>
                </a:solidFill>
              </a:rPr>
              <a:t>Estudis de capacitat del procés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DF0C81F-5DE9-861A-28F4-F1FB772E47F3}"/>
              </a:ext>
            </a:extLst>
          </p:cNvPr>
          <p:cNvSpPr txBox="1"/>
          <p:nvPr/>
        </p:nvSpPr>
        <p:spPr>
          <a:xfrm>
            <a:off x="180561" y="532493"/>
            <a:ext cx="15295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Benchmarking</a:t>
            </a:r>
          </a:p>
        </p:txBody>
      </p:sp>
    </p:spTree>
    <p:extLst>
      <p:ext uri="{BB962C8B-B14F-4D97-AF65-F5344CB8AC3E}">
        <p14:creationId xmlns:p14="http://schemas.microsoft.com/office/powerpoint/2010/main" val="2532548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628773" y="312568"/>
            <a:ext cx="9556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>
                <a:solidFill>
                  <a:srgbClr val="0070C0"/>
                </a:solidFill>
              </a:rPr>
              <a:t>Busco la </a:t>
            </a:r>
            <a:r>
              <a:rPr lang="ca-ES" dirty="0" err="1">
                <a:solidFill>
                  <a:srgbClr val="0070C0"/>
                </a:solidFill>
              </a:rPr>
              <a:t>correlacío</a:t>
            </a:r>
            <a:r>
              <a:rPr lang="ca-ES" dirty="0">
                <a:solidFill>
                  <a:srgbClr val="0070C0"/>
                </a:solidFill>
              </a:rPr>
              <a:t> de BBDD per fer tots els càlculs de temps, aeroports, rutes més freqüents, etc. 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t="5893"/>
          <a:stretch/>
        </p:blipFill>
        <p:spPr>
          <a:xfrm>
            <a:off x="628773" y="681900"/>
            <a:ext cx="9885176" cy="6176100"/>
          </a:xfrm>
          <a:prstGeom prst="rect">
            <a:avLst/>
          </a:prstGeom>
        </p:spPr>
      </p:pic>
      <p:grpSp>
        <p:nvGrpSpPr>
          <p:cNvPr id="4" name="Grupo 3">
            <a:extLst>
              <a:ext uri="{FF2B5EF4-FFF2-40B4-BE49-F238E27FC236}">
                <a16:creationId xmlns:a16="http://schemas.microsoft.com/office/drawing/2014/main" id="{3A60D110-BE2F-AC68-5171-E210C8FE234E}"/>
              </a:ext>
            </a:extLst>
          </p:cNvPr>
          <p:cNvGrpSpPr/>
          <p:nvPr/>
        </p:nvGrpSpPr>
        <p:grpSpPr>
          <a:xfrm>
            <a:off x="9079451" y="5896803"/>
            <a:ext cx="2868996" cy="871780"/>
            <a:chOff x="7837692" y="5526970"/>
            <a:chExt cx="1675770" cy="375650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C9072186-0B05-EFB9-BC7A-03D071F4FE0A}"/>
                </a:ext>
              </a:extLst>
            </p:cNvPr>
            <p:cNvSpPr/>
            <p:nvPr/>
          </p:nvSpPr>
          <p:spPr>
            <a:xfrm>
              <a:off x="8445164" y="5526970"/>
              <a:ext cx="504229" cy="3083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1</a:t>
              </a:r>
            </a:p>
          </p:txBody>
        </p:sp>
        <p:sp>
          <p:nvSpPr>
            <p:cNvPr id="6" name="Arrow: Right 2">
              <a:extLst>
                <a:ext uri="{FF2B5EF4-FFF2-40B4-BE49-F238E27FC236}">
                  <a16:creationId xmlns:a16="http://schemas.microsoft.com/office/drawing/2014/main" id="{6E8803DF-E0B8-3C17-2E91-30F68F94FBD1}"/>
                </a:ext>
              </a:extLst>
            </p:cNvPr>
            <p:cNvSpPr/>
            <p:nvPr/>
          </p:nvSpPr>
          <p:spPr>
            <a:xfrm>
              <a:off x="8269936" y="5644878"/>
              <a:ext cx="146620" cy="10543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7" name="Arrow: Right 3">
              <a:extLst>
                <a:ext uri="{FF2B5EF4-FFF2-40B4-BE49-F238E27FC236}">
                  <a16:creationId xmlns:a16="http://schemas.microsoft.com/office/drawing/2014/main" id="{52A223DE-454B-1E47-4CCB-AE78CD784E66}"/>
                </a:ext>
              </a:extLst>
            </p:cNvPr>
            <p:cNvSpPr/>
            <p:nvPr/>
          </p:nvSpPr>
          <p:spPr>
            <a:xfrm>
              <a:off x="8989922" y="5644878"/>
              <a:ext cx="146620" cy="10543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grpSp>
          <p:nvGrpSpPr>
            <p:cNvPr id="8" name="Group 26">
              <a:extLst>
                <a:ext uri="{FF2B5EF4-FFF2-40B4-BE49-F238E27FC236}">
                  <a16:creationId xmlns:a16="http://schemas.microsoft.com/office/drawing/2014/main" id="{5D30359F-3FF8-A130-27AE-68A7F3B28C88}"/>
                </a:ext>
              </a:extLst>
            </p:cNvPr>
            <p:cNvGrpSpPr/>
            <p:nvPr/>
          </p:nvGrpSpPr>
          <p:grpSpPr>
            <a:xfrm>
              <a:off x="7837692" y="5534825"/>
              <a:ext cx="1675770" cy="367795"/>
              <a:chOff x="599477" y="2083874"/>
              <a:chExt cx="3857113" cy="720000"/>
            </a:xfrm>
          </p:grpSpPr>
          <p:pic>
            <p:nvPicPr>
              <p:cNvPr id="9" name="Picture 23" descr="A black rectangle with a black background&#10;&#10;Description automatically generated with low confidence">
                <a:extLst>
                  <a:ext uri="{FF2B5EF4-FFF2-40B4-BE49-F238E27FC236}">
                    <a16:creationId xmlns:a16="http://schemas.microsoft.com/office/drawing/2014/main" id="{EB78C2C6-791A-9493-F17F-071DF79369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36590" y="2083874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10" name="Picture 25" descr="A black rectangle with a black background&#10;&#10;Description automatically generated with low confidence">
                <a:extLst>
                  <a:ext uri="{FF2B5EF4-FFF2-40B4-BE49-F238E27FC236}">
                    <a16:creationId xmlns:a16="http://schemas.microsoft.com/office/drawing/2014/main" id="{41B4393B-E20F-FD26-484D-A8FEBBA385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477" y="2083874"/>
                <a:ext cx="720000" cy="720000"/>
              </a:xfrm>
              <a:prstGeom prst="rect">
                <a:avLst/>
              </a:prstGeom>
            </p:spPr>
          </p:pic>
        </p:grpSp>
      </p:grp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4B8589D-C579-C57D-A582-5704D0133C22}"/>
              </a:ext>
            </a:extLst>
          </p:cNvPr>
          <p:cNvSpPr txBox="1"/>
          <p:nvPr/>
        </p:nvSpPr>
        <p:spPr>
          <a:xfrm>
            <a:off x="-1656" y="0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i="0" dirty="0" err="1">
                <a:solidFill>
                  <a:srgbClr val="222222"/>
                </a:solidFill>
                <a:effectLst/>
                <a:latin typeface="Google Sans"/>
              </a:rPr>
              <a:t>Metodologia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637343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488</Words>
  <Application>Microsoft Office PowerPoint</Application>
  <PresentationFormat>Panorámica</PresentationFormat>
  <Paragraphs>58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7" baseType="lpstr">
      <vt:lpstr>-apple-system</vt:lpstr>
      <vt:lpstr>Arial</vt:lpstr>
      <vt:lpstr>Arial Unicode MS</vt:lpstr>
      <vt:lpstr>Calibri</vt:lpstr>
      <vt:lpstr>Calibri Light</vt:lpstr>
      <vt:lpstr>Google Sans</vt:lpstr>
      <vt:lpstr>Roboto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Precisió sortida primer vol 2022</vt:lpstr>
    </vt:vector>
  </TitlesOfParts>
  <Company>Ajuntament de Barcelona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CiberIntegra_12</dc:creator>
  <cp:lastModifiedBy>Jose_Maria Matas</cp:lastModifiedBy>
  <cp:revision>11</cp:revision>
  <dcterms:created xsi:type="dcterms:W3CDTF">2022-10-05T10:02:18Z</dcterms:created>
  <dcterms:modified xsi:type="dcterms:W3CDTF">2022-10-05T21:22:41Z</dcterms:modified>
</cp:coreProperties>
</file>