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9346" autoAdjust="0"/>
  </p:normalViewPr>
  <p:slideViewPr>
    <p:cSldViewPr snapToGrid="0">
      <p:cViewPr varScale="1">
        <p:scale>
          <a:sx n="82" d="100"/>
          <a:sy n="82" d="100"/>
        </p:scale>
        <p:origin x="102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0974F2E-97B0-25CB-5EDD-0F41ABA6A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D31739E-2C54-58BF-F133-27FBE5CF93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1616B-71BA-48F5-9762-FAF62594FA8F}" type="datetimeFigureOut">
              <a:rPr lang="pl-PL" smtClean="0"/>
              <a:t>01.02.2024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BAFC07-0F71-D049-8D05-CAA2324FBC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C258EE-3829-034C-7FF0-3887098520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D2911-E8F3-4D83-A4FE-C22244361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861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0A79-EAB7-4E4C-8765-5520DB6D762A}" type="datetimeFigureOut">
              <a:rPr lang="pl-PL" smtClean="0"/>
              <a:t>01.02.2024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BBA7-26FA-43BC-ABFB-09B915CDC3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46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BBA7-26FA-43BC-ABFB-09B915CDC3C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35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BBA7-26FA-43BC-ABFB-09B915CDC3C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73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BBA7-26FA-43BC-ABFB-09B915CDC3CB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63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BBA7-26FA-43BC-ABFB-09B915CDC3CB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485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BBA7-26FA-43BC-ABFB-09B915CDC3CB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79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881F9-4E78-4AC3-41DC-A54058B2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D2C21-7FDC-E5FF-DD80-D7213582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69F194-E452-9555-C83B-7F3D15A8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B9D2-EC0F-446B-9D89-7EB6E3EFCD56}" type="datetime1">
              <a:rPr lang="pl-PL" smtClean="0"/>
              <a:t>01.02.2024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49F3D2-5F1F-698A-5F24-31CB4238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9C91F0-30A4-FE12-5F2A-FDD84CB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1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9C4E6-87FE-BE82-987B-2F2E0579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EDBBDE-39D2-7D04-4E75-03B46FC2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377"/>
            <a:ext cx="10515600" cy="3811586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83FE8A-B74F-389E-1F16-C1CFC51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778B-480F-4D14-A953-95900A2274A8}" type="datetime1">
              <a:rPr lang="pl-PL" smtClean="0"/>
              <a:t>01.02.2024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C777FD-C758-0D37-2832-35D69BA2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C2CAF4-7DAD-67A2-357D-CE04D5F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E6B23D3-425C-626D-6C64-885C94BE3E48}"/>
              </a:ext>
            </a:extLst>
          </p:cNvPr>
          <p:cNvSpPr txBox="1"/>
          <p:nvPr userDrawn="1"/>
        </p:nvSpPr>
        <p:spPr>
          <a:xfrm>
            <a:off x="3225459" y="227860"/>
            <a:ext cx="812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Tytuł projektu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Języki i paradygmaty programowania, Imię nazwisko, w12345 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2F902DDD-E650-5D80-D0CB-80AF88C04A8B}"/>
              </a:ext>
            </a:extLst>
          </p:cNvPr>
          <p:cNvCxnSpPr/>
          <p:nvPr userDrawn="1"/>
        </p:nvCxnSpPr>
        <p:spPr>
          <a:xfrm>
            <a:off x="312983" y="812635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82EE1B4-F0CE-27F7-52A5-15899083FB17}"/>
              </a:ext>
            </a:extLst>
          </p:cNvPr>
          <p:cNvCxnSpPr/>
          <p:nvPr userDrawn="1"/>
        </p:nvCxnSpPr>
        <p:spPr>
          <a:xfrm>
            <a:off x="398899" y="6280626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93E88-4E8D-6C44-34B8-E41956D6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66338DC-1A84-9EBD-9757-E40B8934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062-71E9-4E7F-A1A1-588BAEC783E4}" type="datetime1">
              <a:rPr lang="pl-PL" smtClean="0"/>
              <a:t>01.02.2024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7C2F1B5-5BB4-246F-608F-83BBA875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3F1531-DA15-8B89-4D15-BD5BCEB3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F495B1-0DF2-4D1B-5858-2726BBEEE293}"/>
              </a:ext>
            </a:extLst>
          </p:cNvPr>
          <p:cNvSpPr txBox="1"/>
          <p:nvPr userDrawn="1"/>
        </p:nvSpPr>
        <p:spPr>
          <a:xfrm>
            <a:off x="3225459" y="227860"/>
            <a:ext cx="812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Tytuł projektu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Języki i paradygmaty programowania, Imię nazwisko, w12345 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55253A25-FD0C-062B-130F-7AEF03BD7696}"/>
              </a:ext>
            </a:extLst>
          </p:cNvPr>
          <p:cNvCxnSpPr/>
          <p:nvPr userDrawn="1"/>
        </p:nvCxnSpPr>
        <p:spPr>
          <a:xfrm>
            <a:off x="312983" y="812635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D8B96ADF-4FD6-5558-975B-88BB727A623D}"/>
              </a:ext>
            </a:extLst>
          </p:cNvPr>
          <p:cNvCxnSpPr/>
          <p:nvPr userDrawn="1"/>
        </p:nvCxnSpPr>
        <p:spPr>
          <a:xfrm>
            <a:off x="398899" y="6280626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7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4AF383-E2C0-43FB-256E-4C7B7688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8E3A-D7CA-4B9E-91FF-A4083C78AD1D}" type="datetime1">
              <a:rPr lang="pl-PL" smtClean="0"/>
              <a:t>01.02.2024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F98D6A2-7A4E-0947-2996-9685B0F6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9A93083-DFA6-A67B-43DB-DF817D75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83CD182-66E5-BE90-A7CD-B4A4C8D9F7A0}"/>
              </a:ext>
            </a:extLst>
          </p:cNvPr>
          <p:cNvSpPr txBox="1"/>
          <p:nvPr userDrawn="1"/>
        </p:nvSpPr>
        <p:spPr>
          <a:xfrm>
            <a:off x="3225459" y="227860"/>
            <a:ext cx="812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Tytuł projektu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dirty="0"/>
              <a:t>Języki i paradygmaty programowania, Imię nazwisko, w12345 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6E17F9AB-18F1-5225-B653-D396412ED58F}"/>
              </a:ext>
            </a:extLst>
          </p:cNvPr>
          <p:cNvCxnSpPr/>
          <p:nvPr userDrawn="1"/>
        </p:nvCxnSpPr>
        <p:spPr>
          <a:xfrm>
            <a:off x="312983" y="812635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2ED0886-7D74-D4AA-BAEA-649E8AE8489B}"/>
              </a:ext>
            </a:extLst>
          </p:cNvPr>
          <p:cNvCxnSpPr/>
          <p:nvPr userDrawn="1"/>
        </p:nvCxnSpPr>
        <p:spPr>
          <a:xfrm>
            <a:off x="398899" y="6280626"/>
            <a:ext cx="11113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F4B39A8-66AA-A433-88C8-626974BD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135AD4-D0AD-5CC5-3C15-700EDDC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65374"/>
            <a:ext cx="10515600" cy="381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2B6124-1A40-904E-35E9-067256AD8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4256-DFEA-4AD7-B599-4C44E14403F5}" type="datetime1">
              <a:rPr lang="pl-PL" smtClean="0"/>
              <a:t>01.02.2024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3018BD-2CC1-346C-A904-1846E153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Rzeszów, r.a. 2023/2024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4DBDC8-5949-52A1-2190-5EA9A171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8FAC-A628-4F36-85AE-F3A0C431F7CA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50C9AF6-EE6A-4219-C1CA-B9C262AC1B4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5" y="144016"/>
            <a:ext cx="2733925" cy="5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592F8F-8F17-E7FB-BE34-A1294886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Implementacja prostego systemu ekspertowego w Prologu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1D100B-540F-44FE-043D-62CCF9DBD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Mosior</a:t>
            </a:r>
          </a:p>
          <a:p>
            <a:r>
              <a:rPr lang="pl-PL" dirty="0"/>
              <a:t>W65500</a:t>
            </a:r>
          </a:p>
        </p:txBody>
      </p:sp>
    </p:spTree>
    <p:extLst>
      <p:ext uri="{BB962C8B-B14F-4D97-AF65-F5344CB8AC3E}">
        <p14:creationId xmlns:p14="http://schemas.microsoft.com/office/powerpoint/2010/main" val="24862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ABCA-3644-A2F5-C77F-F9F5FD39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5432"/>
            <a:ext cx="5725431" cy="693576"/>
          </a:xfrm>
        </p:spPr>
        <p:txBody>
          <a:bodyPr>
            <a:noAutofit/>
          </a:bodyPr>
          <a:lstStyle/>
          <a:p>
            <a:r>
              <a:rPr lang="pl-PL" sz="2800" dirty="0"/>
              <a:t>Prognoza trudna do określenia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10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131DAD5-E7F1-E503-1D02-893D308C651A}"/>
              </a:ext>
            </a:extLst>
          </p:cNvPr>
          <p:cNvSpPr txBox="1"/>
          <p:nvPr/>
        </p:nvSpPr>
        <p:spPr>
          <a:xfrm>
            <a:off x="838198" y="1359653"/>
            <a:ext cx="1036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Jeśli żaden warunków nie jest spełniony, mogą być to sprzeczne informacje i może oznaczać to, że żadna konkretna prognoza nie pasuje do odpowiedzi użytkownika. W tym przypadku użytkownik zaznaczył również, że pada deszcz i spełnił drugi warunek, wiec informacja jaką dostajemy to „Prognoza trudna do </a:t>
            </a:r>
            <a:r>
              <a:rPr lang="pl-PL" sz="1600" dirty="0" err="1"/>
              <a:t>określenia.Będzie</a:t>
            </a:r>
            <a:r>
              <a:rPr lang="pl-PL" sz="1600" dirty="0"/>
              <a:t> deszczowo.”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15A8CA6-675D-1BAE-D3FA-43660AE4F498}"/>
              </a:ext>
            </a:extLst>
          </p:cNvPr>
          <p:cNvSpPr/>
          <p:nvPr/>
        </p:nvSpPr>
        <p:spPr>
          <a:xfrm>
            <a:off x="3352907" y="230481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7C56906-1D43-FCA1-0CCD-5B5DA2D9D3FA}"/>
              </a:ext>
            </a:extLst>
          </p:cNvPr>
          <p:cNvSpPr txBox="1"/>
          <p:nvPr/>
        </p:nvSpPr>
        <p:spPr>
          <a:xfrm>
            <a:off x="984020" y="2305658"/>
            <a:ext cx="968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E2F777A-56F8-AA61-52B9-87A9A266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55" y="2628823"/>
            <a:ext cx="4839375" cy="1118878"/>
          </a:xfrm>
          <a:prstGeom prst="rect">
            <a:avLst/>
          </a:prstGeom>
        </p:spPr>
      </p:pic>
      <p:pic>
        <p:nvPicPr>
          <p:cNvPr id="7170" name="Picture 2" descr="不知道 GIF - No Idea I Dont Know House MD - Discover &amp; Share GIFs">
            <a:extLst>
              <a:ext uri="{FF2B5EF4-FFF2-40B4-BE49-F238E27FC236}">
                <a16:creationId xmlns:a16="http://schemas.microsoft.com/office/drawing/2014/main" id="{61666E23-F2B2-90F1-A0DE-4D1A201F0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23" y="2238358"/>
            <a:ext cx="4743450" cy="2667000"/>
          </a:xfrm>
          <a:prstGeom prst="rect">
            <a:avLst/>
          </a:prstGeom>
          <a:noFill/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17699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Rzeszów, </a:t>
            </a:r>
            <a:r>
              <a:rPr lang="pl-PL" dirty="0" err="1"/>
              <a:t>r.a</a:t>
            </a:r>
            <a:r>
              <a:rPr lang="pl-PL" dirty="0"/>
              <a:t>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11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0436052-6E5D-5237-C040-037B3CC469B8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13" name="Tytuł 12">
            <a:extLst>
              <a:ext uri="{FF2B5EF4-FFF2-40B4-BE49-F238E27FC236}">
                <a16:creationId xmlns:a16="http://schemas.microsoft.com/office/drawing/2014/main" id="{F194738F-BF81-383A-BE51-5E73A0C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1D3B5B9-A36F-062D-628D-F49C16B2582C}"/>
              </a:ext>
            </a:extLst>
          </p:cNvPr>
          <p:cNvSpPr txBox="1"/>
          <p:nvPr/>
        </p:nvSpPr>
        <p:spPr>
          <a:xfrm>
            <a:off x="986971" y="1784475"/>
            <a:ext cx="1036682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Proponowany projekt to prosty system ekspercki do prognozowania pogody napisany w języku Prolog przy użyciu SWI-Prolog. System interaktywnie zadaje użytkownikowi pytania dotyczące warunków atmosferycznych, a następnie na podstawie udzielonych odpowiedzi prognozuje pogodę. </a:t>
            </a:r>
          </a:p>
          <a:p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Zdefiniowano pięć pytań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Procedura prognozująca pogodę</a:t>
            </a:r>
          </a:p>
          <a:p>
            <a:r>
              <a:rPr lang="pl-PL" sz="1600" dirty="0"/>
              <a:t>Zaimplementowano procedurę </a:t>
            </a:r>
            <a:r>
              <a:rPr lang="pl-PL" sz="1600" dirty="0" err="1"/>
              <a:t>prognozuj_pogode</a:t>
            </a:r>
            <a:r>
              <a:rPr lang="pl-PL" sz="1600" dirty="0"/>
              <a:t>, która wywołuje pytania i analizuje odpowiedzi użytkownika.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Określono warunki dla trzech prognoz: "Będzie deszczowo", "Będzie ładny dzień", "Będzie zimno i wietrznie".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Dodatkowo, jeśli żaden z warunków nie jest spełniony, wyświetlany jest komunikat "Prognoza trudna do określenia".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Uwzględnienie interakcji użytkownika:</a:t>
            </a:r>
          </a:p>
          <a:p>
            <a:r>
              <a:rPr lang="pl-PL" sz="1600" dirty="0"/>
              <a:t>Zastosowano dynamiczne zapisywanie odpowiedzi użytkownika w zmiennych.</a:t>
            </a:r>
          </a:p>
          <a:p>
            <a:r>
              <a:rPr lang="pl-PL" sz="1600" dirty="0"/>
              <a:t>Wprowadzono obsługę różnych scenariuszy pogodowych na podstawie odpowiedzi użytkownika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Poprawki:</a:t>
            </a:r>
          </a:p>
          <a:p>
            <a:r>
              <a:rPr lang="pl-PL" sz="1600" dirty="0"/>
              <a:t>Zastosowano poprawki w celu uniknięcia dublowania się komunikatów oraz usunięcia ostrzeżeń dotyczących singletonów i statycznych procedur.</a:t>
            </a:r>
            <a:endParaRPr lang="pl-PL" sz="1400" dirty="0"/>
          </a:p>
          <a:p>
            <a:endParaRPr lang="pl-PL" sz="1400" dirty="0"/>
          </a:p>
          <a:p>
            <a:r>
              <a:rPr lang="pl-PL" sz="1600" dirty="0"/>
              <a:t>Projekt ten stanowi prosty przykład zastosowania języka Prolog do implementacji systemu eksperckiego. Możliwe jest rozwinięcie projektu, na przykład dodając więcej warunków prognoz lub rozbudowując system o nowe elementy.</a:t>
            </a:r>
          </a:p>
        </p:txBody>
      </p:sp>
    </p:spTree>
    <p:extLst>
      <p:ext uri="{BB962C8B-B14F-4D97-AF65-F5344CB8AC3E}">
        <p14:creationId xmlns:p14="http://schemas.microsoft.com/office/powerpoint/2010/main" val="8083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ABCA-3644-A2F5-C77F-F9F5FD39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9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Dziękuję za uwagę!</a:t>
            </a:r>
            <a:br>
              <a:rPr lang="pl-PL" dirty="0"/>
            </a:br>
            <a:r>
              <a:rPr lang="pl-PL" sz="3100" dirty="0"/>
              <a:t>Projekt: "Prosty System Ekspercki do Prognozowania Pogody w Prologu"</a:t>
            </a:r>
            <a:br>
              <a:rPr lang="pl-PL" sz="3100" dirty="0"/>
            </a:br>
            <a:r>
              <a:rPr lang="pl-PL" sz="3100" dirty="0"/>
              <a:t>Implementacja w SWI-Prolog</a:t>
            </a:r>
            <a:br>
              <a:rPr lang="pl-PL" sz="3100" dirty="0"/>
            </a:br>
            <a:r>
              <a:rPr lang="pl-PL" sz="3100" dirty="0"/>
              <a:t>Interaktywne prognozowanie na podstawie odpowiedzi użytkownika</a:t>
            </a:r>
            <a:br>
              <a:rPr lang="pl-PL" sz="3100" dirty="0"/>
            </a:br>
            <a:br>
              <a:rPr lang="pl-PL" sz="3100" dirty="0"/>
            </a:br>
            <a:r>
              <a:rPr lang="pl-PL" sz="3100" dirty="0"/>
              <a:t>Do zobaczenia na GitHubie!</a:t>
            </a:r>
            <a:br>
              <a:rPr lang="pl-PL" sz="3100" dirty="0"/>
            </a:br>
            <a:br>
              <a:rPr lang="pl-PL" sz="3100" dirty="0"/>
            </a:br>
            <a:br>
              <a:rPr lang="pl-PL" sz="3100" dirty="0"/>
            </a:br>
            <a:r>
              <a:rPr lang="pl-PL" sz="3100" dirty="0"/>
              <a:t>Projekt dostępny na: </a:t>
            </a:r>
            <a:r>
              <a:rPr lang="pl-PL" sz="3100" dirty="0" err="1"/>
              <a:t>link_do_repozytorium</a:t>
            </a: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12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55114F4-1AA3-1BDD-5651-EF119A8DEBF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pic>
        <p:nvPicPr>
          <p:cNvPr id="9218" name="Picture 2" descr="Great Gifs">
            <a:extLst>
              <a:ext uri="{FF2B5EF4-FFF2-40B4-BE49-F238E27FC236}">
                <a16:creationId xmlns:a16="http://schemas.microsoft.com/office/drawing/2014/main" id="{09786D41-6C76-E3B0-D0AA-0A813ACE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1568"/>
            <a:ext cx="3829050" cy="21526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ABCA-3644-A2F5-C77F-F9F5FD39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2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131DAD5-E7F1-E503-1D02-893D308C651A}"/>
              </a:ext>
            </a:extLst>
          </p:cNvPr>
          <p:cNvSpPr txBox="1"/>
          <p:nvPr/>
        </p:nvSpPr>
        <p:spPr>
          <a:xfrm>
            <a:off x="587943" y="2120992"/>
            <a:ext cx="10366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Projekt dotyczy implementacji prostego systemu ekspertowego w języku programowania Prolog. Program opiera się na zasadach i wiedzy eksperckiej w określonym obszarze, w celu podejmowania decyzji lub oddzielać odpowiedzi na konkretne pytania. 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300661" y="119046"/>
            <a:ext cx="5725432" cy="65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pic>
        <p:nvPicPr>
          <p:cNvPr id="1026" name="Picture 2" descr="Systemy ekspertowe – światło ludzkiej mądrości w archipelagu sztucznej  inteligencji | naTemat.pl">
            <a:extLst>
              <a:ext uri="{FF2B5EF4-FFF2-40B4-BE49-F238E27FC236}">
                <a16:creationId xmlns:a16="http://schemas.microsoft.com/office/drawing/2014/main" id="{5F06E511-56B1-1D99-9EF1-E202E9E6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02" y="3690652"/>
            <a:ext cx="3287310" cy="25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ABCA-3644-A2F5-C77F-F9F5FD39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2" y="868699"/>
            <a:ext cx="10515600" cy="1325563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Linux Libertine"/>
              </a:rPr>
              <a:t>Przykładowe obszary zastosowań systemów ekspertowych: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3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29229F5-B2EC-F800-B284-C2CA00912B35}"/>
              </a:ext>
            </a:extLst>
          </p:cNvPr>
          <p:cNvSpPr txBox="1"/>
          <p:nvPr/>
        </p:nvSpPr>
        <p:spPr>
          <a:xfrm>
            <a:off x="986972" y="2982644"/>
            <a:ext cx="115302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Linux Libertine"/>
              </a:rPr>
              <a:t>Przykładowe obszary zastosowań systemów ekspertowych: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diagnozowanie chorób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udzielanie porad prawnych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diagnoza problemu (np. nieprawidłowego działania urządzenia)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prognozowanie pogody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sterowanie robotami, automatycznymi pojazdami, rakietami czy statkami kosmicznymi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analiza notowań giełdowych</a:t>
            </a:r>
          </a:p>
          <a:p>
            <a:pPr algn="l"/>
            <a:endParaRPr lang="pl-PL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l"/>
            <a:endParaRPr lang="pl-PL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6906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ABCA-3644-A2F5-C77F-F9F5FD39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systemu ekspertowego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4</a:t>
            </a:fld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F258EEAB-9DFF-33A8-7D1F-EB21CD665EAC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5544149-608F-FEBC-83F3-6594A1C3FA86}"/>
              </a:ext>
            </a:extLst>
          </p:cNvPr>
          <p:cNvSpPr txBox="1"/>
          <p:nvPr/>
        </p:nvSpPr>
        <p:spPr>
          <a:xfrm>
            <a:off x="838200" y="212099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Szkielet systemu składający się z:</a:t>
            </a:r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F13F7A1-7749-C36F-20B7-DFCC16CE8D0A}"/>
              </a:ext>
            </a:extLst>
          </p:cNvPr>
          <p:cNvSpPr txBox="1"/>
          <p:nvPr/>
        </p:nvSpPr>
        <p:spPr>
          <a:xfrm>
            <a:off x="838199" y="2505670"/>
            <a:ext cx="818197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Interfejsu użytkownika: Pozwala na zadawanie pytań, udzielanie informacji systemowi oraz odbieranie od systemu odpowiedzi i wyjaśnień. W tym przypadku jest to interpreter Prologu SWI-PROLOG</a:t>
            </a:r>
          </a:p>
          <a:p>
            <a:endParaRPr lang="pl-PL" sz="1400" dirty="0"/>
          </a:p>
          <a:p>
            <a:r>
              <a:rPr lang="pl-PL" sz="1400" dirty="0"/>
              <a:t>Edytor bazy wiedzy: Umożliwia modyfikację wiedzy w systemie, co pozwala na rozbudowę systemu ekspertowego.</a:t>
            </a:r>
          </a:p>
          <a:p>
            <a:endParaRPr lang="pl-PL" sz="1400" dirty="0"/>
          </a:p>
          <a:p>
            <a:r>
              <a:rPr lang="pl-PL" sz="1400" dirty="0"/>
              <a:t>Mechanizm wnioskowania: Główny komponent systemu, wykonujący proces rozumowania i rozwiązujący problemy postawione przez użytkownika</a:t>
            </a:r>
          </a:p>
          <a:p>
            <a:endParaRPr lang="pl-PL" sz="1400" dirty="0"/>
          </a:p>
          <a:p>
            <a:r>
              <a:rPr lang="pl-PL" sz="1400" dirty="0"/>
              <a:t>Mechanizm wyjaśniający: Element interfejsu użytkownika, umożliwiający użytkownikowi zrozumienie, dlaczego system udzielił konkretnej odpowiedzi lub zadał określone pytanie.</a:t>
            </a:r>
          </a:p>
          <a:p>
            <a:r>
              <a:rPr lang="pl-PL" sz="1400" dirty="0"/>
              <a:t>W projekcie brak takiego mechanizmu, gdyż prognoza jest intuicyjna </a:t>
            </a:r>
          </a:p>
          <a:p>
            <a:endParaRPr lang="pl-PL" sz="1400" dirty="0"/>
          </a:p>
          <a:p>
            <a:r>
              <a:rPr lang="pl-PL" sz="1400" dirty="0"/>
              <a:t>Baza wiedzy: Zawiera deklaratywną postać wiedzy ekspertów z danej dziedziny, najczęściej zapisaną za pomocą reguł lub ram.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76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ABCA-3644-A2F5-C77F-F9F5FD39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dotyczące warunków atmosferycznych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5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F60821F-4E4F-FB26-517E-9B1BD0E0CA9F}"/>
              </a:ext>
            </a:extLst>
          </p:cNvPr>
          <p:cNvSpPr/>
          <p:nvPr/>
        </p:nvSpPr>
        <p:spPr>
          <a:xfrm>
            <a:off x="3294743" y="250542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3139694-AEBB-BE87-2452-4084C41CE75C}"/>
              </a:ext>
            </a:extLst>
          </p:cNvPr>
          <p:cNvSpPr txBox="1"/>
          <p:nvPr/>
        </p:nvSpPr>
        <p:spPr>
          <a:xfrm>
            <a:off x="7361582" y="1494293"/>
            <a:ext cx="60976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% Pytania dotyczące warunków atmosferycznych</a:t>
            </a:r>
          </a:p>
          <a:p>
            <a:r>
              <a:rPr lang="pl-PL" sz="1400" dirty="0" err="1"/>
              <a:t>pytanie_deszcz</a:t>
            </a:r>
            <a:r>
              <a:rPr lang="pl-PL" sz="1400" dirty="0"/>
              <a:t>(</a:t>
            </a:r>
            <a:r>
              <a:rPr lang="pl-PL" sz="1400" dirty="0" err="1"/>
              <a:t>Odp</a:t>
            </a:r>
            <a:r>
              <a:rPr lang="pl-PL" sz="1400" dirty="0"/>
              <a:t>) :-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write</a:t>
            </a:r>
            <a:r>
              <a:rPr lang="pl-PL" sz="1400" dirty="0"/>
              <a:t>('Czy pada deszcz? (tak/nie): '),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read</a:t>
            </a:r>
            <a:r>
              <a:rPr lang="pl-PL" sz="1400" dirty="0"/>
              <a:t>(</a:t>
            </a:r>
            <a:r>
              <a:rPr lang="pl-PL" sz="1400" dirty="0" err="1"/>
              <a:t>Odp</a:t>
            </a:r>
            <a:r>
              <a:rPr lang="pl-PL" sz="1400" dirty="0"/>
              <a:t>).</a:t>
            </a:r>
          </a:p>
          <a:p>
            <a:endParaRPr lang="pl-PL" sz="1400" dirty="0"/>
          </a:p>
          <a:p>
            <a:r>
              <a:rPr lang="pl-PL" sz="1400" dirty="0" err="1"/>
              <a:t>pytanie_temperatura</a:t>
            </a:r>
            <a:r>
              <a:rPr lang="pl-PL" sz="1400" dirty="0"/>
              <a:t>(Temperatura) :-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write</a:t>
            </a:r>
            <a:r>
              <a:rPr lang="pl-PL" sz="1400" dirty="0"/>
              <a:t>('Jaka jest temperatura? (wpisz liczbę): '),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read</a:t>
            </a:r>
            <a:r>
              <a:rPr lang="pl-PL" sz="1400" dirty="0"/>
              <a:t>(Temperatura).</a:t>
            </a:r>
          </a:p>
          <a:p>
            <a:endParaRPr lang="pl-PL" sz="1400" dirty="0"/>
          </a:p>
          <a:p>
            <a:r>
              <a:rPr lang="pl-PL" sz="1400" dirty="0" err="1"/>
              <a:t>pytanie_wiatr</a:t>
            </a:r>
            <a:r>
              <a:rPr lang="pl-PL" sz="1400" dirty="0"/>
              <a:t>(</a:t>
            </a:r>
            <a:r>
              <a:rPr lang="pl-PL" sz="1400" dirty="0" err="1"/>
              <a:t>Odp</a:t>
            </a:r>
            <a:r>
              <a:rPr lang="pl-PL" sz="1400" dirty="0"/>
              <a:t>) :-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write</a:t>
            </a:r>
            <a:r>
              <a:rPr lang="pl-PL" sz="1400" dirty="0"/>
              <a:t>('Czy wieje silny wiatr? (tak/nie): '),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read</a:t>
            </a:r>
            <a:r>
              <a:rPr lang="pl-PL" sz="1400" dirty="0"/>
              <a:t>(</a:t>
            </a:r>
            <a:r>
              <a:rPr lang="pl-PL" sz="1400" dirty="0" err="1"/>
              <a:t>Odp</a:t>
            </a:r>
            <a:r>
              <a:rPr lang="pl-PL" sz="1400" dirty="0"/>
              <a:t>).</a:t>
            </a:r>
          </a:p>
          <a:p>
            <a:endParaRPr lang="pl-PL" sz="1400" dirty="0"/>
          </a:p>
          <a:p>
            <a:r>
              <a:rPr lang="pl-PL" sz="1400" dirty="0" err="1"/>
              <a:t>pytanie_zachmurzenie</a:t>
            </a:r>
            <a:r>
              <a:rPr lang="pl-PL" sz="1400" dirty="0"/>
              <a:t>(Zachmurzenie) :-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write</a:t>
            </a:r>
            <a:r>
              <a:rPr lang="pl-PL" sz="1400" dirty="0"/>
              <a:t>('Jakie jest zachmurzenie? (niskie/średnie/wysokie): '),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read</a:t>
            </a:r>
            <a:r>
              <a:rPr lang="pl-PL" sz="1400" dirty="0"/>
              <a:t>(Zachmurzenie).</a:t>
            </a:r>
          </a:p>
          <a:p>
            <a:endParaRPr lang="pl-PL" sz="1400" dirty="0"/>
          </a:p>
          <a:p>
            <a:r>
              <a:rPr lang="pl-PL" sz="1400" dirty="0" err="1"/>
              <a:t>pytanie_pora_dnia</a:t>
            </a:r>
            <a:r>
              <a:rPr lang="pl-PL" sz="1400" dirty="0"/>
              <a:t>(</a:t>
            </a:r>
            <a:r>
              <a:rPr lang="pl-PL" sz="1400" dirty="0" err="1"/>
              <a:t>PoraDnia</a:t>
            </a:r>
            <a:r>
              <a:rPr lang="pl-PL" sz="1400" dirty="0"/>
              <a:t>) :-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write</a:t>
            </a:r>
            <a:r>
              <a:rPr lang="pl-PL" sz="1400" dirty="0"/>
              <a:t>('Jaka jest pora dnia? (</a:t>
            </a:r>
            <a:r>
              <a:rPr lang="pl-PL" sz="1400" dirty="0" err="1"/>
              <a:t>dzien</a:t>
            </a:r>
            <a:r>
              <a:rPr lang="pl-PL" sz="1400" dirty="0"/>
              <a:t>/noc): '),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read</a:t>
            </a:r>
            <a:r>
              <a:rPr lang="pl-PL" sz="1400" dirty="0"/>
              <a:t>(</a:t>
            </a:r>
            <a:r>
              <a:rPr lang="pl-PL" sz="1400" dirty="0" err="1"/>
              <a:t>PoraDnia</a:t>
            </a:r>
            <a:r>
              <a:rPr lang="pl-PL" sz="1400" dirty="0"/>
              <a:t>).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BF098E7-95A6-A74E-5B0A-2EF67E60BA39}"/>
              </a:ext>
            </a:extLst>
          </p:cNvPr>
          <p:cNvSpPr txBox="1"/>
          <p:nvPr/>
        </p:nvSpPr>
        <p:spPr>
          <a:xfrm>
            <a:off x="838200" y="1813231"/>
            <a:ext cx="65498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  <a:p>
            <a:r>
              <a:rPr lang="pl-PL" dirty="0" err="1"/>
              <a:t>pytanie_deszcz</a:t>
            </a:r>
            <a:endParaRPr lang="pl-PL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dirty="0"/>
              <a:t>Pyta użytkownika za pomocą metody </a:t>
            </a:r>
            <a:r>
              <a:rPr lang="pl-PL" dirty="0" err="1"/>
              <a:t>write</a:t>
            </a:r>
            <a:r>
              <a:rPr lang="pl-PL" dirty="0"/>
              <a:t>, czy pada deszcz, a odpowiedź zapisuje w zmiennej </a:t>
            </a:r>
            <a:r>
              <a:rPr lang="pl-PL" dirty="0" err="1"/>
              <a:t>Odp</a:t>
            </a:r>
            <a:r>
              <a:rPr lang="pl-PL" dirty="0"/>
              <a:t> za pomocą </a:t>
            </a:r>
            <a:r>
              <a:rPr lang="pl-PL" dirty="0" err="1"/>
              <a:t>read</a:t>
            </a:r>
            <a:r>
              <a:rPr lang="pl-PL" dirty="0"/>
              <a:t>.</a:t>
            </a:r>
          </a:p>
          <a:p>
            <a:r>
              <a:rPr lang="pl-PL" dirty="0" err="1"/>
              <a:t>pytanie_temperatura</a:t>
            </a:r>
            <a:endParaRPr lang="pl-PL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dirty="0"/>
              <a:t> Pyta użytkownika o temperaturę, a odpowiedź zapisuje w zmiennej Temperatura.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dirty="0" err="1"/>
              <a:t>pytanie_wiatr</a:t>
            </a:r>
            <a:r>
              <a:rPr lang="pl-PL" dirty="0"/>
              <a:t> Pyta użytkownika, czy wieje silny wiatr, a odpowiedź zapisuje w zmiennej Odp.</a:t>
            </a:r>
          </a:p>
          <a:p>
            <a:r>
              <a:rPr lang="pl-PL" dirty="0" err="1"/>
              <a:t>pytanie_zachmurzenie</a:t>
            </a:r>
            <a:endParaRPr lang="pl-PL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dirty="0"/>
              <a:t> Pyta użytkownika o stopień zachmurzenia, a odpowiedź zapisuje w zmiennej Zachmurzenie.</a:t>
            </a:r>
          </a:p>
          <a:p>
            <a:r>
              <a:rPr lang="pl-PL" dirty="0" err="1"/>
              <a:t>pytanie_pora_dnia</a:t>
            </a:r>
            <a:endParaRPr lang="pl-PL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dirty="0"/>
              <a:t> Pyta użytkownika o porę dnia, a odpowiedź zapisuje w zmiennej </a:t>
            </a:r>
            <a:r>
              <a:rPr lang="pl-PL" dirty="0" err="1"/>
              <a:t>PoraDnia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6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6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2CD043A-D048-19F1-F461-9825B0F216CE}"/>
              </a:ext>
            </a:extLst>
          </p:cNvPr>
          <p:cNvSpPr/>
          <p:nvPr/>
        </p:nvSpPr>
        <p:spPr>
          <a:xfrm>
            <a:off x="3294743" y="239825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433877DE-EF86-F636-2295-FFEA6F81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Prognozowanie pogody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5AA5625-0B2D-D2EC-151B-42DBB4F7CB96}"/>
              </a:ext>
            </a:extLst>
          </p:cNvPr>
          <p:cNvSpPr txBox="1"/>
          <p:nvPr/>
        </p:nvSpPr>
        <p:spPr>
          <a:xfrm>
            <a:off x="838200" y="1857999"/>
            <a:ext cx="6164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Program pyta użytkownika o różne warunki atmosferyczne, za pomocą wcześniej zdefiniowanych pytań. Na podstawie odpowiedzi użytkownika tworzy zmienne logiczne. 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23BBAFC9-7740-5E5C-641B-DACE1C13A860}"/>
              </a:ext>
            </a:extLst>
          </p:cNvPr>
          <p:cNvSpPr txBox="1"/>
          <p:nvPr/>
        </p:nvSpPr>
        <p:spPr>
          <a:xfrm>
            <a:off x="838200" y="2781329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prognozuj_pogode</a:t>
            </a:r>
            <a:r>
              <a:rPr lang="pl-PL" dirty="0"/>
              <a:t> :-</a:t>
            </a:r>
          </a:p>
          <a:p>
            <a:r>
              <a:rPr lang="pl-PL" dirty="0"/>
              <a:t>    </a:t>
            </a:r>
            <a:r>
              <a:rPr lang="pl-PL" dirty="0" err="1"/>
              <a:t>pytanie_deszcz</a:t>
            </a:r>
            <a:r>
              <a:rPr lang="pl-PL" dirty="0"/>
              <a:t>(</a:t>
            </a:r>
            <a:r>
              <a:rPr lang="pl-PL" dirty="0" err="1"/>
              <a:t>OdpDeszcz</a:t>
            </a:r>
            <a:r>
              <a:rPr lang="pl-PL" dirty="0"/>
              <a:t>),</a:t>
            </a:r>
          </a:p>
          <a:p>
            <a:r>
              <a:rPr lang="pl-PL" dirty="0"/>
              <a:t>    </a:t>
            </a:r>
            <a:r>
              <a:rPr lang="pl-PL" dirty="0" err="1"/>
              <a:t>pytanie_temperatura</a:t>
            </a:r>
            <a:r>
              <a:rPr lang="pl-PL" dirty="0"/>
              <a:t>(Temperatura),</a:t>
            </a:r>
          </a:p>
          <a:p>
            <a:r>
              <a:rPr lang="pl-PL" dirty="0"/>
              <a:t>    </a:t>
            </a:r>
            <a:r>
              <a:rPr lang="pl-PL" dirty="0" err="1"/>
              <a:t>pytanie_wiatr</a:t>
            </a:r>
            <a:r>
              <a:rPr lang="pl-PL" dirty="0"/>
              <a:t>(</a:t>
            </a:r>
            <a:r>
              <a:rPr lang="pl-PL" dirty="0" err="1"/>
              <a:t>OdpWiatr</a:t>
            </a:r>
            <a:r>
              <a:rPr lang="pl-PL" dirty="0"/>
              <a:t>),</a:t>
            </a:r>
          </a:p>
          <a:p>
            <a:r>
              <a:rPr lang="pl-PL" dirty="0"/>
              <a:t>    </a:t>
            </a:r>
            <a:r>
              <a:rPr lang="pl-PL" dirty="0" err="1"/>
              <a:t>pytanie_zachmurzenie</a:t>
            </a:r>
            <a:r>
              <a:rPr lang="pl-PL" dirty="0"/>
              <a:t>(Zachmurzenie),</a:t>
            </a:r>
          </a:p>
          <a:p>
            <a:r>
              <a:rPr lang="pl-PL" dirty="0"/>
              <a:t>    </a:t>
            </a:r>
            <a:r>
              <a:rPr lang="pl-PL" dirty="0" err="1"/>
              <a:t>pytanie_pora_dnia</a:t>
            </a:r>
            <a:r>
              <a:rPr lang="pl-PL" dirty="0"/>
              <a:t>(</a:t>
            </a:r>
            <a:r>
              <a:rPr lang="pl-PL" dirty="0" err="1"/>
              <a:t>PoraDnia</a:t>
            </a:r>
            <a:r>
              <a:rPr lang="pl-PL" dirty="0"/>
              <a:t>),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05061B1B-45AB-6CEF-9E66-AEA9420B8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85" y="2950743"/>
            <a:ext cx="4744112" cy="13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7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04B86B65-2F8B-38CE-C458-2642AB246AD2}"/>
              </a:ext>
            </a:extLst>
          </p:cNvPr>
          <p:cNvSpPr txBox="1">
            <a:spLocks/>
          </p:cNvSpPr>
          <p:nvPr/>
        </p:nvSpPr>
        <p:spPr>
          <a:xfrm>
            <a:off x="769028" y="912223"/>
            <a:ext cx="6539144" cy="876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/>
              <a:t>Określanie prognozy na podstawie odpowiedzi użytkownika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96CC2BF-5FEB-3EDD-7EB7-76F3FCCEABE6}"/>
              </a:ext>
            </a:extLst>
          </p:cNvPr>
          <p:cNvSpPr/>
          <p:nvPr/>
        </p:nvSpPr>
        <p:spPr>
          <a:xfrm>
            <a:off x="3360774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0376F84-D1D8-2385-9612-7DEFF44844F0}"/>
              </a:ext>
            </a:extLst>
          </p:cNvPr>
          <p:cNvSpPr txBox="1"/>
          <p:nvPr/>
        </p:nvSpPr>
        <p:spPr>
          <a:xfrm>
            <a:off x="769028" y="1917123"/>
            <a:ext cx="96840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</a:t>
            </a:r>
            <a:r>
              <a:rPr lang="pl-PL" dirty="0" err="1"/>
              <a:t>OdpDeszcz</a:t>
            </a:r>
            <a:r>
              <a:rPr lang="pl-PL" dirty="0"/>
              <a:t> == tak -&gt; </a:t>
            </a:r>
            <a:r>
              <a:rPr lang="pl-PL" dirty="0" err="1"/>
              <a:t>DeszczPrognoza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	 </a:t>
            </a:r>
            <a:r>
              <a:rPr lang="pl-PL" dirty="0" err="1"/>
              <a:t>DeszczPrognoza</a:t>
            </a:r>
            <a:r>
              <a:rPr lang="pl-PL" dirty="0"/>
              <a:t> = </a:t>
            </a:r>
            <a:r>
              <a:rPr lang="pl-PL" dirty="0" err="1"/>
              <a:t>false</a:t>
            </a:r>
            <a:r>
              <a:rPr lang="pl-PL" dirty="0"/>
              <a:t>),</a:t>
            </a:r>
          </a:p>
          <a:p>
            <a:r>
              <a:rPr lang="pl-PL" dirty="0"/>
              <a:t>(Temperatura &gt; 20 -&gt; </a:t>
            </a:r>
            <a:r>
              <a:rPr lang="pl-PL" dirty="0" err="1"/>
              <a:t>CieploPrognoza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	 </a:t>
            </a:r>
            <a:r>
              <a:rPr lang="pl-PL" dirty="0" err="1"/>
              <a:t>CieploPrognoza</a:t>
            </a:r>
            <a:r>
              <a:rPr lang="pl-PL" dirty="0"/>
              <a:t> = </a:t>
            </a:r>
            <a:r>
              <a:rPr lang="pl-PL" dirty="0" err="1"/>
              <a:t>false</a:t>
            </a:r>
            <a:r>
              <a:rPr lang="pl-PL" dirty="0"/>
              <a:t>),</a:t>
            </a:r>
          </a:p>
          <a:p>
            <a:r>
              <a:rPr lang="pl-PL" dirty="0"/>
              <a:t>(</a:t>
            </a:r>
            <a:r>
              <a:rPr lang="pl-PL" dirty="0" err="1"/>
              <a:t>OdpWiatr</a:t>
            </a:r>
            <a:r>
              <a:rPr lang="pl-PL" dirty="0"/>
              <a:t> == tak -&gt; </a:t>
            </a:r>
            <a:r>
              <a:rPr lang="pl-PL" dirty="0" err="1"/>
              <a:t>WiatrPrognoza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	 </a:t>
            </a:r>
            <a:r>
              <a:rPr lang="pl-PL" dirty="0" err="1"/>
              <a:t>WiatrPrognoza</a:t>
            </a:r>
            <a:r>
              <a:rPr lang="pl-PL" dirty="0"/>
              <a:t> = </a:t>
            </a:r>
            <a:r>
              <a:rPr lang="pl-PL" dirty="0" err="1"/>
              <a:t>false</a:t>
            </a:r>
            <a:r>
              <a:rPr lang="pl-PL" dirty="0"/>
              <a:t>),</a:t>
            </a:r>
          </a:p>
          <a:p>
            <a:r>
              <a:rPr lang="pl-PL" dirty="0"/>
              <a:t>(Zachmurzenie == niskie -&gt; </a:t>
            </a:r>
            <a:r>
              <a:rPr lang="pl-PL" dirty="0" err="1"/>
              <a:t>ZachmurzeniePrognoza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	 </a:t>
            </a:r>
            <a:r>
              <a:rPr lang="pl-PL" dirty="0" err="1"/>
              <a:t>ZachmurzeniePrognoza</a:t>
            </a:r>
            <a:r>
              <a:rPr lang="pl-PL" dirty="0"/>
              <a:t> = </a:t>
            </a:r>
            <a:r>
              <a:rPr lang="pl-PL" dirty="0" err="1"/>
              <a:t>false</a:t>
            </a:r>
            <a:r>
              <a:rPr lang="pl-PL" dirty="0"/>
              <a:t>),</a:t>
            </a:r>
          </a:p>
          <a:p>
            <a:r>
              <a:rPr lang="pl-PL" dirty="0"/>
              <a:t>(</a:t>
            </a:r>
            <a:r>
              <a:rPr lang="pl-PL" dirty="0" err="1"/>
              <a:t>PoraDnia</a:t>
            </a:r>
            <a:r>
              <a:rPr lang="pl-PL" dirty="0"/>
              <a:t> == </a:t>
            </a:r>
            <a:r>
              <a:rPr lang="pl-PL" dirty="0" err="1"/>
              <a:t>dzien</a:t>
            </a:r>
            <a:r>
              <a:rPr lang="pl-PL" dirty="0"/>
              <a:t> -&gt; </a:t>
            </a:r>
            <a:r>
              <a:rPr lang="pl-PL" dirty="0" err="1"/>
              <a:t>PoraDniaPrognoza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		 </a:t>
            </a:r>
            <a:r>
              <a:rPr lang="pl-PL" dirty="0" err="1"/>
              <a:t>PoraDniaPrognoza</a:t>
            </a:r>
            <a:r>
              <a:rPr lang="pl-PL" dirty="0"/>
              <a:t> = </a:t>
            </a:r>
            <a:r>
              <a:rPr lang="pl-PL" dirty="0" err="1"/>
              <a:t>false</a:t>
            </a:r>
            <a:r>
              <a:rPr lang="pl-PL" dirty="0"/>
              <a:t>),</a:t>
            </a:r>
          </a:p>
          <a:p>
            <a:r>
              <a:rPr lang="pl-PL" dirty="0"/>
              <a:t> </a:t>
            </a:r>
            <a:r>
              <a:rPr lang="pl-PL" dirty="0" err="1"/>
              <a:t>true</a:t>
            </a:r>
            <a:r>
              <a:rPr lang="pl-PL" dirty="0"/>
              <a:t> -&gt; </a:t>
            </a:r>
            <a:r>
              <a:rPr lang="pl-PL" dirty="0" err="1"/>
              <a:t>write</a:t>
            </a:r>
            <a:r>
              <a:rPr lang="pl-PL" dirty="0"/>
              <a:t>('Prognoza trudna do określenia.’)), //Komunikat, gdy żadna prognoza nie jest spełniona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C45F607-CF20-EC9E-89C4-FF083B7F3691}"/>
              </a:ext>
            </a:extLst>
          </p:cNvPr>
          <p:cNvSpPr txBox="1"/>
          <p:nvPr/>
        </p:nvSpPr>
        <p:spPr>
          <a:xfrm>
            <a:off x="769028" y="4075909"/>
            <a:ext cx="968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podstawie odpowiedzi użytkownika program ustawia zmiennie logiczne (‚</a:t>
            </a:r>
            <a:r>
              <a:rPr lang="pl-PL" dirty="0" err="1"/>
              <a:t>DesczPrognoza,WiatrPrognoza</a:t>
            </a:r>
            <a:r>
              <a:rPr lang="pl-PL" dirty="0"/>
              <a:t>’, </a:t>
            </a:r>
            <a:r>
              <a:rPr lang="pl-PL" dirty="0" err="1"/>
              <a:t>etc</a:t>
            </a:r>
            <a:r>
              <a:rPr lang="pl-PL" dirty="0"/>
              <a:t>), które reprezentują prognozy warunków atmosferycznych.</a:t>
            </a:r>
          </a:p>
          <a:p>
            <a:endParaRPr lang="pl-PL" dirty="0"/>
          </a:p>
          <a:p>
            <a:r>
              <a:rPr lang="pl-PL" dirty="0"/>
              <a:t>Jeśli aktualnie pada deszcz i użytkownik odpowie „tak”, zmienna </a:t>
            </a:r>
            <a:r>
              <a:rPr lang="pl-PL" dirty="0" err="1"/>
              <a:t>DeszczPrognoza</a:t>
            </a:r>
            <a:r>
              <a:rPr lang="pl-PL" dirty="0"/>
              <a:t>==</a:t>
            </a:r>
            <a:r>
              <a:rPr lang="pl-PL" dirty="0" err="1"/>
              <a:t>true</a:t>
            </a:r>
            <a:r>
              <a:rPr lang="pl-PL" dirty="0"/>
              <a:t>.</a:t>
            </a:r>
          </a:p>
          <a:p>
            <a:r>
              <a:rPr lang="pl-PL" dirty="0"/>
              <a:t>Analogicznie w pozostałych przypadkach.</a:t>
            </a:r>
          </a:p>
        </p:txBody>
      </p:sp>
    </p:spTree>
    <p:extLst>
      <p:ext uri="{BB962C8B-B14F-4D97-AF65-F5344CB8AC3E}">
        <p14:creationId xmlns:p14="http://schemas.microsoft.com/office/powerpoint/2010/main" val="33481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8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04B86B65-2F8B-38CE-C458-2642AB246AD2}"/>
              </a:ext>
            </a:extLst>
          </p:cNvPr>
          <p:cNvSpPr txBox="1">
            <a:spLocks/>
          </p:cNvSpPr>
          <p:nvPr/>
        </p:nvSpPr>
        <p:spPr>
          <a:xfrm>
            <a:off x="865073" y="1029970"/>
            <a:ext cx="10584772" cy="876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/>
              <a:t>Aby pojawiły się poszczególne komunikaty, muszą być spełnione określone warunki, zdefiniowane w kodzie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A842588C-B823-7839-77E7-ECDF3D9BEF58}"/>
              </a:ext>
            </a:extLst>
          </p:cNvPr>
          <p:cNvSpPr/>
          <p:nvPr/>
        </p:nvSpPr>
        <p:spPr>
          <a:xfrm>
            <a:off x="3294743" y="239825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A62531C-9E9C-EF81-0032-E2B59B8ED933}"/>
              </a:ext>
            </a:extLst>
          </p:cNvPr>
          <p:cNvSpPr txBox="1"/>
          <p:nvPr/>
        </p:nvSpPr>
        <p:spPr>
          <a:xfrm>
            <a:off x="865073" y="2162242"/>
            <a:ext cx="968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Pierwszy przykład to zapytanie czy będzie deszczowo.</a:t>
            </a:r>
          </a:p>
          <a:p>
            <a:r>
              <a:rPr lang="pl-PL" dirty="0"/>
              <a:t>Oczywistym jest, że jeśli na pytanie czy jest deszczowo, użytkownik odpowie twierdząco, dostaniemy informacje o deszczowej prognozie. </a:t>
            </a:r>
          </a:p>
          <a:p>
            <a:r>
              <a:rPr lang="pl-PL" dirty="0"/>
              <a:t>Poniżej przedstawiam wynik zapytania.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13DE54E5-590E-8308-6B8E-F0234D9F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7" y="3767777"/>
            <a:ext cx="4744112" cy="876422"/>
          </a:xfrm>
          <a:prstGeom prst="rect">
            <a:avLst/>
          </a:prstGeom>
        </p:spPr>
      </p:pic>
      <p:pic>
        <p:nvPicPr>
          <p:cNvPr id="5124" name="Picture 4" descr="Lluvia Gif Tumblr">
            <a:extLst>
              <a:ext uri="{FF2B5EF4-FFF2-40B4-BE49-F238E27FC236}">
                <a16:creationId xmlns:a16="http://schemas.microsoft.com/office/drawing/2014/main" id="{3F1BAFA1-52A4-AE1D-25F5-92654B551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0" y="3050442"/>
            <a:ext cx="9310026" cy="3305908"/>
          </a:xfrm>
          <a:prstGeom prst="rect">
            <a:avLst/>
          </a:prstGeom>
          <a:noFill/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31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ABCA-3644-A2F5-C77F-F9F5FD39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98009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Zimno i wietrznie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2EFCA7-6A8D-D1A9-0A41-488F10F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Rzeszów, r.a. 2023/2024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AF0F5-27E8-3F1C-EDD3-88A63182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FAC-A628-4F36-85AE-F3A0C431F7CA}" type="slidenum">
              <a:rPr lang="pl-PL" smtClean="0"/>
              <a:t>9</a:t>
            </a:fld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F1166F2-DA02-488A-DE12-B609C9D2854B}"/>
              </a:ext>
            </a:extLst>
          </p:cNvPr>
          <p:cNvSpPr/>
          <p:nvPr/>
        </p:nvSpPr>
        <p:spPr>
          <a:xfrm>
            <a:off x="3294743" y="239826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Przykładowe algorytmy grafowe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Oskar Oleszek, W66009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4E3C8B0-83D4-ED0D-760E-F1A51E9625B9}"/>
              </a:ext>
            </a:extLst>
          </p:cNvPr>
          <p:cNvSpPr/>
          <p:nvPr/>
        </p:nvSpPr>
        <p:spPr>
          <a:xfrm>
            <a:off x="3294743" y="239825"/>
            <a:ext cx="5725432" cy="534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Implementacja prostego systemu ekspertowego w Prologu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>
                <a:solidFill>
                  <a:schemeClr val="tx1"/>
                </a:solidFill>
              </a:rPr>
              <a:t>Języki i Paradygmaty Programowania, Jakub Mosior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0DA5F10-8B72-40EA-EFC1-33D4C9FE554A}"/>
              </a:ext>
            </a:extLst>
          </p:cNvPr>
          <p:cNvSpPr txBox="1"/>
          <p:nvPr/>
        </p:nvSpPr>
        <p:spPr>
          <a:xfrm>
            <a:off x="984020" y="2305658"/>
            <a:ext cx="968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Jeśli odpowiedź użytkownika na pytanie o wiatr to "tak„ a temperatura jest niższa lub równa 20 stopni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3A869A81-4235-00CF-1757-49331A3BB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12" y="3009841"/>
            <a:ext cx="6452088" cy="11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17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1357</Words>
  <Application>Microsoft Office PowerPoint</Application>
  <PresentationFormat>Panoramiczny</PresentationFormat>
  <Paragraphs>145</Paragraphs>
  <Slides>12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Linux Libertine</vt:lpstr>
      <vt:lpstr>Motyw pakietu Office</vt:lpstr>
      <vt:lpstr>Implementacja prostego systemu ekspertowego w Prologu</vt:lpstr>
      <vt:lpstr>Wstęp</vt:lpstr>
      <vt:lpstr>Przykładowe obszary zastosowań systemów ekspertowych:</vt:lpstr>
      <vt:lpstr>Budowa systemu ekspertowego</vt:lpstr>
      <vt:lpstr>Pytania dotyczące warunków atmosferycznych</vt:lpstr>
      <vt:lpstr>Prognozowanie pogody</vt:lpstr>
      <vt:lpstr>Prezentacja programu PowerPoint</vt:lpstr>
      <vt:lpstr>Prezentacja programu PowerPoint</vt:lpstr>
      <vt:lpstr>Zimno i wietrznie</vt:lpstr>
      <vt:lpstr>Prognoza trudna do określenia</vt:lpstr>
      <vt:lpstr>Podsumowanie</vt:lpstr>
      <vt:lpstr>Dziękuję za uwagę! Projekt: "Prosty System Ekspercki do Prognozowania Pogody w Prologu" Implementacja w SWI-Prolog Interaktywne prognozowanie na podstawie odpowiedzi użytkownika  Do zobaczenia na GitHubie!   Projekt dostępny na: link_do_repozytorium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Ewa Żesławska</dc:creator>
  <cp:lastModifiedBy>KUBA Mosior</cp:lastModifiedBy>
  <cp:revision>25</cp:revision>
  <dcterms:created xsi:type="dcterms:W3CDTF">2023-12-28T12:25:03Z</dcterms:created>
  <dcterms:modified xsi:type="dcterms:W3CDTF">2024-02-01T23:33:37Z</dcterms:modified>
</cp:coreProperties>
</file>