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8500" y="1125539"/>
            <a:ext cx="8255000" cy="13668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68800" y="2997201"/>
            <a:ext cx="3454400" cy="5762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es-ES" noProof="0"/>
              <a:t>Haga clic para modificar el estilo de subtítulo del patrón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5458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5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692150"/>
            <a:ext cx="2734733" cy="59769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692150"/>
            <a:ext cx="8005233" cy="59769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0CBEE-AA44-4906-B521-E7931C48342F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52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024E0-34B0-439A-B45D-DA3346595B08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7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4ECD8-70FC-4407-902A-46CF17E13C0B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888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3F71E-A5AF-4163-82BE-A2FEB6576211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114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B3C3F-E4D7-4E79-9BC8-DDB8C1BD5948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22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D258-4B3C-42FC-8AA3-9A3618BCBA11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628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ADBAA-242C-4142-9E15-80971577C2E1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354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3AAF6-38F2-4ED4-9F1E-43BC2C24F45D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55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31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3ADDD-5B01-4E1A-A3D2-B2053300CE70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163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BD2FD-9463-4BB3-AA2F-601F03443174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089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E30E4-3916-4404-8F55-8CE66B58AEF4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91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2550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2060576"/>
            <a:ext cx="5369983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060576"/>
            <a:ext cx="5369984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39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7423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83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00451" y="692150"/>
            <a:ext cx="7967133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2060576"/>
            <a:ext cx="10943167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9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9292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9292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9292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E09B3244-B8FF-4D4E-A69C-C559A954E898}" type="slidenum">
              <a:rPr lang="ru-RU"/>
              <a:pPr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89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eryan/spotify-music-analysis/data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13E48-A395-769D-FB44-22F3F5993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400" b="1" dirty="0"/>
              <a:t>Clasificación de cervezas artesanales.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DD865D-218F-F01B-CDD7-CA49A284E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00" y="2997201"/>
            <a:ext cx="3454400" cy="2025560"/>
          </a:xfrm>
        </p:spPr>
        <p:txBody>
          <a:bodyPr>
            <a:noAutofit/>
          </a:bodyPr>
          <a:lstStyle/>
          <a:p>
            <a:r>
              <a:rPr lang="es-MX" sz="1800" dirty="0"/>
              <a:t>Proyecto Curso Data </a:t>
            </a:r>
            <a:r>
              <a:rPr lang="es-MX" sz="1800" dirty="0" err="1"/>
              <a:t>Science</a:t>
            </a:r>
            <a:r>
              <a:rPr lang="es-MX" sz="1800" dirty="0"/>
              <a:t> – 32845</a:t>
            </a:r>
          </a:p>
          <a:p>
            <a:r>
              <a:rPr lang="es-MX" sz="1800" dirty="0"/>
              <a:t>Profesor: Luis Ramírez</a:t>
            </a:r>
          </a:p>
          <a:p>
            <a:r>
              <a:rPr lang="es-MX" sz="1800" dirty="0"/>
              <a:t>Tutor: Anahí García</a:t>
            </a:r>
          </a:p>
          <a:p>
            <a:r>
              <a:rPr lang="es-MX" sz="1800" dirty="0"/>
              <a:t>Alumno: José María Reyes Retana Tamayo</a:t>
            </a:r>
          </a:p>
        </p:txBody>
      </p:sp>
    </p:spTree>
    <p:extLst>
      <p:ext uri="{BB962C8B-B14F-4D97-AF65-F5344CB8AC3E}">
        <p14:creationId xmlns:p14="http://schemas.microsoft.com/office/powerpoint/2010/main" val="301702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A938-0388-D6F8-FE2A-757CB9E8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Análisis Exploratorio y Gráfico.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E70C8-07D3-CE47-8E66-260CEE89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s-MX" dirty="0"/>
              <a:t>ABV: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C4580-59C1-3359-4122-F00FEFCD34DE}"/>
              </a:ext>
            </a:extLst>
          </p:cNvPr>
          <p:cNvSpPr txBox="1"/>
          <p:nvPr/>
        </p:nvSpPr>
        <p:spPr>
          <a:xfrm>
            <a:off x="9673934" y="2422834"/>
            <a:ext cx="21412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Similar que con los grados IBU, encontramos que a mayor graduación de alcohol (&gt;= 6°) habrá una asimetría hacia la derecha mayor.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BD73399-47E2-248D-3126-599C092A8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00" y="2422834"/>
            <a:ext cx="5221234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4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A938-0388-D6F8-FE2A-757CB9E8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Análisis Exploratorio y Gráfico.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E70C8-07D3-CE47-8E66-260CEE89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s-MX" dirty="0"/>
              <a:t>Calificaciones: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23DB56-5012-1D1F-B0EA-50C711DCA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07" y="2422834"/>
            <a:ext cx="5065786" cy="41605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E4C4580-59C1-3359-4122-F00FEFCD34DE}"/>
              </a:ext>
            </a:extLst>
          </p:cNvPr>
          <p:cNvSpPr txBox="1"/>
          <p:nvPr/>
        </p:nvSpPr>
        <p:spPr>
          <a:xfrm>
            <a:off x="8628893" y="2422834"/>
            <a:ext cx="21412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 identifica una fuerte correlación entre la calificación global y la calificación dada al sabor de una cerveza, siendo la calificación que mayor correlación guarda con la calificación global.</a:t>
            </a:r>
          </a:p>
        </p:txBody>
      </p:sp>
    </p:spTree>
    <p:extLst>
      <p:ext uri="{BB962C8B-B14F-4D97-AF65-F5344CB8AC3E}">
        <p14:creationId xmlns:p14="http://schemas.microsoft.com/office/powerpoint/2010/main" val="325444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C05CB-9516-1B3D-F09F-86C1FAB9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Algoritmos utilizados.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E209EC-77F9-1F8D-9F89-F8823DA8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s-MX" dirty="0" err="1"/>
              <a:t>Feature</a:t>
            </a:r>
            <a:r>
              <a:rPr lang="es-MX" dirty="0"/>
              <a:t> </a:t>
            </a:r>
            <a:r>
              <a:rPr lang="es-MX" dirty="0" err="1"/>
              <a:t>selection</a:t>
            </a:r>
            <a:r>
              <a:rPr lang="es-MX" dirty="0"/>
              <a:t>:</a:t>
            </a:r>
          </a:p>
          <a:p>
            <a:pPr lvl="1">
              <a:buBlip>
                <a:blip r:embed="rId3"/>
              </a:buBlip>
            </a:pPr>
            <a:r>
              <a:rPr lang="es-MX" dirty="0"/>
              <a:t>Nos permitió identificar las 7 variables que más influyen sobre la variables de “calificación al sabor”, misma que ha sido otorgada por los consumidores.</a:t>
            </a:r>
          </a:p>
          <a:p>
            <a:pPr lvl="2">
              <a:buBlip>
                <a:blip r:embed="rId4"/>
              </a:buBlip>
            </a:pPr>
            <a:r>
              <a:rPr lang="es-MX" dirty="0"/>
              <a:t>Sensación de sabores especiados (</a:t>
            </a:r>
            <a:r>
              <a:rPr lang="es-MX" dirty="0" err="1"/>
              <a:t>Spices</a:t>
            </a:r>
            <a:r>
              <a:rPr lang="es-MX" dirty="0"/>
              <a:t>)</a:t>
            </a:r>
          </a:p>
          <a:p>
            <a:pPr lvl="2">
              <a:buBlip>
                <a:blip r:embed="rId4"/>
              </a:buBlip>
            </a:pPr>
            <a:r>
              <a:rPr lang="es-MX" dirty="0"/>
              <a:t>Sensación de amargor (</a:t>
            </a:r>
            <a:r>
              <a:rPr lang="es-MX" dirty="0" err="1"/>
              <a:t>Bitter</a:t>
            </a:r>
            <a:r>
              <a:rPr lang="es-MX" dirty="0"/>
              <a:t>)</a:t>
            </a:r>
          </a:p>
          <a:p>
            <a:pPr lvl="2">
              <a:buBlip>
                <a:blip r:embed="rId4"/>
              </a:buBlip>
            </a:pPr>
            <a:r>
              <a:rPr lang="es-MX" dirty="0"/>
              <a:t>Graduación de alcohol (ABV)</a:t>
            </a:r>
          </a:p>
          <a:p>
            <a:pPr lvl="2">
              <a:buBlip>
                <a:blip r:embed="rId4"/>
              </a:buBlip>
            </a:pPr>
            <a:r>
              <a:rPr lang="es-MX" dirty="0"/>
              <a:t>Sensación de mata (</a:t>
            </a:r>
            <a:r>
              <a:rPr lang="es-MX" dirty="0" err="1"/>
              <a:t>Malty</a:t>
            </a:r>
            <a:r>
              <a:rPr lang="es-MX" dirty="0"/>
              <a:t>)</a:t>
            </a:r>
          </a:p>
          <a:p>
            <a:pPr lvl="2">
              <a:buBlip>
                <a:blip r:embed="rId4"/>
              </a:buBlip>
            </a:pPr>
            <a:r>
              <a:rPr lang="es-MX" dirty="0"/>
              <a:t>Sensación afrutada (</a:t>
            </a:r>
            <a:r>
              <a:rPr lang="es-MX" dirty="0" err="1"/>
              <a:t>Fruits</a:t>
            </a:r>
            <a:r>
              <a:rPr lang="es-MX" dirty="0"/>
              <a:t>)</a:t>
            </a:r>
          </a:p>
          <a:p>
            <a:pPr lvl="2">
              <a:buBlip>
                <a:blip r:embed="rId4"/>
              </a:buBlip>
            </a:pPr>
            <a:r>
              <a:rPr lang="es-MX" dirty="0"/>
              <a:t>IBU Promedio.</a:t>
            </a:r>
          </a:p>
          <a:p>
            <a:pPr lvl="2">
              <a:buBlip>
                <a:blip r:embed="rId4"/>
              </a:buBlip>
            </a:pPr>
            <a:r>
              <a:rPr lang="es-MX" dirty="0"/>
              <a:t>Salvo por ABV e IBU Promedio, todas las demás variables son subjetivas y cuyos puntajes han sido dados por los consumidores encuestados.</a:t>
            </a:r>
          </a:p>
        </p:txBody>
      </p:sp>
    </p:spTree>
    <p:extLst>
      <p:ext uri="{BB962C8B-B14F-4D97-AF65-F5344CB8AC3E}">
        <p14:creationId xmlns:p14="http://schemas.microsoft.com/office/powerpoint/2010/main" val="70682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C05CB-9516-1B3D-F09F-86C1FAB9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Algoritmos utilizados.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E209EC-77F9-1F8D-9F89-F8823DA8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Blip>
                <a:blip r:embed="rId2"/>
              </a:buBlip>
            </a:pPr>
            <a:r>
              <a:rPr lang="es-MX" dirty="0" err="1"/>
              <a:t>Random</a:t>
            </a:r>
            <a:r>
              <a:rPr lang="es-MX" dirty="0"/>
              <a:t> Forest </a:t>
            </a:r>
            <a:r>
              <a:rPr lang="es-MX" dirty="0" err="1"/>
              <a:t>Calssification</a:t>
            </a:r>
            <a:r>
              <a:rPr lang="es-MX" dirty="0"/>
              <a:t>:</a:t>
            </a:r>
          </a:p>
          <a:p>
            <a:pPr lvl="1">
              <a:buBlip>
                <a:blip r:embed="rId3"/>
              </a:buBlip>
            </a:pPr>
            <a:r>
              <a:rPr lang="es-MX" dirty="0"/>
              <a:t>Se ha utilizado este algoritmo de la librería </a:t>
            </a:r>
            <a:r>
              <a:rPr lang="es-MX" dirty="0" err="1"/>
              <a:t>sklearn</a:t>
            </a:r>
            <a:r>
              <a:rPr lang="es-MX" dirty="0"/>
              <a:t> para poder entrenar a la computadora a identificar un estilo de cerveza partiendo de las variables:</a:t>
            </a:r>
          </a:p>
          <a:p>
            <a:pPr lvl="1">
              <a:buBlip>
                <a:blip r:embed="rId3"/>
              </a:buBlip>
            </a:pPr>
            <a:endParaRPr lang="es-MX" dirty="0"/>
          </a:p>
          <a:p>
            <a:pPr lvl="1">
              <a:buBlip>
                <a:blip r:embed="rId3"/>
              </a:buBlip>
            </a:pPr>
            <a:endParaRPr lang="es-MX" dirty="0"/>
          </a:p>
          <a:p>
            <a:pPr lvl="1">
              <a:buBlip>
                <a:blip r:embed="rId3"/>
              </a:buBlip>
            </a:pPr>
            <a:endParaRPr lang="es-MX" dirty="0"/>
          </a:p>
          <a:p>
            <a:pPr lvl="1">
              <a:buBlip>
                <a:blip r:embed="rId3"/>
              </a:buBlip>
            </a:pPr>
            <a:endParaRPr lang="es-MX" dirty="0"/>
          </a:p>
          <a:p>
            <a:pPr lvl="1">
              <a:buBlip>
                <a:blip r:embed="rId3"/>
              </a:buBlip>
            </a:pPr>
            <a:endParaRPr lang="es-MX" dirty="0"/>
          </a:p>
          <a:p>
            <a:pPr lvl="1">
              <a:buBlip>
                <a:blip r:embed="rId3"/>
              </a:buBlip>
            </a:pPr>
            <a:r>
              <a:rPr lang="es-MX" dirty="0"/>
              <a:t>Es decir, todas las variables cuantitativas sobre la cerveza, exceptuando sus calificaciones.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A2A62F-1EED-1F54-6E40-450F41C945D6}"/>
              </a:ext>
            </a:extLst>
          </p:cNvPr>
          <p:cNvSpPr txBox="1"/>
          <p:nvPr/>
        </p:nvSpPr>
        <p:spPr>
          <a:xfrm>
            <a:off x="2544234" y="2942698"/>
            <a:ext cx="9289202" cy="1944000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marL="800100" lvl="1" indent="-342900" algn="just">
              <a:spcBef>
                <a:spcPct val="20000"/>
              </a:spcBef>
              <a:buBlip>
                <a:blip r:embed="rId4"/>
              </a:buBlip>
            </a:pPr>
            <a:r>
              <a:rPr lang="en-US" dirty="0">
                <a:solidFill>
                  <a:srgbClr val="666666"/>
                </a:solidFill>
                <a:latin typeface="+mn-lt"/>
              </a:rPr>
              <a:t>ABV</a:t>
            </a:r>
          </a:p>
          <a:p>
            <a:pPr marL="800100" lvl="1" indent="-342900" algn="just">
              <a:spcBef>
                <a:spcPct val="20000"/>
              </a:spcBef>
              <a:buBlip>
                <a:blip r:embed="rId4"/>
              </a:buBlip>
            </a:pPr>
            <a:r>
              <a:rPr lang="en-US" dirty="0">
                <a:solidFill>
                  <a:srgbClr val="666666"/>
                </a:solidFill>
                <a:latin typeface="+mn-lt"/>
              </a:rPr>
              <a:t>IBU </a:t>
            </a:r>
            <a:r>
              <a:rPr lang="en-US" dirty="0" err="1">
                <a:solidFill>
                  <a:srgbClr val="666666"/>
                </a:solidFill>
                <a:latin typeface="+mn-lt"/>
              </a:rPr>
              <a:t>Promedio</a:t>
            </a:r>
            <a:endParaRPr lang="en-US" dirty="0">
              <a:solidFill>
                <a:srgbClr val="666666"/>
              </a:solidFill>
              <a:latin typeface="+mn-lt"/>
            </a:endParaRPr>
          </a:p>
          <a:p>
            <a:pPr marL="800100" lvl="1" indent="-342900" algn="just">
              <a:spcBef>
                <a:spcPct val="20000"/>
              </a:spcBef>
              <a:buBlip>
                <a:blip r:embed="rId4"/>
              </a:buBlip>
            </a:pPr>
            <a:r>
              <a:rPr lang="en-US" dirty="0">
                <a:solidFill>
                  <a:srgbClr val="666666"/>
                </a:solidFill>
                <a:latin typeface="+mn-lt"/>
              </a:rPr>
              <a:t>Body</a:t>
            </a:r>
          </a:p>
          <a:p>
            <a:pPr marL="800100" lvl="1" indent="-342900" algn="just">
              <a:spcBef>
                <a:spcPct val="20000"/>
              </a:spcBef>
              <a:buBlip>
                <a:blip r:embed="rId4"/>
              </a:buBlip>
            </a:pPr>
            <a:r>
              <a:rPr lang="en-US" dirty="0">
                <a:solidFill>
                  <a:srgbClr val="666666"/>
                </a:solidFill>
                <a:latin typeface="+mn-lt"/>
              </a:rPr>
              <a:t>Astringency</a:t>
            </a:r>
          </a:p>
          <a:p>
            <a:pPr marL="800100" lvl="1" indent="-342900" algn="just">
              <a:spcBef>
                <a:spcPct val="20000"/>
              </a:spcBef>
              <a:buBlip>
                <a:blip r:embed="rId4"/>
              </a:buBlip>
            </a:pPr>
            <a:r>
              <a:rPr lang="en-US" dirty="0">
                <a:solidFill>
                  <a:srgbClr val="666666"/>
                </a:solidFill>
                <a:latin typeface="+mn-lt"/>
              </a:rPr>
              <a:t>Alcohol</a:t>
            </a:r>
          </a:p>
          <a:p>
            <a:pPr marL="800100" lvl="1" indent="-342900" algn="just">
              <a:spcBef>
                <a:spcPct val="20000"/>
              </a:spcBef>
              <a:buBlip>
                <a:blip r:embed="rId4"/>
              </a:buBlip>
            </a:pPr>
            <a:r>
              <a:rPr lang="en-US" dirty="0">
                <a:solidFill>
                  <a:srgbClr val="666666"/>
                </a:solidFill>
                <a:latin typeface="+mn-lt"/>
              </a:rPr>
              <a:t>Bitter</a:t>
            </a:r>
          </a:p>
          <a:p>
            <a:pPr marL="800100" lvl="1" indent="-342900" algn="just">
              <a:spcBef>
                <a:spcPct val="20000"/>
              </a:spcBef>
              <a:buBlip>
                <a:blip r:embed="rId4"/>
              </a:buBlip>
            </a:pPr>
            <a:r>
              <a:rPr lang="en-US" dirty="0">
                <a:solidFill>
                  <a:srgbClr val="666666"/>
                </a:solidFill>
                <a:latin typeface="+mn-lt"/>
              </a:rPr>
              <a:t>Sweet</a:t>
            </a:r>
          </a:p>
          <a:p>
            <a:pPr marL="800100" lvl="1" indent="-342900" algn="just">
              <a:spcBef>
                <a:spcPct val="20000"/>
              </a:spcBef>
              <a:buBlip>
                <a:blip r:embed="rId4"/>
              </a:buBlip>
            </a:pPr>
            <a:r>
              <a:rPr lang="en-US" dirty="0">
                <a:solidFill>
                  <a:srgbClr val="666666"/>
                </a:solidFill>
                <a:latin typeface="+mn-lt"/>
              </a:rPr>
              <a:t>Sour</a:t>
            </a:r>
          </a:p>
          <a:p>
            <a:pPr marL="800100" lvl="1" indent="-342900" algn="just">
              <a:spcBef>
                <a:spcPct val="20000"/>
              </a:spcBef>
              <a:buBlip>
                <a:blip r:embed="rId4"/>
              </a:buBlip>
            </a:pPr>
            <a:r>
              <a:rPr lang="en-US" dirty="0">
                <a:solidFill>
                  <a:srgbClr val="666666"/>
                </a:solidFill>
                <a:latin typeface="+mn-lt"/>
              </a:rPr>
              <a:t>Salty</a:t>
            </a:r>
          </a:p>
          <a:p>
            <a:pPr marL="800100" lvl="1" indent="-342900" algn="just">
              <a:spcBef>
                <a:spcPct val="20000"/>
              </a:spcBef>
              <a:buBlip>
                <a:blip r:embed="rId4"/>
              </a:buBlip>
            </a:pPr>
            <a:r>
              <a:rPr lang="en-US" dirty="0">
                <a:solidFill>
                  <a:srgbClr val="666666"/>
                </a:solidFill>
                <a:latin typeface="+mn-lt"/>
              </a:rPr>
              <a:t>Fruits</a:t>
            </a:r>
          </a:p>
          <a:p>
            <a:pPr marL="800100" lvl="1" indent="-342900" algn="just">
              <a:spcBef>
                <a:spcPct val="20000"/>
              </a:spcBef>
              <a:buBlip>
                <a:blip r:embed="rId4"/>
              </a:buBlip>
            </a:pPr>
            <a:r>
              <a:rPr lang="en-US" dirty="0">
                <a:solidFill>
                  <a:srgbClr val="666666"/>
                </a:solidFill>
                <a:latin typeface="+mn-lt"/>
              </a:rPr>
              <a:t>Hoppy</a:t>
            </a:r>
          </a:p>
          <a:p>
            <a:pPr marL="800100" lvl="1" indent="-342900" algn="just">
              <a:spcBef>
                <a:spcPct val="20000"/>
              </a:spcBef>
              <a:buBlip>
                <a:blip r:embed="rId4"/>
              </a:buBlip>
            </a:pPr>
            <a:r>
              <a:rPr lang="en-US" dirty="0">
                <a:solidFill>
                  <a:srgbClr val="666666"/>
                </a:solidFill>
                <a:latin typeface="+mn-lt"/>
              </a:rPr>
              <a:t>Spices</a:t>
            </a:r>
          </a:p>
          <a:p>
            <a:pPr marL="800100" lvl="1" indent="-342900" algn="just">
              <a:spcBef>
                <a:spcPct val="20000"/>
              </a:spcBef>
              <a:buBlip>
                <a:blip r:embed="rId4"/>
              </a:buBlip>
            </a:pPr>
            <a:r>
              <a:rPr lang="en-US" dirty="0">
                <a:solidFill>
                  <a:srgbClr val="666666"/>
                </a:solidFill>
                <a:latin typeface="+mn-lt"/>
              </a:rPr>
              <a:t>Malty</a:t>
            </a:r>
          </a:p>
        </p:txBody>
      </p:sp>
    </p:spTree>
    <p:extLst>
      <p:ext uri="{BB962C8B-B14F-4D97-AF65-F5344CB8AC3E}">
        <p14:creationId xmlns:p14="http://schemas.microsoft.com/office/powerpoint/2010/main" val="97106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854EE-8C3C-83CF-53DE-C67ACECC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Algoritmos utilizados.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53655-F07F-ED1C-73E6-2AC4FCA3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Random</a:t>
            </a:r>
            <a:r>
              <a:rPr lang="es-MX" dirty="0"/>
              <a:t> Forest </a:t>
            </a:r>
            <a:r>
              <a:rPr lang="es-MX" dirty="0" err="1"/>
              <a:t>Classification</a:t>
            </a:r>
            <a:r>
              <a:rPr lang="es-MX" dirty="0"/>
              <a:t>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DB11E1-7999-6664-6D68-196D277C8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82" y="2422834"/>
            <a:ext cx="6656845" cy="398679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67BA2EA-6C07-3772-0548-75BFCB22E8A9}"/>
              </a:ext>
            </a:extLst>
          </p:cNvPr>
          <p:cNvSpPr txBox="1"/>
          <p:nvPr/>
        </p:nvSpPr>
        <p:spPr>
          <a:xfrm>
            <a:off x="9063727" y="2422834"/>
            <a:ext cx="2898076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resultados resultan difíciles de ser visualizados pues tenemos un total de 43 variedades en el estudio; sin embargo, el modelo obtuvo las siguientes métricas promedio:</a:t>
            </a:r>
          </a:p>
          <a:p>
            <a:endParaRPr lang="es-MX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Exactitud: (66.00/94.27/98.17)</a:t>
            </a:r>
          </a:p>
          <a:p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Precisión: (0.00, 41.18, 50.00)</a:t>
            </a:r>
          </a:p>
          <a:p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Sensibilidad: (0.00/38.05/90.52)</a:t>
            </a:r>
          </a:p>
          <a:p>
            <a:r>
              <a:rPr lang="es-MX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Especifici</a:t>
            </a:r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.: (57.40/96.28/100.00)</a:t>
            </a:r>
          </a:p>
          <a:p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F1 Score: (14.29/40.34/58.01)</a:t>
            </a:r>
          </a:p>
          <a:p>
            <a:endParaRPr lang="es-MX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(min/</a:t>
            </a:r>
            <a:r>
              <a:rPr lang="es-MX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prom</a:t>
            </a:r>
            <a:r>
              <a:rPr lang="es-MX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s-MX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max</a:t>
            </a:r>
            <a:r>
              <a:rPr lang="es-MX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970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854EE-8C3C-83CF-53DE-C67ACECC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Algoritmos utilizados.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53655-F07F-ED1C-73E6-2AC4FCA37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Random</a:t>
            </a:r>
            <a:r>
              <a:rPr lang="es-MX" dirty="0"/>
              <a:t> Forest </a:t>
            </a:r>
            <a:r>
              <a:rPr lang="es-MX" dirty="0" err="1"/>
              <a:t>Classification</a:t>
            </a:r>
            <a:r>
              <a:rPr lang="es-MX" dirty="0"/>
              <a:t>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DB11E1-7999-6664-6D68-196D277C8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0829" y="2422834"/>
            <a:ext cx="6656845" cy="398679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67BA2EA-6C07-3772-0548-75BFCB22E8A9}"/>
              </a:ext>
            </a:extLst>
          </p:cNvPr>
          <p:cNvSpPr txBox="1"/>
          <p:nvPr/>
        </p:nvSpPr>
        <p:spPr>
          <a:xfrm>
            <a:off x="9707674" y="2422834"/>
            <a:ext cx="214121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Aunque parece casi igual a la gráfica anterior, esta se obtuvo de aplicar el modelo con los datos de entrenamiento para ver si se tenía un problema de </a:t>
            </a:r>
            <a:r>
              <a:rPr lang="es-MX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Underfitting</a:t>
            </a:r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 </a:t>
            </a:r>
            <a:r>
              <a:rPr lang="es-MX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Overfitting</a:t>
            </a:r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con lo que se concluye que podemos estar frente al primero.</a:t>
            </a:r>
          </a:p>
        </p:txBody>
      </p:sp>
    </p:spTree>
    <p:extLst>
      <p:ext uri="{BB962C8B-B14F-4D97-AF65-F5344CB8AC3E}">
        <p14:creationId xmlns:p14="http://schemas.microsoft.com/office/powerpoint/2010/main" val="361293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C05CB-9516-1B3D-F09F-86C1FAB9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Conclusiones.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E209EC-77F9-1F8D-9F89-F8823DA8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Aceptamos las hipótesis 1) y 3), se rechaza la hipótesis 2) y no se puede concluir sobre la hipótesis 4) solo con estos datos.</a:t>
            </a:r>
          </a:p>
          <a:p>
            <a:r>
              <a:rPr lang="es-MX" dirty="0"/>
              <a:t>Se encontró que la calificación dada al sabor de una cerveza será casi igual a la calificación general que esta reciba, siendo el sabor la variable más valorada por los consumidores.</a:t>
            </a:r>
          </a:p>
          <a:p>
            <a:r>
              <a:rPr lang="es-MX" dirty="0"/>
              <a:t>A pesar de que las cervezas con mayor amargor (&gt;= 35°) no recibieron calificaciones negativas, la correlación entre IBU Promedio y las calificaciones al sabor y global fue de menos de 0.4.</a:t>
            </a:r>
          </a:p>
        </p:txBody>
      </p:sp>
    </p:spTree>
    <p:extLst>
      <p:ext uri="{BB962C8B-B14F-4D97-AF65-F5344CB8AC3E}">
        <p14:creationId xmlns:p14="http://schemas.microsoft.com/office/powerpoint/2010/main" val="147291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61BB1-AF4C-43B5-2701-C8634AA7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Tabla de Contenidos.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7BA518-0D2C-C03D-42A4-8EB106A4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0" lvl="8" indent="-457200" algn="just">
              <a:buFont typeface="+mj-lt"/>
              <a:buAutoNum type="arabicPeriod"/>
            </a:pPr>
            <a:r>
              <a:rPr lang="es-MX" dirty="0"/>
              <a:t>Introducción a la temática.</a:t>
            </a:r>
          </a:p>
          <a:p>
            <a:pPr marL="4000500" lvl="8" indent="-457200" algn="just">
              <a:buFont typeface="+mj-lt"/>
              <a:buAutoNum type="arabicPeriod"/>
            </a:pPr>
            <a:r>
              <a:rPr lang="es-MX" dirty="0"/>
              <a:t>Descripción del conjunto de datos.</a:t>
            </a:r>
          </a:p>
          <a:p>
            <a:pPr marL="4000500" lvl="8" indent="-457200" algn="just">
              <a:buFont typeface="+mj-lt"/>
              <a:buAutoNum type="arabicPeriod"/>
            </a:pPr>
            <a:r>
              <a:rPr lang="es-MX" dirty="0"/>
              <a:t>Objetivos e hipótesis.</a:t>
            </a:r>
          </a:p>
          <a:p>
            <a:pPr marL="4000500" lvl="8" indent="-457200" algn="just">
              <a:buFont typeface="+mj-lt"/>
              <a:buAutoNum type="arabicPeriod"/>
            </a:pPr>
            <a:r>
              <a:rPr lang="es-MX" dirty="0"/>
              <a:t>Análisis exploratorio y gráfico.</a:t>
            </a:r>
          </a:p>
          <a:p>
            <a:pPr marL="4000500" lvl="8" indent="-457200" algn="just">
              <a:buFont typeface="+mj-lt"/>
              <a:buAutoNum type="arabicPeriod"/>
            </a:pPr>
            <a:r>
              <a:rPr lang="es-MX" dirty="0"/>
              <a:t>Algoritmos utilizados.</a:t>
            </a:r>
          </a:p>
          <a:p>
            <a:pPr marL="4000500" lvl="8" indent="-457200" algn="just">
              <a:buFont typeface="+mj-lt"/>
              <a:buAutoNum type="arabicPeriod"/>
            </a:pPr>
            <a:r>
              <a:rPr lang="es-MX" dirty="0"/>
              <a:t>Conclusiones.</a:t>
            </a:r>
          </a:p>
        </p:txBody>
      </p:sp>
    </p:spTree>
    <p:extLst>
      <p:ext uri="{BB962C8B-B14F-4D97-AF65-F5344CB8AC3E}">
        <p14:creationId xmlns:p14="http://schemas.microsoft.com/office/powerpoint/2010/main" val="2095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DFE71-0357-48B5-72F1-7423F9F3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Introducción a la temática.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9170C-6464-D877-B841-859BD850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Blip>
                <a:blip r:embed="rId2"/>
              </a:buBlip>
            </a:pPr>
            <a:r>
              <a:rPr lang="es-MX" dirty="0"/>
              <a:t>El consumo de cerveza ha existido por miles de años y ha evolucionado en términos de estilos, presentaciones y formas de consumirla. La invención de la refrigeración ha permitido la exportación de estilos locales y ha abierto mercados de una manera sin precedentes, lo que ha llevado a la creación de nuevos "</a:t>
            </a:r>
            <a:r>
              <a:rPr lang="es-MX" dirty="0" err="1"/>
              <a:t>sub-mercados</a:t>
            </a:r>
            <a:r>
              <a:rPr lang="es-MX" dirty="0"/>
              <a:t>" en los que la competencia es entre variedades con características similares que podríamos llamar “de nicho”.</a:t>
            </a:r>
          </a:p>
          <a:p>
            <a:pPr algn="just">
              <a:buBlip>
                <a:blip r:embed="rId2"/>
              </a:buBlip>
            </a:pPr>
            <a:r>
              <a:rPr lang="es-MX" dirty="0"/>
              <a:t>Por lo tanto, es importante entender el nicho de mercado al que se quiere atender antes de producir una nueva línea de cerveza.</a:t>
            </a:r>
          </a:p>
        </p:txBody>
      </p:sp>
    </p:spTree>
    <p:extLst>
      <p:ext uri="{BB962C8B-B14F-4D97-AF65-F5344CB8AC3E}">
        <p14:creationId xmlns:p14="http://schemas.microsoft.com/office/powerpoint/2010/main" val="405876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0B384-524D-0982-1609-CE6D23B4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Descripción del conjunto de datos.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C77D96-7443-0888-BC9F-08EA51F6E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s-MX" dirty="0"/>
              <a:t>Se ha elegido trabajar con el data set nombrado "</a:t>
            </a:r>
            <a:r>
              <a:rPr lang="es-MX" dirty="0" err="1"/>
              <a:t>Beer</a:t>
            </a:r>
            <a:r>
              <a:rPr lang="es-MX" dirty="0"/>
              <a:t> </a:t>
            </a:r>
            <a:r>
              <a:rPr lang="es-MX" dirty="0" err="1"/>
              <a:t>Profiles</a:t>
            </a:r>
            <a:r>
              <a:rPr lang="es-MX" dirty="0"/>
              <a:t> and Ratings", obtenido de </a:t>
            </a:r>
            <a:r>
              <a:rPr lang="es-MX" dirty="0" err="1"/>
              <a:t>Kaggle</a:t>
            </a:r>
            <a:r>
              <a:rPr lang="es-MX" dirty="0"/>
              <a:t> en:</a:t>
            </a:r>
          </a:p>
          <a:p>
            <a:pPr marL="800100" lvl="2" indent="0">
              <a:buNone/>
            </a:pPr>
            <a:r>
              <a:rPr lang="es-MX" dirty="0">
                <a:hlinkClick r:id="rId3"/>
              </a:rPr>
              <a:t>https://www.kaggle.com/code/aeryan/spotify-music-analysis/data</a:t>
            </a:r>
            <a:endParaRPr lang="es-MX" dirty="0"/>
          </a:p>
          <a:p>
            <a:pPr>
              <a:buBlip>
                <a:blip r:embed="rId2"/>
              </a:buBlip>
            </a:pPr>
            <a:r>
              <a:rPr lang="es-MX" dirty="0"/>
              <a:t>El siguiente estudio se centra en el análisis de un conjunto de </a:t>
            </a:r>
            <a:r>
              <a:rPr lang="es-MX" b="1" dirty="0"/>
              <a:t>3197</a:t>
            </a:r>
            <a:r>
              <a:rPr lang="es-MX" dirty="0"/>
              <a:t> marcas de cervezas de </a:t>
            </a:r>
            <a:r>
              <a:rPr lang="es-MX" b="1" dirty="0"/>
              <a:t>934</a:t>
            </a:r>
            <a:r>
              <a:rPr lang="es-MX" dirty="0"/>
              <a:t> compañías productoras de cerveza que han sido evaluadas por usuarios a través de cuestionarios en línea, así mismo, se cuenta con la información reportada por las productoras sobre sus bebidas. Las cervezas son locales y son solamente de EEUU, del mismo modo, las evaluaciones son emitidas únicamente por consumidores de dicho país.</a:t>
            </a:r>
          </a:p>
        </p:txBody>
      </p:sp>
    </p:spTree>
    <p:extLst>
      <p:ext uri="{BB962C8B-B14F-4D97-AF65-F5344CB8AC3E}">
        <p14:creationId xmlns:p14="http://schemas.microsoft.com/office/powerpoint/2010/main" val="214145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923B6-58F9-DE4F-6020-A97E5B21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Descripción del conjunto de datos.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DC157-02EA-390B-E445-5576A181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Blip>
                <a:blip r:embed="rId2"/>
              </a:buBlip>
            </a:pPr>
            <a:r>
              <a:rPr lang="es-MX" dirty="0"/>
              <a:t>El data set contiene </a:t>
            </a:r>
            <a:r>
              <a:rPr lang="es-MX" b="1" dirty="0"/>
              <a:t>25 columnas </a:t>
            </a:r>
            <a:r>
              <a:rPr lang="es-MX" dirty="0"/>
              <a:t>con información de cada una de las cervezas analizadas, de las cuales, </a:t>
            </a:r>
            <a:r>
              <a:rPr lang="es-MX" b="1" dirty="0"/>
              <a:t>5 son cualitativas y 20 son cuantitativas</a:t>
            </a:r>
            <a:r>
              <a:rPr lang="es-MX" dirty="0"/>
              <a:t>.</a:t>
            </a:r>
          </a:p>
          <a:p>
            <a:pPr>
              <a:buBlip>
                <a:blip r:embed="rId2"/>
              </a:buBlip>
            </a:pPr>
            <a:r>
              <a:rPr lang="es-MX" dirty="0"/>
              <a:t>A continuación se enlistan las variables más importantes para el estudio:</a:t>
            </a:r>
          </a:p>
          <a:p>
            <a:pPr lvl="1">
              <a:buBlip>
                <a:blip r:embed="rId3"/>
              </a:buBlip>
            </a:pPr>
            <a:r>
              <a:rPr lang="es-MX" dirty="0"/>
              <a:t>ABV: contenido de alcohol (% por volumen).</a:t>
            </a:r>
          </a:p>
          <a:p>
            <a:pPr lvl="1">
              <a:buBlip>
                <a:blip r:embed="rId3"/>
              </a:buBlip>
            </a:pPr>
            <a:r>
              <a:rPr lang="es-MX" dirty="0"/>
              <a:t>IBU Promedio (columna creada a través de las columnas Min IBU y Max IBU del data set): presenta el nivel de amargor de la cerveza del 0 al 100.</a:t>
            </a:r>
          </a:p>
          <a:p>
            <a:pPr lvl="1">
              <a:buBlip>
                <a:blip r:embed="rId3"/>
              </a:buBlip>
            </a:pPr>
            <a:r>
              <a:rPr lang="es-MX" dirty="0" err="1"/>
              <a:t>review</a:t>
            </a:r>
            <a:r>
              <a:rPr lang="es-MX" dirty="0"/>
              <a:t> _ aroma: evaluación del aroma (percepción olfativa) de la cerveza.</a:t>
            </a:r>
          </a:p>
          <a:p>
            <a:pPr lvl="1">
              <a:buBlip>
                <a:blip r:embed="rId3"/>
              </a:buBlip>
            </a:pPr>
            <a:r>
              <a:rPr lang="es-MX" dirty="0" err="1"/>
              <a:t>review</a:t>
            </a:r>
            <a:r>
              <a:rPr lang="es-MX" dirty="0"/>
              <a:t> _ </a:t>
            </a:r>
            <a:r>
              <a:rPr lang="es-MX" dirty="0" err="1"/>
              <a:t>appearance</a:t>
            </a:r>
            <a:r>
              <a:rPr lang="es-MX" dirty="0"/>
              <a:t>: evaluación de la apariencia (percepción visual) de la cerveza.</a:t>
            </a:r>
          </a:p>
          <a:p>
            <a:pPr lvl="1">
              <a:buBlip>
                <a:blip r:embed="rId3"/>
              </a:buBlip>
            </a:pPr>
            <a:r>
              <a:rPr lang="es-MX" dirty="0" err="1"/>
              <a:t>review</a:t>
            </a:r>
            <a:r>
              <a:rPr lang="es-MX" dirty="0"/>
              <a:t> _ </a:t>
            </a:r>
            <a:r>
              <a:rPr lang="es-MX" dirty="0" err="1"/>
              <a:t>palate</a:t>
            </a:r>
            <a:r>
              <a:rPr lang="es-MX" dirty="0"/>
              <a:t>: evaluación de la sensación en el paladar.</a:t>
            </a:r>
          </a:p>
          <a:p>
            <a:pPr lvl="1">
              <a:buBlip>
                <a:blip r:embed="rId3"/>
              </a:buBlip>
            </a:pPr>
            <a:r>
              <a:rPr lang="es-MX" dirty="0" err="1"/>
              <a:t>review</a:t>
            </a:r>
            <a:r>
              <a:rPr lang="es-MX" dirty="0"/>
              <a:t> _ taste: evaluación del sabor (percepción del gusto) de la cerveza.</a:t>
            </a:r>
          </a:p>
          <a:p>
            <a:pPr lvl="1">
              <a:buBlip>
                <a:blip r:embed="rId3"/>
              </a:buBlip>
            </a:pPr>
            <a:r>
              <a:rPr lang="es-MX" dirty="0" err="1"/>
              <a:t>review</a:t>
            </a:r>
            <a:r>
              <a:rPr lang="es-MX" dirty="0"/>
              <a:t> _ </a:t>
            </a:r>
            <a:r>
              <a:rPr lang="es-MX" dirty="0" err="1"/>
              <a:t>overall</a:t>
            </a:r>
            <a:r>
              <a:rPr lang="es-MX" dirty="0"/>
              <a:t>: evaluación global de la cerveza.</a:t>
            </a:r>
          </a:p>
        </p:txBody>
      </p:sp>
    </p:spTree>
    <p:extLst>
      <p:ext uri="{BB962C8B-B14F-4D97-AF65-F5344CB8AC3E}">
        <p14:creationId xmlns:p14="http://schemas.microsoft.com/office/powerpoint/2010/main" val="287346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6CC0-D05F-1419-5B1C-20FFD5F6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Objetivos e hipótesis.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954EE-33CB-5A47-9FBD-278DC496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s-MX" dirty="0"/>
              <a:t>Objetivos:</a:t>
            </a:r>
          </a:p>
          <a:p>
            <a:pPr lvl="1">
              <a:buBlip>
                <a:blip r:embed="rId3"/>
              </a:buBlip>
            </a:pPr>
            <a:r>
              <a:rPr lang="es-MX" dirty="0"/>
              <a:t>Encontrar las variables que más correlación tienen con la calificación global otorgada a una cerveza.</a:t>
            </a:r>
          </a:p>
          <a:p>
            <a:pPr lvl="1">
              <a:buBlip>
                <a:blip r:embed="rId3"/>
              </a:buBlip>
            </a:pPr>
            <a:r>
              <a:rPr lang="es-MX" dirty="0"/>
              <a:t>Poder predecir las características y variedad que producirían una cerveza muy bien calificada.</a:t>
            </a:r>
          </a:p>
          <a:p>
            <a:pPr>
              <a:buBlip>
                <a:blip r:embed="rId2"/>
              </a:buBlip>
            </a:pPr>
            <a:r>
              <a:rPr lang="es-MX" dirty="0"/>
              <a:t>Hipótesis:</a:t>
            </a:r>
          </a:p>
          <a:p>
            <a:pPr marL="914400" lvl="1" indent="-514350">
              <a:buAutoNum type="arabicParenR"/>
            </a:pPr>
            <a:r>
              <a:rPr lang="es-MX" dirty="0"/>
              <a:t>Entre mayor sea la clasificación de grados IBU de una cerveza, esta tendrá un mercado más de nicho, por lo que: habrá menos cantidad de cervezas con grados IBU elevados.</a:t>
            </a:r>
          </a:p>
          <a:p>
            <a:pPr marL="914400" lvl="1" indent="-514350">
              <a:buAutoNum type="arabicParenR"/>
            </a:pPr>
            <a:r>
              <a:rPr lang="es-MX" dirty="0"/>
              <a:t>Las cervezas con mayores grados IBU tendrán menos consumidores (por ende un menor número de calificaciones).</a:t>
            </a:r>
          </a:p>
          <a:p>
            <a:pPr marL="914400" lvl="1" indent="-514350">
              <a:buAutoNum type="arabicParenR"/>
            </a:pPr>
            <a:r>
              <a:rPr lang="es-MX" dirty="0"/>
              <a:t>La calificación dada al sabor será la que mayor correlación positiva tenga con respecto a la calificación global.</a:t>
            </a:r>
          </a:p>
          <a:p>
            <a:pPr marL="914400" lvl="1" indent="-514350">
              <a:buAutoNum type="arabicParenR"/>
            </a:pPr>
            <a:r>
              <a:rPr lang="es-MX" dirty="0"/>
              <a:t>Las cervezas con un porcentaje de alcohol mayor a 6° tendrán un promedio de calificación global menor que aquellas de menos de 6°.</a:t>
            </a:r>
          </a:p>
        </p:txBody>
      </p:sp>
    </p:spTree>
    <p:extLst>
      <p:ext uri="{BB962C8B-B14F-4D97-AF65-F5344CB8AC3E}">
        <p14:creationId xmlns:p14="http://schemas.microsoft.com/office/powerpoint/2010/main" val="203624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BA5AA-0634-589C-9E60-0FAF8A07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Análisis Exploratorio y Gráfico.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7F51D6-EBFF-8A12-C923-F1E938826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s-MX" dirty="0"/>
              <a:t>Para la variable del IBU Promedio: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C53C43-03C4-D01E-D1DC-73B3DAA23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43" y="2422834"/>
            <a:ext cx="5303531" cy="41605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47F2E6-FA02-2699-3976-1CE5CA788866}"/>
              </a:ext>
            </a:extLst>
          </p:cNvPr>
          <p:cNvSpPr txBox="1"/>
          <p:nvPr/>
        </p:nvSpPr>
        <p:spPr>
          <a:xfrm>
            <a:off x="9707674" y="2422834"/>
            <a:ext cx="21412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Encontramos que el promedio de graduación IBU de nuestra muestra es de 30.08° y que cada cerveza es calificada 233 veces en promedio.</a:t>
            </a:r>
          </a:p>
        </p:txBody>
      </p:sp>
    </p:spTree>
    <p:extLst>
      <p:ext uri="{BB962C8B-B14F-4D97-AF65-F5344CB8AC3E}">
        <p14:creationId xmlns:p14="http://schemas.microsoft.com/office/powerpoint/2010/main" val="11275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A938-0388-D6F8-FE2A-757CB9E8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Análisis Exploratorio y Gráfico.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E70C8-07D3-CE47-8E66-260CEE89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s-MX" dirty="0"/>
              <a:t>IBU Promedio: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784C823-6524-66B9-1A9D-B8BB02F13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72" y="1527885"/>
            <a:ext cx="4634489" cy="516226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D7A8C6C-79AD-FC9D-0B9E-60E70E1A0499}"/>
              </a:ext>
            </a:extLst>
          </p:cNvPr>
          <p:cNvSpPr txBox="1"/>
          <p:nvPr/>
        </p:nvSpPr>
        <p:spPr>
          <a:xfrm>
            <a:off x="9380561" y="1600201"/>
            <a:ext cx="214121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Las variedades más comunes de cerveza fueron:</a:t>
            </a:r>
          </a:p>
          <a:p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Lager (567/50)</a:t>
            </a:r>
          </a:p>
          <a:p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Stout (254/70)</a:t>
            </a:r>
          </a:p>
          <a:p>
            <a:r>
              <a:rPr lang="es-MX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Wheat</a:t>
            </a:r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MX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Beer</a:t>
            </a:r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(206/65)</a:t>
            </a:r>
          </a:p>
          <a:p>
            <a:endParaRPr lang="es-MX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Las variedades con mayor graduación IBU fueron:</a:t>
            </a:r>
          </a:p>
          <a:p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IPA (163/82.5)</a:t>
            </a:r>
          </a:p>
          <a:p>
            <a:r>
              <a:rPr lang="es-MX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Barleywine</a:t>
            </a:r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(64/80)</a:t>
            </a:r>
          </a:p>
          <a:p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 Ale (90/70)</a:t>
            </a:r>
          </a:p>
          <a:p>
            <a:endParaRPr lang="es-MX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(cantidad de cervezas de esta variedad/IBU Promedio máximo registrado)</a:t>
            </a:r>
          </a:p>
        </p:txBody>
      </p:sp>
    </p:spTree>
    <p:extLst>
      <p:ext uri="{BB962C8B-B14F-4D97-AF65-F5344CB8AC3E}">
        <p14:creationId xmlns:p14="http://schemas.microsoft.com/office/powerpoint/2010/main" val="151588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A938-0388-D6F8-FE2A-757CB9E8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Análisis Exploratorio y Gráfico.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E70C8-07D3-CE47-8E66-260CEE89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s-MX" dirty="0"/>
              <a:t>IBU Promedio: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CADC85-5827-047A-160F-279BE34F9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00" y="2624002"/>
            <a:ext cx="5221234" cy="39593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DB9C0FF-D3F4-162B-103C-F422CBAF8CDA}"/>
              </a:ext>
            </a:extLst>
          </p:cNvPr>
          <p:cNvSpPr txBox="1"/>
          <p:nvPr/>
        </p:nvSpPr>
        <p:spPr>
          <a:xfrm>
            <a:off x="9673934" y="2624002"/>
            <a:ext cx="21412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Podemos ver que en general, las calificaciones de las cervezas presentan una asimetría hacia la derecha, pero cuando diferenciamos entre cervezas con mayor amargor (IBU &gt;= 35), la tendencia es aún más marcada.</a:t>
            </a:r>
          </a:p>
        </p:txBody>
      </p:sp>
    </p:spTree>
    <p:extLst>
      <p:ext uri="{BB962C8B-B14F-4D97-AF65-F5344CB8AC3E}">
        <p14:creationId xmlns:p14="http://schemas.microsoft.com/office/powerpoint/2010/main" val="893149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1420</TotalTime>
  <Words>1160</Words>
  <Application>Microsoft Office PowerPoint</Application>
  <PresentationFormat>Panorámica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Futura LT Book</vt:lpstr>
      <vt:lpstr>template</vt:lpstr>
      <vt:lpstr>Custom Design</vt:lpstr>
      <vt:lpstr>Clasificación de cervezas artesanales.</vt:lpstr>
      <vt:lpstr>Tabla de Contenidos.</vt:lpstr>
      <vt:lpstr>Introducción a la temática.</vt:lpstr>
      <vt:lpstr>Descripción del conjunto de datos.</vt:lpstr>
      <vt:lpstr>Descripción del conjunto de datos.</vt:lpstr>
      <vt:lpstr>Objetivos e hipótesis.</vt:lpstr>
      <vt:lpstr>Análisis Exploratorio y Gráfico.</vt:lpstr>
      <vt:lpstr>Análisis Exploratorio y Gráfico.</vt:lpstr>
      <vt:lpstr>Análisis Exploratorio y Gráfico.</vt:lpstr>
      <vt:lpstr>Análisis Exploratorio y Gráfico.</vt:lpstr>
      <vt:lpstr>Análisis Exploratorio y Gráfico.</vt:lpstr>
      <vt:lpstr>Algoritmos utilizados.</vt:lpstr>
      <vt:lpstr>Algoritmos utilizados.</vt:lpstr>
      <vt:lpstr>Algoritmos utilizados.</vt:lpstr>
      <vt:lpstr>Algoritmos utilizados.</vt:lpstr>
      <vt:lpstr>Conclusiones.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cervezas artesanales.</dc:title>
  <dc:creator>Coordinación</dc:creator>
  <cp:lastModifiedBy>Coordinación</cp:lastModifiedBy>
  <cp:revision>2</cp:revision>
  <dcterms:created xsi:type="dcterms:W3CDTF">2023-05-02T22:31:49Z</dcterms:created>
  <dcterms:modified xsi:type="dcterms:W3CDTF">2023-05-03T22:12:09Z</dcterms:modified>
</cp:coreProperties>
</file>