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arlow ExtraLight"/>
      <p:regular r:id="rId13"/>
      <p:bold r:id="rId14"/>
      <p:italic r:id="rId15"/>
      <p:boldItalic r:id="rId16"/>
    </p:embeddedFont>
    <p:embeddedFont>
      <p:font typeface="Hepta Slab Medium"/>
      <p:regular r:id="rId17"/>
      <p:bold r:id="rId18"/>
    </p:embeddedFont>
    <p:embeddedFont>
      <p:font typeface="Hepta Slab Light"/>
      <p:regular r:id="rId19"/>
      <p:bold r:id="rId20"/>
    </p:embeddedFont>
    <p:embeddedFont>
      <p:font typeface="Hepta Slab"/>
      <p:regular r:id="rId21"/>
      <p:bold r:id="rId22"/>
    </p:embeddedFont>
    <p:embeddedFont>
      <p:font typeface="Barlow Medium"/>
      <p:regular r:id="rId23"/>
      <p:bold r:id="rId24"/>
      <p:italic r:id="rId25"/>
      <p:boldItalic r:id="rId26"/>
    </p:embeddedFont>
    <p:embeddedFont>
      <p:font typeface="Barlow Light"/>
      <p:regular r:id="rId27"/>
      <p:bold r:id="rId28"/>
      <p:italic r:id="rId29"/>
      <p:boldItalic r:id="rId30"/>
    </p:embeddedFont>
    <p:embeddedFont>
      <p:font typeface="Barlow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Light-bold.fntdata"/><Relationship Id="rId22" Type="http://schemas.openxmlformats.org/officeDocument/2006/relationships/font" Target="fonts/HeptaSlab-bold.fntdata"/><Relationship Id="rId21" Type="http://schemas.openxmlformats.org/officeDocument/2006/relationships/font" Target="fonts/HeptaSlab-regular.fntdata"/><Relationship Id="rId24" Type="http://schemas.openxmlformats.org/officeDocument/2006/relationships/font" Target="fonts/BarlowMedium-bold.fntdata"/><Relationship Id="rId23" Type="http://schemas.openxmlformats.org/officeDocument/2006/relationships/font" Target="fonts/Barlow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boldItalic.fntdata"/><Relationship Id="rId25" Type="http://schemas.openxmlformats.org/officeDocument/2006/relationships/font" Target="fonts/BarlowMedium-italic.fntdata"/><Relationship Id="rId28" Type="http://schemas.openxmlformats.org/officeDocument/2006/relationships/font" Target="fonts/BarlowLight-bold.fntdata"/><Relationship Id="rId27" Type="http://schemas.openxmlformats.org/officeDocument/2006/relationships/font" Target="fonts/Barlow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regular.fntdata"/><Relationship Id="rId30" Type="http://schemas.openxmlformats.org/officeDocument/2006/relationships/font" Target="fonts/BarlowLight-boldItalic.fntdata"/><Relationship Id="rId11" Type="http://schemas.openxmlformats.org/officeDocument/2006/relationships/slide" Target="slides/slide6.xml"/><Relationship Id="rId33" Type="http://schemas.openxmlformats.org/officeDocument/2006/relationships/font" Target="fonts/Barlow-italic.fntdata"/><Relationship Id="rId10" Type="http://schemas.openxmlformats.org/officeDocument/2006/relationships/slide" Target="slides/slide5.xml"/><Relationship Id="rId32" Type="http://schemas.openxmlformats.org/officeDocument/2006/relationships/font" Target="fonts/Barlow-bold.fntdata"/><Relationship Id="rId13" Type="http://schemas.openxmlformats.org/officeDocument/2006/relationships/font" Target="fonts/BarlowExtraLight-regular.fntdata"/><Relationship Id="rId12" Type="http://schemas.openxmlformats.org/officeDocument/2006/relationships/slide" Target="slides/slide7.xml"/><Relationship Id="rId34" Type="http://schemas.openxmlformats.org/officeDocument/2006/relationships/font" Target="fonts/Barlow-boldItalic.fntdata"/><Relationship Id="rId15" Type="http://schemas.openxmlformats.org/officeDocument/2006/relationships/font" Target="fonts/BarlowExtraLight-italic.fntdata"/><Relationship Id="rId14" Type="http://schemas.openxmlformats.org/officeDocument/2006/relationships/font" Target="fonts/BarlowExtraLight-bold.fntdata"/><Relationship Id="rId17" Type="http://schemas.openxmlformats.org/officeDocument/2006/relationships/font" Target="fonts/HeptaSlabMedium-regular.fntdata"/><Relationship Id="rId16" Type="http://schemas.openxmlformats.org/officeDocument/2006/relationships/font" Target="fonts/BarlowExtraLight-boldItalic.fntdata"/><Relationship Id="rId19" Type="http://schemas.openxmlformats.org/officeDocument/2006/relationships/font" Target="fonts/HeptaSlabLight-regular.fntdata"/><Relationship Id="rId18" Type="http://schemas.openxmlformats.org/officeDocument/2006/relationships/font" Target="fonts/HeptaSlab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b09d92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b09d92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b09d924d3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b09d924d3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b09d924d3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b09d924d3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b09d924d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1b09d924d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b09d924d3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b09d924d3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b09d924d3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b09d924d3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b41558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b41558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youtu.be/LSyy0YMvqi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Canvas 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Mapping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921450" y="4163325"/>
            <a:ext cx="1301100" cy="543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Tai , Jake, Josh, Max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"/>
          <p:cNvSpPr txBox="1"/>
          <p:nvPr>
            <p:ph idx="8" type="subTitle"/>
          </p:nvPr>
        </p:nvSpPr>
        <p:spPr>
          <a:xfrm>
            <a:off x="3537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3" name="Google Shape;333;p48"/>
          <p:cNvSpPr txBox="1"/>
          <p:nvPr>
            <p:ph idx="9" type="subTitle"/>
          </p:nvPr>
        </p:nvSpPr>
        <p:spPr>
          <a:xfrm>
            <a:off x="5103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4" name="Google Shape;334;p48"/>
          <p:cNvSpPr txBox="1"/>
          <p:nvPr>
            <p:ph idx="13" type="subTitle"/>
          </p:nvPr>
        </p:nvSpPr>
        <p:spPr>
          <a:xfrm>
            <a:off x="75841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48"/>
          <p:cNvSpPr txBox="1"/>
          <p:nvPr>
            <p:ph idx="14" type="body"/>
          </p:nvPr>
        </p:nvSpPr>
        <p:spPr>
          <a:xfrm>
            <a:off x="359975" y="2259450"/>
            <a:ext cx="2136300" cy="6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Barlow"/>
                <a:ea typeface="Barlow"/>
                <a:cs typeface="Barlow"/>
                <a:sym typeface="Barlow"/>
              </a:rPr>
              <a:t>OUR IDEA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8"/>
          <p:cNvSpPr txBox="1"/>
          <p:nvPr/>
        </p:nvSpPr>
        <p:spPr>
          <a:xfrm>
            <a:off x="3372975" y="1538650"/>
            <a:ext cx="14781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Objective: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The Course Mapping Tool is a web-based application designed to help students navigate their course schedules by integrating academic data with campus mapping tools.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8" name="Google Shape;338;p48"/>
          <p:cNvSpPr txBox="1"/>
          <p:nvPr/>
        </p:nvSpPr>
        <p:spPr>
          <a:xfrm>
            <a:off x="4997300" y="1510675"/>
            <a:ext cx="2492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Features: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Canvas API Integration: Fetches a student's active course schedule from their Canvas account.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Google Maps Integration: Plots course locations on an interactive map using building names.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Interactive User Experience: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View detailed course information.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Get navigation directions to class locations.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9" name="Google Shape;339;p48"/>
          <p:cNvSpPr txBox="1"/>
          <p:nvPr/>
        </p:nvSpPr>
        <p:spPr>
          <a:xfrm>
            <a:off x="7507950" y="1510675"/>
            <a:ext cx="1307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Barlow"/>
                <a:ea typeface="Barlow"/>
                <a:cs typeface="Barlow"/>
                <a:sym typeface="Barlow"/>
              </a:rPr>
              <a:t>Purpose:</a:t>
            </a:r>
            <a:endParaRPr b="1"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Barlow"/>
                <a:ea typeface="Barlow"/>
                <a:cs typeface="Barlow"/>
                <a:sym typeface="Barlow"/>
              </a:rPr>
              <a:t>To simplify daily campus navigation, minimize confusion about class locations, and enhance time management for students.</a:t>
            </a:r>
            <a:endParaRPr sz="12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702825" y="14995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Active Course Fetching 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9"/>
          <p:cNvSpPr txBox="1"/>
          <p:nvPr>
            <p:ph idx="2" type="title"/>
          </p:nvPr>
        </p:nvSpPr>
        <p:spPr>
          <a:xfrm>
            <a:off x="702825" y="2374906"/>
            <a:ext cx="2038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Excel File Comparison:</a:t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9"/>
          <p:cNvSpPr txBox="1"/>
          <p:nvPr>
            <p:ph idx="3" type="title"/>
          </p:nvPr>
        </p:nvSpPr>
        <p:spPr>
          <a:xfrm>
            <a:off x="702825" y="3117891"/>
            <a:ext cx="2038800" cy="38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Secure API Key Management: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9"/>
          <p:cNvSpPr txBox="1"/>
          <p:nvPr>
            <p:ph idx="4" type="title"/>
          </p:nvPr>
        </p:nvSpPr>
        <p:spPr>
          <a:xfrm>
            <a:off x="702825" y="39488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Course Location Plotting: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 txBox="1"/>
          <p:nvPr>
            <p:ph idx="4294967295" type="title"/>
          </p:nvPr>
        </p:nvSpPr>
        <p:spPr>
          <a:xfrm>
            <a:off x="3435929" y="12739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system retrieves only active courses from the Canvas API using the student's API key.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Filters irrelevant or completed courses for clarity and usability.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49"/>
          <p:cNvSpPr txBox="1"/>
          <p:nvPr>
            <p:ph idx="4294967295" type="title"/>
          </p:nvPr>
        </p:nvSpPr>
        <p:spPr>
          <a:xfrm>
            <a:off x="3436500" y="2032525"/>
            <a:ext cx="51087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Matches the courses fetched from Canvas against an uploaded Excel spreadsheet containing course location data.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Ensures accurate mapping of courses based on department codes and course numbers.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0" name="Google Shape;350;p49"/>
          <p:cNvSpPr txBox="1"/>
          <p:nvPr>
            <p:ph idx="4294967295" type="title"/>
          </p:nvPr>
        </p:nvSpPr>
        <p:spPr>
          <a:xfrm>
            <a:off x="3433500" y="3248179"/>
            <a:ext cx="48102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Utilizes a .env file for securely storing the Canvas API key.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1" name="Google Shape;351;p49"/>
          <p:cNvSpPr txBox="1"/>
          <p:nvPr>
            <p:ph idx="4294967295" type="title"/>
          </p:nvPr>
        </p:nvSpPr>
        <p:spPr>
          <a:xfrm>
            <a:off x="3433500" y="3866000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Uses Google Maps' Geocoding API to pinpoint and display building locations on an interactive map.</a:t>
            </a:r>
            <a:endParaRPr sz="11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Custom markers differentiate courses for easy identification.</a:t>
            </a:r>
            <a:endParaRPr sz="11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2" name="Google Shape;352;p49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49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49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49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9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9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Fulfilled Requirements</a:t>
            </a:r>
            <a:endParaRPr sz="2300"/>
          </a:p>
        </p:txBody>
      </p:sp>
      <p:sp>
        <p:nvSpPr>
          <p:cNvPr id="358" name="Google Shape;358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0"/>
          <p:cNvSpPr txBox="1"/>
          <p:nvPr>
            <p:ph type="title"/>
          </p:nvPr>
        </p:nvSpPr>
        <p:spPr>
          <a:xfrm>
            <a:off x="702825" y="1499537"/>
            <a:ext cx="20388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Navigation Assistance: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0"/>
          <p:cNvSpPr txBox="1"/>
          <p:nvPr>
            <p:ph idx="2" type="title"/>
          </p:nvPr>
        </p:nvSpPr>
        <p:spPr>
          <a:xfrm>
            <a:off x="702825" y="2298706"/>
            <a:ext cx="2038800" cy="5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Dynamic UI Features:</a:t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0"/>
          <p:cNvSpPr txBox="1"/>
          <p:nvPr>
            <p:ph idx="3" type="title"/>
          </p:nvPr>
        </p:nvSpPr>
        <p:spPr>
          <a:xfrm>
            <a:off x="702825" y="3117891"/>
            <a:ext cx="2038800" cy="386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Clear and Simple Layout: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0"/>
          <p:cNvSpPr txBox="1"/>
          <p:nvPr>
            <p:ph idx="4" type="title"/>
          </p:nvPr>
        </p:nvSpPr>
        <p:spPr>
          <a:xfrm>
            <a:off x="702825" y="3948875"/>
            <a:ext cx="2038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Hepta Slab Medium"/>
                <a:ea typeface="Hepta Slab Medium"/>
                <a:cs typeface="Hepta Slab Medium"/>
                <a:sym typeface="Hepta Slab Medium"/>
              </a:rPr>
              <a:t>Visual Cues:</a:t>
            </a:r>
            <a:endParaRPr sz="1400">
              <a:latin typeface="Hepta Slab Medium"/>
              <a:ea typeface="Hepta Slab Medium"/>
              <a:cs typeface="Hepta Slab Medium"/>
              <a:sym typeface="Hepta Slab Medium"/>
            </a:endParaRPr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50"/>
          <p:cNvSpPr txBox="1"/>
          <p:nvPr>
            <p:ph idx="4294967295" type="title"/>
          </p:nvPr>
        </p:nvSpPr>
        <p:spPr>
          <a:xfrm>
            <a:off x="3433504" y="1578750"/>
            <a:ext cx="48102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Provides walking directions from the user's current location to the selected class.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8" name="Google Shape;368;p50"/>
          <p:cNvSpPr txBox="1"/>
          <p:nvPr>
            <p:ph idx="4294967295" type="title"/>
          </p:nvPr>
        </p:nvSpPr>
        <p:spPr>
          <a:xfrm>
            <a:off x="3436500" y="2184925"/>
            <a:ext cx="51087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Buttons allow users to interact with specific course locations.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Real-time map updates ensure seamless navigation.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9" name="Google Shape;369;p50"/>
          <p:cNvSpPr txBox="1"/>
          <p:nvPr>
            <p:ph idx="4294967295" type="title"/>
          </p:nvPr>
        </p:nvSpPr>
        <p:spPr>
          <a:xfrm>
            <a:off x="3433500" y="2943373"/>
            <a:ext cx="45117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application prioritizes a clean and straightforward design to ensure ease of use for all users.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Key features, such as course buttons and map interaction, are prominently displayed and accessible.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0" name="Google Shape;370;p50"/>
          <p:cNvSpPr txBox="1"/>
          <p:nvPr>
            <p:ph idx="4294967295" type="title"/>
          </p:nvPr>
        </p:nvSpPr>
        <p:spPr>
          <a:xfrm>
            <a:off x="3433500" y="3866000"/>
            <a:ext cx="48102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Barlow Light"/>
              <a:buChar char="●"/>
            </a:pPr>
            <a:r>
              <a:rPr lang="en" sz="1100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The map dynamically updates in response to user interactions, making navigation seamless.</a:t>
            </a:r>
            <a:endParaRPr sz="1100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1" name="Google Shape;371;p50"/>
          <p:cNvCxnSpPr/>
          <p:nvPr/>
        </p:nvCxnSpPr>
        <p:spPr>
          <a:xfrm>
            <a:off x="791150" y="13715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50"/>
          <p:cNvCxnSpPr/>
          <p:nvPr/>
        </p:nvCxnSpPr>
        <p:spPr>
          <a:xfrm>
            <a:off x="791150" y="2184934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50"/>
          <p:cNvCxnSpPr/>
          <p:nvPr/>
        </p:nvCxnSpPr>
        <p:spPr>
          <a:xfrm>
            <a:off x="791150" y="301102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0"/>
          <p:cNvCxnSpPr/>
          <p:nvPr/>
        </p:nvCxnSpPr>
        <p:spPr>
          <a:xfrm>
            <a:off x="791150" y="3811728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50"/>
          <p:cNvCxnSpPr/>
          <p:nvPr/>
        </p:nvCxnSpPr>
        <p:spPr>
          <a:xfrm>
            <a:off x="791150" y="462512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5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Fulfilled Requirements</a:t>
            </a:r>
            <a:endParaRPr sz="2300"/>
          </a:p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Stages</a:t>
            </a:r>
            <a:endParaRPr/>
          </a:p>
        </p:txBody>
      </p:sp>
      <p:sp>
        <p:nvSpPr>
          <p:cNvPr id="383" name="Google Shape;383;p51"/>
          <p:cNvSpPr txBox="1"/>
          <p:nvPr>
            <p:ph idx="2" type="body"/>
          </p:nvPr>
        </p:nvSpPr>
        <p:spPr>
          <a:xfrm>
            <a:off x="802050" y="1679425"/>
            <a:ext cx="7539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Our group adopted dynamic coding practices throughout the development of our final project, ensuring an efficient workflow. Here are the key principles and methods we applied: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4" name="Google Shape;38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1"/>
          <p:cNvSpPr txBox="1"/>
          <p:nvPr/>
        </p:nvSpPr>
        <p:spPr>
          <a:xfrm>
            <a:off x="158750" y="2241325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1. Iterative Development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divided the project into smaller, manageable iterations to make incremental progress.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Each iteration focused on implementing a specific feature or refining an existing one, such as integrating the map API, designing the user interface, and adding dynamic course plotting functionality.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approach allowed us to test and validate features at every stage, ensuring the project evolved consistently with our goals.</a:t>
            </a:r>
            <a:endParaRPr/>
          </a:p>
        </p:txBody>
      </p:sp>
      <p:sp>
        <p:nvSpPr>
          <p:cNvPr id="386" name="Google Shape;386;p51"/>
          <p:cNvSpPr txBox="1"/>
          <p:nvPr/>
        </p:nvSpPr>
        <p:spPr>
          <a:xfrm>
            <a:off x="3158750" y="2349925"/>
            <a:ext cx="27849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2. Agile Planning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scheduled regular team meetings to plan tasks, set milestones, and review progress.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Agile methods, like tracking features helped us prioritize essential features and allocate time effectively.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Clear deadlines ensured that each component was completed on time, preventing delays in the overall project timeline.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6067800" y="2317525"/>
            <a:ext cx="3000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3. Focus on Reliability and Modularity</a:t>
            </a:r>
            <a:endParaRPr b="1"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Code is being structured to follow the single-responsibility principle, making sure each function or module had a clear, defined purpose. 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For example: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server logic handled data retrieval and validation.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front-end handled user interactions, like course plotting on the map.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modular approach made debugging and updates more manageable.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Stages </a:t>
            </a:r>
            <a:endParaRPr/>
          </a:p>
        </p:txBody>
      </p:sp>
      <p:sp>
        <p:nvSpPr>
          <p:cNvPr id="393" name="Google Shape;393;p52"/>
          <p:cNvSpPr txBox="1"/>
          <p:nvPr>
            <p:ph idx="2" type="body"/>
          </p:nvPr>
        </p:nvSpPr>
        <p:spPr>
          <a:xfrm>
            <a:off x="802050" y="1679425"/>
            <a:ext cx="7539900" cy="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Barlow"/>
                <a:ea typeface="Barlow"/>
                <a:cs typeface="Barlow"/>
                <a:sym typeface="Barlow"/>
              </a:rPr>
              <a:t>Some other methods we applied were: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4" name="Google Shape;39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52"/>
          <p:cNvSpPr txBox="1"/>
          <p:nvPr/>
        </p:nvSpPr>
        <p:spPr>
          <a:xfrm>
            <a:off x="1005425" y="2387100"/>
            <a:ext cx="3853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4. </a:t>
            </a: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Dynamic Error Handling and Testing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We implemented error handling, ensuring the application could gracefully manage unexpected issues (e.g., invalid Excel uploads or missing course data).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Rigorous testing during each iteration allowed us to identify and resolve bugs early, preventing larger issues down the line.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6" name="Google Shape;396;p52"/>
          <p:cNvSpPr txBox="1"/>
          <p:nvPr/>
        </p:nvSpPr>
        <p:spPr>
          <a:xfrm>
            <a:off x="5022675" y="2387100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5. Design and Feedback Loop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Feedback from peers and mentors was actively sought and integrated during the development process.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helped refine the design, improve usability, and ensure the application met user expectations.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Video</a:t>
            </a:r>
            <a:endParaRPr/>
          </a:p>
        </p:txBody>
      </p:sp>
      <p:sp>
        <p:nvSpPr>
          <p:cNvPr id="402" name="Google Shape;402;p53"/>
          <p:cNvSpPr txBox="1"/>
          <p:nvPr>
            <p:ph idx="2" type="body"/>
          </p:nvPr>
        </p:nvSpPr>
        <p:spPr>
          <a:xfrm>
            <a:off x="1814850" y="2621550"/>
            <a:ext cx="55143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https://youtu.be/LSyy0YMvqiE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