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Barlow ExtraLight"/>
      <p:regular r:id="rId12"/>
      <p:bold r:id="rId13"/>
      <p:italic r:id="rId14"/>
      <p:boldItalic r:id="rId15"/>
    </p:embeddedFont>
    <p:embeddedFont>
      <p:font typeface="Hepta Slab Medium"/>
      <p:regular r:id="rId16"/>
      <p:bold r:id="rId17"/>
    </p:embeddedFont>
    <p:embeddedFont>
      <p:font typeface="Hepta Slab Light"/>
      <p:regular r:id="rId18"/>
      <p:bold r:id="rId19"/>
    </p:embeddedFont>
    <p:embeddedFont>
      <p:font typeface="Hepta Slab"/>
      <p:regular r:id="rId20"/>
      <p:bold r:id="rId21"/>
    </p:embeddedFont>
    <p:embeddedFont>
      <p:font typeface="Barlow Medium"/>
      <p:regular r:id="rId22"/>
      <p:bold r:id="rId23"/>
      <p:italic r:id="rId24"/>
      <p:boldItalic r:id="rId25"/>
    </p:embeddedFont>
    <p:embeddedFont>
      <p:font typeface="Barlow Light"/>
      <p:regular r:id="rId26"/>
      <p:bold r:id="rId27"/>
      <p:italic r:id="rId28"/>
      <p:boldItalic r:id="rId29"/>
    </p:embeddedFont>
    <p:embeddedFont>
      <p:font typeface="Barlow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ptaSlab-regular.fntdata"/><Relationship Id="rId22" Type="http://schemas.openxmlformats.org/officeDocument/2006/relationships/font" Target="fonts/BarlowMedium-regular.fntdata"/><Relationship Id="rId21" Type="http://schemas.openxmlformats.org/officeDocument/2006/relationships/font" Target="fonts/HeptaSlab-bold.fntdata"/><Relationship Id="rId24" Type="http://schemas.openxmlformats.org/officeDocument/2006/relationships/font" Target="fonts/BarlowMedium-italic.fntdata"/><Relationship Id="rId23" Type="http://schemas.openxmlformats.org/officeDocument/2006/relationships/font" Target="fonts/Barlow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Light-regular.fntdata"/><Relationship Id="rId25" Type="http://schemas.openxmlformats.org/officeDocument/2006/relationships/font" Target="fonts/BarlowMedium-boldItalic.fntdata"/><Relationship Id="rId28" Type="http://schemas.openxmlformats.org/officeDocument/2006/relationships/font" Target="fonts/BarlowLight-italic.fntdata"/><Relationship Id="rId27" Type="http://schemas.openxmlformats.org/officeDocument/2006/relationships/font" Target="fonts/Barlow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-bold.fntdata"/><Relationship Id="rId30" Type="http://schemas.openxmlformats.org/officeDocument/2006/relationships/font" Target="fonts/Barlow-regular.fntdata"/><Relationship Id="rId11" Type="http://schemas.openxmlformats.org/officeDocument/2006/relationships/slide" Target="slides/slide6.xml"/><Relationship Id="rId33" Type="http://schemas.openxmlformats.org/officeDocument/2006/relationships/font" Target="fonts/Barlow-boldItalic.fntdata"/><Relationship Id="rId10" Type="http://schemas.openxmlformats.org/officeDocument/2006/relationships/slide" Target="slides/slide5.xml"/><Relationship Id="rId32" Type="http://schemas.openxmlformats.org/officeDocument/2006/relationships/font" Target="fonts/Barlow-italic.fntdata"/><Relationship Id="rId13" Type="http://schemas.openxmlformats.org/officeDocument/2006/relationships/font" Target="fonts/BarlowExtraLight-bold.fntdata"/><Relationship Id="rId12" Type="http://schemas.openxmlformats.org/officeDocument/2006/relationships/font" Target="fonts/BarlowExtraLight-regular.fntdata"/><Relationship Id="rId15" Type="http://schemas.openxmlformats.org/officeDocument/2006/relationships/font" Target="fonts/BarlowExtraLight-boldItalic.fntdata"/><Relationship Id="rId14" Type="http://schemas.openxmlformats.org/officeDocument/2006/relationships/font" Target="fonts/BarlowExtraLight-italic.fntdata"/><Relationship Id="rId17" Type="http://schemas.openxmlformats.org/officeDocument/2006/relationships/font" Target="fonts/HeptaSlabMedium-bold.fntdata"/><Relationship Id="rId16" Type="http://schemas.openxmlformats.org/officeDocument/2006/relationships/font" Target="fonts/HeptaSlabMedium-regular.fntdata"/><Relationship Id="rId19" Type="http://schemas.openxmlformats.org/officeDocument/2006/relationships/font" Target="fonts/HeptaSlabLight-bold.fntdata"/><Relationship Id="rId18" Type="http://schemas.openxmlformats.org/officeDocument/2006/relationships/font" Target="fonts/HeptaSlab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b09d924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b09d924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1b09d924d3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1b09d924d3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1b09d924d3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1b09d924d3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1b09d924d3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1b09d924d3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1b09d924d3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1b09d924d3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1b09d924d3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1b09d924d3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1" name="Google Shape;201;p31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3" name="Google Shape;203;p31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24" name="Google Shape;224;p3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8" name="Google Shape;228;p35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2" name="Google Shape;242;p38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40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9" name="Google Shape;259;p40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0" name="Google Shape;260;p40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1" name="Google Shape;261;p40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2" name="Google Shape;262;p40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5" name="Google Shape;265;p40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6" name="Google Shape;266;p40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7" name="Google Shape;267;p40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8" name="Google Shape;268;p40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2" name="Google Shape;272;p41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4" name="Google Shape;284;p43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5" name="Google Shape;285;p43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6" name="Google Shape;286;p43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9" name="Google Shape;289;p43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1" name="Google Shape;291;p43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6" name="Google Shape;296;p44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4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9" name="Google Shape;299;p44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0" name="Google Shape;300;p44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4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2" name="Google Shape;302;p44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4" name="Google Shape;304;p44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6" name="Google Shape;306;p44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8" name="Google Shape;308;p44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0" name="Google Shape;310;p44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44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44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6" name="Google Shape;316;p45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0" name="Google Shape;320;p46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Canvas Course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Mapping</a:t>
            </a:r>
            <a:endParaRPr/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3921450" y="4163325"/>
            <a:ext cx="1301100" cy="54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Tai , Jake, Josh, Max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8"/>
          <p:cNvSpPr txBox="1"/>
          <p:nvPr>
            <p:ph idx="8" type="subTitle"/>
          </p:nvPr>
        </p:nvSpPr>
        <p:spPr>
          <a:xfrm>
            <a:off x="3537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3" name="Google Shape;333;p48"/>
          <p:cNvSpPr txBox="1"/>
          <p:nvPr>
            <p:ph idx="9" type="subTitle"/>
          </p:nvPr>
        </p:nvSpPr>
        <p:spPr>
          <a:xfrm>
            <a:off x="5103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4" name="Google Shape;334;p48"/>
          <p:cNvSpPr txBox="1"/>
          <p:nvPr>
            <p:ph idx="13" type="subTitle"/>
          </p:nvPr>
        </p:nvSpPr>
        <p:spPr>
          <a:xfrm>
            <a:off x="75841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5" name="Google Shape;335;p48"/>
          <p:cNvSpPr txBox="1"/>
          <p:nvPr>
            <p:ph idx="14" type="body"/>
          </p:nvPr>
        </p:nvSpPr>
        <p:spPr>
          <a:xfrm>
            <a:off x="359975" y="2259450"/>
            <a:ext cx="21363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OUR IDEA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36" name="Google Shape;336;p4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48"/>
          <p:cNvSpPr txBox="1"/>
          <p:nvPr/>
        </p:nvSpPr>
        <p:spPr>
          <a:xfrm>
            <a:off x="3372975" y="1538650"/>
            <a:ext cx="14781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Barlow"/>
                <a:ea typeface="Barlow"/>
                <a:cs typeface="Barlow"/>
                <a:sym typeface="Barlow"/>
              </a:rPr>
              <a:t>Objective:</a:t>
            </a:r>
            <a:endParaRPr b="1" sz="1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"/>
                <a:ea typeface="Barlow"/>
                <a:cs typeface="Barlow"/>
                <a:sym typeface="Barlow"/>
              </a:rPr>
              <a:t>The Course Mapping Tool is a web-based application designed to help students navigate their course schedules by integrating academic data with campus mapping tools.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38" name="Google Shape;338;p48"/>
          <p:cNvSpPr txBox="1"/>
          <p:nvPr/>
        </p:nvSpPr>
        <p:spPr>
          <a:xfrm>
            <a:off x="4997300" y="1510675"/>
            <a:ext cx="24924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Features:</a:t>
            </a:r>
            <a:endParaRPr b="1"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Canvas API Integration: Fetches a student's active course schedule from their Canvas account.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Google Maps Integration: Plots course locations on an interactive map using building names.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Interactive User Experience: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View detailed course information.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Get navigation directions to class locations.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39" name="Google Shape;339;p48"/>
          <p:cNvSpPr txBox="1"/>
          <p:nvPr/>
        </p:nvSpPr>
        <p:spPr>
          <a:xfrm>
            <a:off x="7507950" y="1510675"/>
            <a:ext cx="1307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Barlow"/>
                <a:ea typeface="Barlow"/>
                <a:cs typeface="Barlow"/>
                <a:sym typeface="Barlow"/>
              </a:rPr>
              <a:t>Purpose:</a:t>
            </a:r>
            <a:endParaRPr b="1" sz="1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"/>
                <a:ea typeface="Barlow"/>
                <a:cs typeface="Barlow"/>
                <a:sym typeface="Barlow"/>
              </a:rPr>
              <a:t>To simplify daily campus navigation, minimize confusion about class locations, and enhance time management for students.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9"/>
          <p:cNvSpPr txBox="1"/>
          <p:nvPr>
            <p:ph type="title"/>
          </p:nvPr>
        </p:nvSpPr>
        <p:spPr>
          <a:xfrm>
            <a:off x="702825" y="1499537"/>
            <a:ext cx="20388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400">
                <a:latin typeface="Hepta Slab Medium"/>
                <a:ea typeface="Hepta Slab Medium"/>
                <a:cs typeface="Hepta Slab Medium"/>
                <a:sym typeface="Hepta Slab Medium"/>
              </a:rPr>
              <a:t>Active Course Fetching </a:t>
            </a:r>
            <a:endParaRPr sz="1400">
              <a:latin typeface="Hepta Slab Medium"/>
              <a:ea typeface="Hepta Slab Medium"/>
              <a:cs typeface="Hepta Slab Medium"/>
              <a:sym typeface="Hepta Slab Medium"/>
            </a:endParaRPr>
          </a:p>
          <a:p>
            <a:pPr indent="0" lvl="0" marL="0" rtl="0" algn="l"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9"/>
          <p:cNvSpPr txBox="1"/>
          <p:nvPr>
            <p:ph idx="2" type="title"/>
          </p:nvPr>
        </p:nvSpPr>
        <p:spPr>
          <a:xfrm>
            <a:off x="702825" y="2374906"/>
            <a:ext cx="20388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Excel File Comparison:</a:t>
            </a:r>
            <a:endParaRPr sz="1400">
              <a:solidFill>
                <a:srgbClr val="000000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  <a:p>
            <a:pPr indent="0" lvl="0" marL="0" rtl="0" algn="l"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9"/>
          <p:cNvSpPr txBox="1"/>
          <p:nvPr>
            <p:ph idx="3" type="title"/>
          </p:nvPr>
        </p:nvSpPr>
        <p:spPr>
          <a:xfrm>
            <a:off x="702825" y="3117891"/>
            <a:ext cx="2038800" cy="386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400">
                <a:latin typeface="Hepta Slab Medium"/>
                <a:ea typeface="Hepta Slab Medium"/>
                <a:cs typeface="Hepta Slab Medium"/>
                <a:sym typeface="Hepta Slab Medium"/>
              </a:rPr>
              <a:t>Secure API Key Management:</a:t>
            </a:r>
            <a:endParaRPr sz="1400">
              <a:latin typeface="Hepta Slab Medium"/>
              <a:ea typeface="Hepta Slab Medium"/>
              <a:cs typeface="Hepta Slab Medium"/>
              <a:sym typeface="Hepta Slab Medium"/>
            </a:endParaRPr>
          </a:p>
          <a:p>
            <a:pPr indent="0" lvl="0" marL="0" rtl="0" algn="l"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9"/>
          <p:cNvSpPr txBox="1"/>
          <p:nvPr>
            <p:ph idx="4" type="title"/>
          </p:nvPr>
        </p:nvSpPr>
        <p:spPr>
          <a:xfrm>
            <a:off x="702825" y="3948875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400">
                <a:latin typeface="Hepta Slab Medium"/>
                <a:ea typeface="Hepta Slab Medium"/>
                <a:cs typeface="Hepta Slab Medium"/>
                <a:sym typeface="Hepta Slab Medium"/>
              </a:rPr>
              <a:t>Course Location Plotting:</a:t>
            </a:r>
            <a:endParaRPr sz="1400">
              <a:latin typeface="Hepta Slab Medium"/>
              <a:ea typeface="Hepta Slab Medium"/>
              <a:cs typeface="Hepta Slab Medium"/>
              <a:sym typeface="Hepta Slab Medium"/>
            </a:endParaRPr>
          </a:p>
          <a:p>
            <a:pPr indent="0" lvl="0" marL="0" rtl="0" algn="l"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9"/>
          <p:cNvSpPr txBox="1"/>
          <p:nvPr>
            <p:ph idx="4294967295" type="title"/>
          </p:nvPr>
        </p:nvSpPr>
        <p:spPr>
          <a:xfrm>
            <a:off x="3435929" y="1273950"/>
            <a:ext cx="48102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The system retrieves only active courses from the Canvas API using the student's API key.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Filters irrelevant or completed courses for clarity and usability.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49" name="Google Shape;349;p49"/>
          <p:cNvSpPr txBox="1"/>
          <p:nvPr>
            <p:ph idx="4294967295" type="title"/>
          </p:nvPr>
        </p:nvSpPr>
        <p:spPr>
          <a:xfrm>
            <a:off x="3436500" y="2032525"/>
            <a:ext cx="5108700" cy="9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Matches the courses fetched from Canvas against an uploaded Excel spreadsheet containing course location data.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Ensures accurate mapping of courses based on department codes and course numbers.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50" name="Google Shape;350;p49"/>
          <p:cNvSpPr txBox="1"/>
          <p:nvPr>
            <p:ph idx="4294967295" type="title"/>
          </p:nvPr>
        </p:nvSpPr>
        <p:spPr>
          <a:xfrm>
            <a:off x="3433500" y="3248179"/>
            <a:ext cx="4810200" cy="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Utilizes a .env file for securely storing the Canvas API key.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51" name="Google Shape;351;p49"/>
          <p:cNvSpPr txBox="1"/>
          <p:nvPr>
            <p:ph idx="4294967295" type="title"/>
          </p:nvPr>
        </p:nvSpPr>
        <p:spPr>
          <a:xfrm>
            <a:off x="3433500" y="3866000"/>
            <a:ext cx="48102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Uses Google Maps' Geocoding API to pinpoint and display building locations on an interactive map.</a:t>
            </a:r>
            <a:endParaRPr sz="1100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Custom markers differentiate courses for easy identification.</a:t>
            </a:r>
            <a:endParaRPr sz="1100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352" name="Google Shape;352;p49"/>
          <p:cNvCxnSpPr/>
          <p:nvPr/>
        </p:nvCxnSpPr>
        <p:spPr>
          <a:xfrm>
            <a:off x="791150" y="137157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49"/>
          <p:cNvCxnSpPr/>
          <p:nvPr/>
        </p:nvCxnSpPr>
        <p:spPr>
          <a:xfrm>
            <a:off x="791150" y="2184934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49"/>
          <p:cNvCxnSpPr/>
          <p:nvPr/>
        </p:nvCxnSpPr>
        <p:spPr>
          <a:xfrm>
            <a:off x="791150" y="3011023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49"/>
          <p:cNvCxnSpPr/>
          <p:nvPr/>
        </p:nvCxnSpPr>
        <p:spPr>
          <a:xfrm>
            <a:off x="791150" y="3811728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49"/>
          <p:cNvCxnSpPr/>
          <p:nvPr/>
        </p:nvCxnSpPr>
        <p:spPr>
          <a:xfrm>
            <a:off x="791150" y="462512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" name="Google Shape;357;p49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Fulfilled Requirements</a:t>
            </a:r>
            <a:endParaRPr sz="2300"/>
          </a:p>
        </p:txBody>
      </p:sp>
      <p:sp>
        <p:nvSpPr>
          <p:cNvPr id="358" name="Google Shape;358;p4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0"/>
          <p:cNvSpPr txBox="1"/>
          <p:nvPr>
            <p:ph type="title"/>
          </p:nvPr>
        </p:nvSpPr>
        <p:spPr>
          <a:xfrm>
            <a:off x="702825" y="1499537"/>
            <a:ext cx="20388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400">
                <a:latin typeface="Hepta Slab Medium"/>
                <a:ea typeface="Hepta Slab Medium"/>
                <a:cs typeface="Hepta Slab Medium"/>
                <a:sym typeface="Hepta Slab Medium"/>
              </a:rPr>
              <a:t>Navigation Assistance:</a:t>
            </a:r>
            <a:endParaRPr sz="1400">
              <a:latin typeface="Hepta Slab Medium"/>
              <a:ea typeface="Hepta Slab Medium"/>
              <a:cs typeface="Hepta Slab Medium"/>
              <a:sym typeface="Hepta Slab Medium"/>
            </a:endParaRPr>
          </a:p>
          <a:p>
            <a:pPr indent="0" lvl="0" marL="0" rtl="0" algn="l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Hepta Slab Medium"/>
              <a:ea typeface="Hepta Slab Medium"/>
              <a:cs typeface="Hepta Slab Medium"/>
              <a:sym typeface="Hepta Slab Medium"/>
            </a:endParaRPr>
          </a:p>
          <a:p>
            <a:pPr indent="0" lvl="0" marL="0" rtl="0" algn="l"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Hepta Slab Medium"/>
              <a:ea typeface="Hepta Slab Medium"/>
              <a:cs typeface="Hepta Slab Medium"/>
              <a:sym typeface="Hepta Slab Medium"/>
            </a:endParaRPr>
          </a:p>
          <a:p>
            <a:pPr indent="0" lvl="0" marL="0" rtl="0" algn="l"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50"/>
          <p:cNvSpPr txBox="1"/>
          <p:nvPr>
            <p:ph idx="2" type="title"/>
          </p:nvPr>
        </p:nvSpPr>
        <p:spPr>
          <a:xfrm>
            <a:off x="702825" y="2298706"/>
            <a:ext cx="20388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Dynamic UI Features:</a:t>
            </a:r>
            <a:endParaRPr sz="1400">
              <a:solidFill>
                <a:srgbClr val="000000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  <a:p>
            <a:pPr indent="0" lvl="0" marL="0" rtl="0" algn="l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  <a:p>
            <a:pPr indent="0" lvl="0" marL="0" rtl="0" algn="l"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  <a:p>
            <a:pPr indent="0" lvl="0" marL="0" rtl="0" algn="l"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50"/>
          <p:cNvSpPr txBox="1"/>
          <p:nvPr>
            <p:ph idx="3" type="title"/>
          </p:nvPr>
        </p:nvSpPr>
        <p:spPr>
          <a:xfrm>
            <a:off x="702825" y="3117891"/>
            <a:ext cx="2038800" cy="386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Hepta Slab Medium"/>
                <a:ea typeface="Hepta Slab Medium"/>
                <a:cs typeface="Hepta Slab Medium"/>
                <a:sym typeface="Hepta Slab Medium"/>
              </a:rPr>
              <a:t>Clear and Simple Layout:</a:t>
            </a:r>
            <a:endParaRPr sz="1400">
              <a:latin typeface="Hepta Slab Medium"/>
              <a:ea typeface="Hepta Slab Medium"/>
              <a:cs typeface="Hepta Slab Medium"/>
              <a:sym typeface="Hepta Slab Medium"/>
            </a:endParaRPr>
          </a:p>
          <a:p>
            <a:pPr indent="0" lvl="0" marL="0" rtl="0" algn="l"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50"/>
          <p:cNvSpPr txBox="1"/>
          <p:nvPr>
            <p:ph idx="4" type="title"/>
          </p:nvPr>
        </p:nvSpPr>
        <p:spPr>
          <a:xfrm>
            <a:off x="702825" y="3948875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Hepta Slab Medium"/>
                <a:ea typeface="Hepta Slab Medium"/>
                <a:cs typeface="Hepta Slab Medium"/>
                <a:sym typeface="Hepta Slab Medium"/>
              </a:rPr>
              <a:t>Visual Cues:</a:t>
            </a:r>
            <a:endParaRPr sz="1400">
              <a:latin typeface="Hepta Slab Medium"/>
              <a:ea typeface="Hepta Slab Medium"/>
              <a:cs typeface="Hepta Slab Medium"/>
              <a:sym typeface="Hepta Slab Medium"/>
            </a:endParaRPr>
          </a:p>
          <a:p>
            <a:pPr indent="0" lvl="0" marL="0" rtl="0" algn="l"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50"/>
          <p:cNvSpPr txBox="1"/>
          <p:nvPr>
            <p:ph idx="4294967295" type="title"/>
          </p:nvPr>
        </p:nvSpPr>
        <p:spPr>
          <a:xfrm>
            <a:off x="3433504" y="1578750"/>
            <a:ext cx="48102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Provides walking directions from the user's current location to the selected class.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68" name="Google Shape;368;p50"/>
          <p:cNvSpPr txBox="1"/>
          <p:nvPr>
            <p:ph idx="4294967295" type="title"/>
          </p:nvPr>
        </p:nvSpPr>
        <p:spPr>
          <a:xfrm>
            <a:off x="3436500" y="2184925"/>
            <a:ext cx="5108700" cy="9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Buttons allow users to interact with specific course locations.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Real-time map updates ensure seamless navigation.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69" name="Google Shape;369;p50"/>
          <p:cNvSpPr txBox="1"/>
          <p:nvPr>
            <p:ph idx="4294967295" type="title"/>
          </p:nvPr>
        </p:nvSpPr>
        <p:spPr>
          <a:xfrm>
            <a:off x="3433500" y="2943373"/>
            <a:ext cx="4511700" cy="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The application prioritizes a clean and straightforward design to ensure ease of use for all users.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Key features, such as course buttons and map interaction, are prominently displayed and accessible.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70" name="Google Shape;370;p50"/>
          <p:cNvSpPr txBox="1"/>
          <p:nvPr>
            <p:ph idx="4294967295" type="title"/>
          </p:nvPr>
        </p:nvSpPr>
        <p:spPr>
          <a:xfrm>
            <a:off x="3433500" y="3866000"/>
            <a:ext cx="48102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The map dynamically updates in response to user interactions, making navigation seamless.</a:t>
            </a:r>
            <a:endParaRPr sz="1100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371" name="Google Shape;371;p50"/>
          <p:cNvCxnSpPr/>
          <p:nvPr/>
        </p:nvCxnSpPr>
        <p:spPr>
          <a:xfrm>
            <a:off x="791150" y="137157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50"/>
          <p:cNvCxnSpPr/>
          <p:nvPr/>
        </p:nvCxnSpPr>
        <p:spPr>
          <a:xfrm>
            <a:off x="791150" y="2184934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50"/>
          <p:cNvCxnSpPr/>
          <p:nvPr/>
        </p:nvCxnSpPr>
        <p:spPr>
          <a:xfrm>
            <a:off x="791150" y="3011023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50"/>
          <p:cNvCxnSpPr/>
          <p:nvPr/>
        </p:nvCxnSpPr>
        <p:spPr>
          <a:xfrm>
            <a:off x="791150" y="3811728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50"/>
          <p:cNvCxnSpPr/>
          <p:nvPr/>
        </p:nvCxnSpPr>
        <p:spPr>
          <a:xfrm>
            <a:off x="791150" y="462512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" name="Google Shape;376;p50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Fulfilled Requirements</a:t>
            </a:r>
            <a:endParaRPr sz="2300"/>
          </a:p>
        </p:txBody>
      </p:sp>
      <p:sp>
        <p:nvSpPr>
          <p:cNvPr id="377" name="Google Shape;377;p5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1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Stages</a:t>
            </a:r>
            <a:endParaRPr/>
          </a:p>
        </p:txBody>
      </p:sp>
      <p:sp>
        <p:nvSpPr>
          <p:cNvPr id="383" name="Google Shape;383;p51"/>
          <p:cNvSpPr txBox="1"/>
          <p:nvPr>
            <p:ph idx="2" type="body"/>
          </p:nvPr>
        </p:nvSpPr>
        <p:spPr>
          <a:xfrm>
            <a:off x="802050" y="1679425"/>
            <a:ext cx="75399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400">
                <a:latin typeface="Barlow"/>
                <a:ea typeface="Barlow"/>
                <a:cs typeface="Barlow"/>
                <a:sym typeface="Barlow"/>
              </a:rPr>
              <a:t>Our group adopted dynamic coding practices throughout the development of our final project, ensuring an efficient workflow. Here are the key principles and methods we applied: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84" name="Google Shape;384;p5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5" name="Google Shape;385;p51"/>
          <p:cNvSpPr txBox="1"/>
          <p:nvPr/>
        </p:nvSpPr>
        <p:spPr>
          <a:xfrm>
            <a:off x="158750" y="2241325"/>
            <a:ext cx="3000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1. Iterative Development</a:t>
            </a:r>
            <a:endParaRPr b="1"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We divided the project into smaller, manageable iterations to make incremental progress.</a:t>
            </a: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Each iteration focused on implementing a specific feature or refining an existing one, such as integrating the map API, designing the user interface, and adding dynamic course plotting functionality.</a:t>
            </a: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This approach allowed us to test and validate features at every stage, ensuring the project evolved consistently with our goals.</a:t>
            </a:r>
            <a:endParaRPr/>
          </a:p>
        </p:txBody>
      </p:sp>
      <p:sp>
        <p:nvSpPr>
          <p:cNvPr id="386" name="Google Shape;386;p51"/>
          <p:cNvSpPr txBox="1"/>
          <p:nvPr/>
        </p:nvSpPr>
        <p:spPr>
          <a:xfrm>
            <a:off x="3158750" y="2349925"/>
            <a:ext cx="27849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2. Agile Planning</a:t>
            </a:r>
            <a:endParaRPr b="1"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We scheduled regular team meetings to plan tasks, set milestones, and review progress.</a:t>
            </a: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Agile methods, like tracking features helped us prioritize essential features and allocate time effectively.</a:t>
            </a: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Clear deadlines ensured that each component was completed on time, preventing delays in the overall project timeline.</a:t>
            </a: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7" name="Google Shape;387;p51"/>
          <p:cNvSpPr txBox="1"/>
          <p:nvPr/>
        </p:nvSpPr>
        <p:spPr>
          <a:xfrm>
            <a:off x="6067800" y="2317525"/>
            <a:ext cx="3000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3. Focus on Reliability and Modularity</a:t>
            </a:r>
            <a:endParaRPr b="1"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Code is being structured to follow the single-responsibility principle, making sure each function or module had a clear, defined purpose. </a:t>
            </a: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For example:</a:t>
            </a: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The server logic handled data retrieval and validation.</a:t>
            </a: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The front-end handled user interactions, like course plotting on the map.</a:t>
            </a: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This modular approach made debugging and updates more manageable.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2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Stages </a:t>
            </a:r>
            <a:endParaRPr/>
          </a:p>
        </p:txBody>
      </p:sp>
      <p:sp>
        <p:nvSpPr>
          <p:cNvPr id="393" name="Google Shape;393;p52"/>
          <p:cNvSpPr txBox="1"/>
          <p:nvPr>
            <p:ph idx="2" type="body"/>
          </p:nvPr>
        </p:nvSpPr>
        <p:spPr>
          <a:xfrm>
            <a:off x="802050" y="1679425"/>
            <a:ext cx="75399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Barlow"/>
                <a:ea typeface="Barlow"/>
                <a:cs typeface="Barlow"/>
                <a:sym typeface="Barlow"/>
              </a:rPr>
              <a:t>Some other methods we applied were: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94" name="Google Shape;394;p5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p52"/>
          <p:cNvSpPr txBox="1"/>
          <p:nvPr/>
        </p:nvSpPr>
        <p:spPr>
          <a:xfrm>
            <a:off x="1005425" y="2387100"/>
            <a:ext cx="3853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4. </a:t>
            </a:r>
            <a:r>
              <a:rPr b="1"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Dynamic Error Handling and Testing</a:t>
            </a:r>
            <a:endParaRPr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We implemented error handling, ensuring the application could gracefully manage unexpected issues (e.g., invalid Excel uploads or missing course data).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Rigorous testing during each iteration allowed us to identify and resolve bugs early, preventing larger issues down the line.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96" name="Google Shape;396;p52"/>
          <p:cNvSpPr txBox="1"/>
          <p:nvPr/>
        </p:nvSpPr>
        <p:spPr>
          <a:xfrm>
            <a:off x="5022675" y="2387100"/>
            <a:ext cx="3000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5. Design and Feedback Loop</a:t>
            </a:r>
            <a:endParaRPr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Feedback from peers and mentors was actively sought and integrated during the development process.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This helped refine the design, improve usability, and ensure the application met user expectations.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