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667e90c6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667e90c6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d0a86a4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d0a86a4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d0a86a4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d0a86a4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667e90c6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667e90c6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2726446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2726446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2726446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2726446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2726446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2726446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2726446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2726446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2726446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2726446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Text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Subtitles">
  <p:cSld name="Two Columns with Subtitl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29841" y="1369219"/>
            <a:ext cx="3868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0" sz="2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629841" y="1988821"/>
            <a:ext cx="38682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3" type="body"/>
          </p:nvPr>
        </p:nvSpPr>
        <p:spPr>
          <a:xfrm>
            <a:off x="4629150" y="1369219"/>
            <a:ext cx="388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0" sz="2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11"/>
          <p:cNvSpPr txBox="1"/>
          <p:nvPr>
            <p:ph idx="4" type="body"/>
          </p:nvPr>
        </p:nvSpPr>
        <p:spPr>
          <a:xfrm>
            <a:off x="4629150" y="1988821"/>
            <a:ext cx="38874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ly">
  <p:cSld name="Pictur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3"/>
          <p:cNvSpPr/>
          <p:nvPr>
            <p:ph idx="2" type="pic"/>
          </p:nvPr>
        </p:nvSpPr>
        <p:spPr>
          <a:xfrm>
            <a:off x="0" y="1552576"/>
            <a:ext cx="9144000" cy="359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hoto (Navy)" showMasterSp="0">
  <p:cSld name="Section with Photo (Navy)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28023" y="795607"/>
            <a:ext cx="3918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28023" y="3086100"/>
            <a:ext cx="3918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869180" y="0"/>
            <a:ext cx="4274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(Orange)" showMasterSp="0" type="secHead">
  <p:cSld name="SECTION_HEADER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3888" y="2877740"/>
            <a:ext cx="78867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3888" y="4018360"/>
            <a:ext cx="78867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(Navy)" showMasterSp="0">
  <p:cSld name="Section (Navy)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3888" y="2877740"/>
            <a:ext cx="78867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3888" y="4018360"/>
            <a:ext cx="78867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None/>
              <a:defRPr sz="1200">
                <a:solidFill>
                  <a:srgbClr val="90909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with Laurel (Navy)" showMasterSp="0">
  <p:cSld name="Closing Slide with Laurel (Navy)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55498" y="2074663"/>
            <a:ext cx="41124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he laurel from the Syracuse University seal is cropped to fit the right side of the slide. The laurel consists of a series of leaves in an arch. The laurel is white on top of a navy background." id="71" name="Google Shape;71;p17" title="Syracuse University Laurel"/>
          <p:cNvPicPr preferRelativeResize="0"/>
          <p:nvPr/>
        </p:nvPicPr>
        <p:blipFill rotWithShape="1">
          <a:blip r:embed="rId2">
            <a:alphaModFix/>
          </a:blip>
          <a:srcRect b="23975" l="-17" r="69128" t="19247"/>
          <a:stretch/>
        </p:blipFill>
        <p:spPr>
          <a:xfrm>
            <a:off x="6254496" y="0"/>
            <a:ext cx="288721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logo for Syracuse University's Maxwell School of Citizenship and Public Affairs&#10;&#10;Syracuse University is presented next to a block S in orange on a blue background. Maxwell School of Citizenship and Public Affairs is presented immediately below in white on blue on a white background."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498" y="416664"/>
            <a:ext cx="2887217" cy="75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hoto (Orange)" showMasterSp="0">
  <p:cSld name="Section with Photo (Orange)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528023" y="795607"/>
            <a:ext cx="3918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8066" y="3086100"/>
            <a:ext cx="3918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9"/>
          <p:cNvSpPr/>
          <p:nvPr>
            <p:ph idx="2" type="pic"/>
          </p:nvPr>
        </p:nvSpPr>
        <p:spPr>
          <a:xfrm>
            <a:off x="4869180" y="0"/>
            <a:ext cx="4274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his rectangle is a decorative element that becomes a white background for the orange logo at the top left of the slide. " id="79" name="Google Shape;79;p20" title="Decorative Background"/>
          <p:cNvSpPr/>
          <p:nvPr/>
        </p:nvSpPr>
        <p:spPr>
          <a:xfrm>
            <a:off x="0" y="0"/>
            <a:ext cx="9144000" cy="8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2515749" y="2084135"/>
            <a:ext cx="41148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he logo for Syracuse University's Maxwell School of Citizenship and Public Affairs&#10;&#10;Syracuse University is presented next to a block S in orange on a white background. Maxwell School of Citizenship and Public Affairs is presented immediately below in blue on a white background." id="81" name="Google Shape;8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044" y="274320"/>
            <a:ext cx="2095706" cy="5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with Laurel (Orange)" showMasterSp="0">
  <p:cSld name="Closing Slide with Laurel (Orange)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555497" y="2074663"/>
            <a:ext cx="41148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he laurel from the Syracuse University seal is cropped to fit the right side of the slide. The laurel consists of a series of leaves in an arch. The laurel is white on top of an orange background." id="84" name="Google Shape;84;p21" title="Syracuse University Laurel"/>
          <p:cNvPicPr preferRelativeResize="0"/>
          <p:nvPr/>
        </p:nvPicPr>
        <p:blipFill rotWithShape="1">
          <a:blip r:embed="rId2">
            <a:alphaModFix/>
          </a:blip>
          <a:srcRect b="23975" l="-17" r="69128" t="19247"/>
          <a:stretch/>
        </p:blipFill>
        <p:spPr>
          <a:xfrm>
            <a:off x="6254496" y="0"/>
            <a:ext cx="288721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logo for Syracuse University's Maxwell School of Citizenship and Public Affairs&#10;&#10;Syracuse University Maxwell School of Citizenship and Public Affairs is presented next to a block S in white on an orange background" id="85" name="Google Shape;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497" y="355514"/>
            <a:ext cx="2759202" cy="72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Block S (White)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548640" y="1409585"/>
            <a:ext cx="4937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548640" y="3731342"/>
            <a:ext cx="49377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descr="Large orange blocky &quot;S&quot; placed on the bottom right corner of the slide. " id="19" name="Google Shape;19;p4" title="Syracuse University Block S"/>
          <p:cNvPicPr preferRelativeResize="0"/>
          <p:nvPr/>
        </p:nvPicPr>
        <p:blipFill rotWithShape="1">
          <a:blip r:embed="rId2">
            <a:alphaModFix/>
          </a:blip>
          <a:srcRect b="6721" l="0" r="11376" t="-52"/>
          <a:stretch/>
        </p:blipFill>
        <p:spPr>
          <a:xfrm>
            <a:off x="5829300" y="342900"/>
            <a:ext cx="3312414" cy="4800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logo for Syracuse University's Maxwell School of Citizenship and Public Affairs&#10;&#10;Syracuse University is presented next to a block S in orange on a white background. Maxwell School of Citizenship and Public Affairs is presented immediately below in blue on a white background.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342900"/>
            <a:ext cx="2839379" cy="7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Block S (Navy)" showMasterSp="0">
  <p:cSld name="Title Slide with Block S (Navy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548640" y="1409585"/>
            <a:ext cx="4937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48640" y="3731342"/>
            <a:ext cx="49377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descr="Large navy blocky &quot;S&quot; placed on the bottom right corner of the slide. " id="24" name="Google Shape;24;p5" title="Syracuse University Block S"/>
          <p:cNvPicPr preferRelativeResize="0"/>
          <p:nvPr/>
        </p:nvPicPr>
        <p:blipFill rotWithShape="1">
          <a:blip r:embed="rId2">
            <a:alphaModFix/>
          </a:blip>
          <a:srcRect b="6719" l="0" r="11376" t="-54"/>
          <a:stretch/>
        </p:blipFill>
        <p:spPr>
          <a:xfrm>
            <a:off x="5829300" y="342900"/>
            <a:ext cx="3312414" cy="4800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logo for Syracuse University's Maxwell School of Citizenship and Public Affairs&#10;&#10;Syracuse University is presented next to a block S in orange on a white background. Maxwell School of Citizenship and Public Affairs is presented immediately below in blue on a white background.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342900"/>
            <a:ext cx="2839379" cy="7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Block S (Orange)" showMasterSp="0">
  <p:cSld name="Title Slide with Block S (Orange)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ctrTitle"/>
          </p:nvPr>
        </p:nvSpPr>
        <p:spPr>
          <a:xfrm>
            <a:off x="548640" y="1409585"/>
            <a:ext cx="4937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548640" y="3731342"/>
            <a:ext cx="49377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descr="Large navy blocky &quot;S&quot; placed on the bottom right corner of the slide. " id="29" name="Google Shape;29;p6" title="Syracuse University Block S"/>
          <p:cNvPicPr preferRelativeResize="0"/>
          <p:nvPr/>
        </p:nvPicPr>
        <p:blipFill rotWithShape="1">
          <a:blip r:embed="rId2">
            <a:alphaModFix/>
          </a:blip>
          <a:srcRect b="6719" l="0" r="11376" t="-54"/>
          <a:stretch/>
        </p:blipFill>
        <p:spPr>
          <a:xfrm>
            <a:off x="5829300" y="342900"/>
            <a:ext cx="3312414" cy="4800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logo for Syracuse University's Maxwell School of Citizenship and Public Affairs&#10;&#10;Syracuse University Maxwell School of Citizenship and Public Affairs is presented next to a block S in white on an orange background"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498" y="342900"/>
            <a:ext cx="2759202" cy="72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hoto (Orange)" showMasterSp="0">
  <p:cSld name="Title Slide with Photo (Orange)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342900" y="1409585"/>
            <a:ext cx="3292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342900" y="3731342"/>
            <a:ext cx="32925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3771900" y="0"/>
            <a:ext cx="5372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descr="The logo for Syracuse University's Maxwell School of Citizenship and Public Affairs&#10;&#10;Syracuse University Maxwell School of Citizenship and Public Affairs is presented next to a block S in white on an orange background"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372230"/>
            <a:ext cx="2759202" cy="72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hoto (Navy)" showMasterSp="0">
  <p:cSld name="Title Slide with Photo (Navy)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342900" y="1409585"/>
            <a:ext cx="3292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42900" y="3731342"/>
            <a:ext cx="32925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8"/>
          <p:cNvSpPr/>
          <p:nvPr>
            <p:ph idx="2" type="pic"/>
          </p:nvPr>
        </p:nvSpPr>
        <p:spPr>
          <a:xfrm>
            <a:off x="3771900" y="0"/>
            <a:ext cx="5372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descr="The logo for Syracuse University's Maxwell School of Citizenship and Public Affairs&#10;&#10;Syracuse University is presented next to a block S in orange on a blue background. Maxwell School of Citizenship and Public Affairs is presented immediately below in white on blue on a white background."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342900"/>
            <a:ext cx="2887217" cy="75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Char char="▪"/>
              <a:defRPr sz="2100"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TR"/>
              <a:buChar char="–"/>
              <a:defRPr b="0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–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628650" y="4766884"/>
            <a:ext cx="78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/>
        </p:nvSpPr>
        <p:spPr>
          <a:xfrm>
            <a:off x="628650" y="4766884"/>
            <a:ext cx="143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Syracuse University</a:t>
            </a:r>
            <a:endParaRPr sz="1100"/>
          </a:p>
        </p:txBody>
      </p:sp>
      <p:sp>
        <p:nvSpPr>
          <p:cNvPr id="10" name="Google Shape;10;p1"/>
          <p:cNvSpPr txBox="1"/>
          <p:nvPr/>
        </p:nvSpPr>
        <p:spPr>
          <a:xfrm>
            <a:off x="7075918" y="4766884"/>
            <a:ext cx="143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lhan10@syr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ctrTitle"/>
          </p:nvPr>
        </p:nvSpPr>
        <p:spPr>
          <a:xfrm>
            <a:off x="472300" y="1589450"/>
            <a:ext cx="5000100" cy="15330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90"/>
              <a:t>Does State Medicaid coverage for different type of tobacco cessation treatments affect cigarette use？</a:t>
            </a:r>
            <a:endParaRPr sz="2690"/>
          </a:p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534700" y="3754449"/>
            <a:ext cx="4937700" cy="6558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rPr lang="en" sz="1800"/>
              <a:t>Lyuan Han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555500" y="2074670"/>
            <a:ext cx="4112400" cy="7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0" name="Google Shape;140;p31"/>
          <p:cNvSpPr txBox="1"/>
          <p:nvPr/>
        </p:nvSpPr>
        <p:spPr>
          <a:xfrm>
            <a:off x="555500" y="3237475"/>
            <a:ext cx="30288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Lyuan Han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lhan10@syr.edu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628650" y="107619"/>
            <a:ext cx="7886700" cy="9942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Background:Tobacco Use in the United States</a:t>
            </a:r>
            <a:endParaRPr sz="2400"/>
          </a:p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597450" y="1101825"/>
            <a:ext cx="7949100" cy="3482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latin typeface="Times New Roman"/>
                <a:ea typeface="Times New Roman"/>
                <a:cs typeface="Times New Roman"/>
                <a:sym typeface="Times New Roman"/>
              </a:rPr>
              <a:t>Tobacco Use: </a:t>
            </a:r>
            <a:r>
              <a:rPr lang="en" sz="1720">
                <a:latin typeface="Times New Roman"/>
                <a:ea typeface="Times New Roman"/>
                <a:cs typeface="Times New Roman"/>
                <a:sym typeface="Times New Roman"/>
              </a:rPr>
              <a:t>In 2022, 19.8% of U.S. adults (49.2 million) used tobacco (CDC, 2024).</a:t>
            </a:r>
            <a:endParaRPr sz="1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720">
                <a:latin typeface="Times New Roman"/>
                <a:ea typeface="Times New Roman"/>
                <a:cs typeface="Times New Roman"/>
                <a:sym typeface="Times New Roman"/>
              </a:rPr>
              <a:t>Health Impact: </a:t>
            </a:r>
            <a:r>
              <a:rPr lang="en" sz="1720">
                <a:latin typeface="Times New Roman"/>
                <a:ea typeface="Times New Roman"/>
                <a:cs typeface="Times New Roman"/>
                <a:sym typeface="Times New Roman"/>
              </a:rPr>
              <a:t>Smoking remains the top preventable cause of disease and death (Cancer Progress Report, 2024).</a:t>
            </a:r>
            <a:endParaRPr sz="1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720">
                <a:latin typeface="Times New Roman"/>
                <a:ea typeface="Times New Roman"/>
                <a:cs typeface="Times New Roman"/>
                <a:sym typeface="Times New Roman"/>
              </a:rPr>
              <a:t>Disparities:</a:t>
            </a:r>
            <a:r>
              <a:rPr lang="en" sz="1720">
                <a:latin typeface="Times New Roman"/>
                <a:ea typeface="Times New Roman"/>
                <a:cs typeface="Times New Roman"/>
                <a:sym typeface="Times New Roman"/>
              </a:rPr>
              <a:t> Smoking disproportionately affects low-income adults, especially Medicaid enrollees (CDC, 2024).</a:t>
            </a:r>
            <a:endParaRPr sz="1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sz="1720">
                <a:latin typeface="Times New Roman"/>
                <a:ea typeface="Times New Roman"/>
                <a:cs typeface="Times New Roman"/>
                <a:sym typeface="Times New Roman"/>
              </a:rPr>
              <a:t>Medicaid Expansion:</a:t>
            </a:r>
            <a:r>
              <a:rPr lang="en" sz="1720">
                <a:latin typeface="Times New Roman"/>
                <a:ea typeface="Times New Roman"/>
                <a:cs typeface="Times New Roman"/>
                <a:sym typeface="Times New Roman"/>
              </a:rPr>
              <a:t> The ACA (2014) allowed states to expand Medicaid to adults earning ≤138% of the FPL to reduce uninsured rates and improve healthcare access (KFF, 2024).</a:t>
            </a:r>
            <a:endParaRPr sz="1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576350" y="148324"/>
            <a:ext cx="7886700" cy="7755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 Types of Smoking Cessation Treatment</a:t>
            </a:r>
            <a:endParaRPr sz="2500"/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576350" y="923825"/>
            <a:ext cx="8177100" cy="3669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70">
                <a:latin typeface="Times New Roman"/>
                <a:ea typeface="Times New Roman"/>
                <a:cs typeface="Times New Roman"/>
                <a:sym typeface="Times New Roman"/>
              </a:rPr>
              <a:t>Nicotine Replacement Therapy (NRT):</a:t>
            </a:r>
            <a:endParaRPr b="1" sz="16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64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670"/>
              <a:buFont typeface="Times New Roman"/>
              <a:buChar char="•"/>
            </a:pPr>
            <a:r>
              <a:rPr lang="en" sz="1670"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lang="en" sz="1670">
                <a:latin typeface="Times New Roman"/>
                <a:ea typeface="Times New Roman"/>
                <a:cs typeface="Times New Roman"/>
                <a:sym typeface="Times New Roman"/>
              </a:rPr>
              <a:t>patches, gum, lozenges, spray, inhalers</a:t>
            </a:r>
            <a:r>
              <a:rPr lang="en" sz="167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6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70"/>
              <a:buFont typeface="Times New Roman"/>
              <a:buChar char="•"/>
            </a:pPr>
            <a:r>
              <a:rPr lang="en" sz="1670">
                <a:latin typeface="Times New Roman"/>
                <a:ea typeface="Times New Roman"/>
                <a:cs typeface="Times New Roman"/>
                <a:sym typeface="Times New Roman"/>
              </a:rPr>
              <a:t>Delivers nicotine in controlled doses to ease withdrawal</a:t>
            </a:r>
            <a:endParaRPr sz="16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70">
                <a:latin typeface="Times New Roman"/>
                <a:ea typeface="Times New Roman"/>
                <a:cs typeface="Times New Roman"/>
                <a:sym typeface="Times New Roman"/>
              </a:rPr>
              <a:t>Medications:</a:t>
            </a:r>
            <a:endParaRPr b="1" sz="16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64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670"/>
              <a:buFont typeface="Times New Roman"/>
              <a:buChar char="•"/>
            </a:pPr>
            <a:r>
              <a:rPr b="1" lang="en" sz="1670">
                <a:latin typeface="Times New Roman"/>
                <a:ea typeface="Times New Roman"/>
                <a:cs typeface="Times New Roman"/>
                <a:sym typeface="Times New Roman"/>
              </a:rPr>
              <a:t>Varenicline</a:t>
            </a:r>
            <a:r>
              <a:rPr lang="en" sz="1670">
                <a:latin typeface="Times New Roman"/>
                <a:ea typeface="Times New Roman"/>
                <a:cs typeface="Times New Roman"/>
                <a:sym typeface="Times New Roman"/>
              </a:rPr>
              <a:t>: Reduces cravings and smoking rewards.</a:t>
            </a:r>
            <a:endParaRPr sz="16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6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70"/>
              <a:buFont typeface="Times New Roman"/>
              <a:buChar char="•"/>
            </a:pPr>
            <a:r>
              <a:rPr b="1" lang="en" sz="1670">
                <a:latin typeface="Times New Roman"/>
                <a:ea typeface="Times New Roman"/>
                <a:cs typeface="Times New Roman"/>
                <a:sym typeface="Times New Roman"/>
              </a:rPr>
              <a:t>Bupropion</a:t>
            </a:r>
            <a:r>
              <a:rPr lang="en" sz="1670">
                <a:latin typeface="Times New Roman"/>
                <a:ea typeface="Times New Roman"/>
                <a:cs typeface="Times New Roman"/>
                <a:sym typeface="Times New Roman"/>
              </a:rPr>
              <a:t>: Eases cravings via dopamine/noradrenaline pathways.</a:t>
            </a:r>
            <a:endParaRPr sz="16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70">
                <a:latin typeface="Times New Roman"/>
                <a:ea typeface="Times New Roman"/>
                <a:cs typeface="Times New Roman"/>
                <a:sym typeface="Times New Roman"/>
              </a:rPr>
              <a:t>Counseling:</a:t>
            </a:r>
            <a:endParaRPr b="1" sz="16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64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670"/>
              <a:buFont typeface="Times New Roman"/>
              <a:buChar char="•"/>
            </a:pPr>
            <a:r>
              <a:rPr b="1" lang="en" sz="1670">
                <a:latin typeface="Times New Roman"/>
                <a:ea typeface="Times New Roman"/>
                <a:cs typeface="Times New Roman"/>
                <a:sym typeface="Times New Roman"/>
              </a:rPr>
              <a:t>Individual Counseling</a:t>
            </a:r>
            <a:r>
              <a:rPr lang="en" sz="1670">
                <a:latin typeface="Times New Roman"/>
                <a:ea typeface="Times New Roman"/>
                <a:cs typeface="Times New Roman"/>
                <a:sym typeface="Times New Roman"/>
              </a:rPr>
              <a:t>: Increases quitting likelihood by 40–80% (Lancaster &amp; Stead, 2017).</a:t>
            </a:r>
            <a:endParaRPr sz="16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6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70"/>
              <a:buFont typeface="Times New Roman"/>
              <a:buChar char="•"/>
            </a:pPr>
            <a:r>
              <a:rPr b="1" lang="en" sz="1670">
                <a:latin typeface="Times New Roman"/>
                <a:ea typeface="Times New Roman"/>
                <a:cs typeface="Times New Roman"/>
                <a:sym typeface="Times New Roman"/>
              </a:rPr>
              <a:t>Group Counseling</a:t>
            </a:r>
            <a:r>
              <a:rPr lang="en" sz="1670">
                <a:latin typeface="Times New Roman"/>
                <a:ea typeface="Times New Roman"/>
                <a:cs typeface="Times New Roman"/>
                <a:sym typeface="Times New Roman"/>
              </a:rPr>
              <a:t>: Quit rates improve to 8–12% with group support (Stead et al., 2017).</a:t>
            </a:r>
            <a:endParaRPr sz="167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628650" y="1227150"/>
            <a:ext cx="7886700" cy="26892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 fontScale="85000" lnSpcReduction="20000"/>
          </a:bodyPr>
          <a:lstStyle/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Behavioral Risk Factor Surveillance System (BRFSS)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from 2011–2020, conducted by the CDC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American Lung Association State Tobacco Cessation Coverage Database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provides state-level data on Medicaid coverage of cessation treatments and treatment access from 2011 to 2020.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 title="treatment_coverage_combinations_by_ye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750"/>
            <a:ext cx="8839204" cy="434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 title="3_average_outcom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87" y="212925"/>
            <a:ext cx="7468426" cy="44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 title="1_smoking_prevalence_tren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00" y="152400"/>
            <a:ext cx="8283377" cy="44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9" title="2_quit_success_r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25" y="38075"/>
            <a:ext cx="7438751" cy="466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0" title="combined_tobacco_map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13" y="0"/>
            <a:ext cx="7385774" cy="493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