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010-75-16" initials="1" lastIdx="1" clrIdx="0">
    <p:extLst>
      <p:ext uri="{19B8F6BF-5375-455C-9EA6-DF929625EA0E}">
        <p15:presenceInfo xmlns:p15="http://schemas.microsoft.com/office/powerpoint/2012/main" userId="17010-75-16" providerId="None"/>
      </p:ext>
    </p:extLst>
  </p:cmAuthor>
  <p:cmAuthor id="2" name="Joris" initials="J" lastIdx="1" clrIdx="1">
    <p:extLst>
      <p:ext uri="{19B8F6BF-5375-455C-9EA6-DF929625EA0E}">
        <p15:presenceInfo xmlns:p15="http://schemas.microsoft.com/office/powerpoint/2012/main" userId="51ac48959aee11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B35B1-9C79-4776-88E2-A071B8AFA5A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5CB875B-0E06-4D41-A7B1-5B07C27D5D2A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Charles Babbage</a:t>
          </a:r>
        </a:p>
      </dgm:t>
    </dgm:pt>
    <dgm:pt modelId="{E705C0F2-9C2B-40C3-A6D7-3BE3085162A9}" type="parTrans" cxnId="{AF6960E6-822C-4973-BFC2-AECB04AB0046}">
      <dgm:prSet/>
      <dgm:spPr/>
      <dgm:t>
        <a:bodyPr/>
        <a:lstStyle/>
        <a:p>
          <a:endParaRPr lang="fr-FR"/>
        </a:p>
      </dgm:t>
    </dgm:pt>
    <dgm:pt modelId="{BB88D081-C6B3-4D14-A35A-1E64F74AC229}" type="sibTrans" cxnId="{AF6960E6-822C-4973-BFC2-AECB04AB0046}">
      <dgm:prSet/>
      <dgm:spPr/>
      <dgm:t>
        <a:bodyPr/>
        <a:lstStyle/>
        <a:p>
          <a:endParaRPr lang="fr-FR"/>
        </a:p>
      </dgm:t>
    </dgm:pt>
    <dgm:pt modelId="{2FBA15A1-84B2-4B69-9C52-DDA67AEAC355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Ada Lovelace</a:t>
          </a:r>
        </a:p>
      </dgm:t>
    </dgm:pt>
    <dgm:pt modelId="{63C48ABA-BA43-493D-9BCD-A741344306CB}" type="parTrans" cxnId="{77F986F0-1E17-4A1A-9C16-DC8ED3C92AB4}">
      <dgm:prSet/>
      <dgm:spPr/>
      <dgm:t>
        <a:bodyPr/>
        <a:lstStyle/>
        <a:p>
          <a:endParaRPr lang="fr-FR"/>
        </a:p>
      </dgm:t>
    </dgm:pt>
    <dgm:pt modelId="{DF7ED25C-27C0-4EA6-A388-AD2810FF430A}" type="sibTrans" cxnId="{77F986F0-1E17-4A1A-9C16-DC8ED3C92AB4}">
      <dgm:prSet/>
      <dgm:spPr/>
      <dgm:t>
        <a:bodyPr/>
        <a:lstStyle/>
        <a:p>
          <a:endParaRPr lang="fr-FR"/>
        </a:p>
      </dgm:t>
    </dgm:pt>
    <dgm:pt modelId="{D3CC4A5B-1135-43C3-974C-8A2D498990EE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Grace Hopper </a:t>
          </a:r>
        </a:p>
      </dgm:t>
    </dgm:pt>
    <dgm:pt modelId="{495088D2-C724-446B-8CC1-F15211C15E11}" type="parTrans" cxnId="{4D996A74-1BB4-460C-B5E6-3B4DD9837626}">
      <dgm:prSet/>
      <dgm:spPr/>
      <dgm:t>
        <a:bodyPr/>
        <a:lstStyle/>
        <a:p>
          <a:endParaRPr lang="fr-FR"/>
        </a:p>
      </dgm:t>
    </dgm:pt>
    <dgm:pt modelId="{F8648DC3-10E8-489A-B083-38BE4BA187FC}" type="sibTrans" cxnId="{4D996A74-1BB4-460C-B5E6-3B4DD9837626}">
      <dgm:prSet/>
      <dgm:spPr/>
      <dgm:t>
        <a:bodyPr/>
        <a:lstStyle/>
        <a:p>
          <a:endParaRPr lang="fr-FR"/>
        </a:p>
      </dgm:t>
    </dgm:pt>
    <dgm:pt modelId="{AECDCBBB-65BF-4E27-BD0F-B96FAC83AD41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Alan Turing</a:t>
          </a:r>
        </a:p>
      </dgm:t>
    </dgm:pt>
    <dgm:pt modelId="{E6333995-E758-4CBE-8047-32E998E01238}" type="parTrans" cxnId="{6D268DDA-F6A9-41A1-9926-03A399F8F45D}">
      <dgm:prSet/>
      <dgm:spPr/>
      <dgm:t>
        <a:bodyPr/>
        <a:lstStyle/>
        <a:p>
          <a:endParaRPr lang="fr-FR"/>
        </a:p>
      </dgm:t>
    </dgm:pt>
    <dgm:pt modelId="{57ABDBF8-62DD-4227-A483-70E0E30020F5}" type="sibTrans" cxnId="{6D268DDA-F6A9-41A1-9926-03A399F8F45D}">
      <dgm:prSet/>
      <dgm:spPr/>
      <dgm:t>
        <a:bodyPr/>
        <a:lstStyle/>
        <a:p>
          <a:endParaRPr lang="fr-FR"/>
        </a:p>
      </dgm:t>
    </dgm:pt>
    <dgm:pt modelId="{60131323-C395-466D-991A-348626A0ACC7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Margaret Hamilton </a:t>
          </a:r>
        </a:p>
      </dgm:t>
    </dgm:pt>
    <dgm:pt modelId="{812BFF37-558B-4A75-AE94-B645F01DA762}" type="parTrans" cxnId="{7033451B-F489-4417-8FB4-E30B1A214548}">
      <dgm:prSet/>
      <dgm:spPr/>
      <dgm:t>
        <a:bodyPr/>
        <a:lstStyle/>
        <a:p>
          <a:endParaRPr lang="fr-FR"/>
        </a:p>
      </dgm:t>
    </dgm:pt>
    <dgm:pt modelId="{F8081111-ED5C-4E46-A8C5-011BB51BA7A4}" type="sibTrans" cxnId="{7033451B-F489-4417-8FB4-E30B1A214548}">
      <dgm:prSet/>
      <dgm:spPr/>
      <dgm:t>
        <a:bodyPr/>
        <a:lstStyle/>
        <a:p>
          <a:endParaRPr lang="fr-FR"/>
        </a:p>
      </dgm:t>
    </dgm:pt>
    <dgm:pt modelId="{3E28B07A-BAD9-4827-B69B-CC2C05152BB6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Steve Jobs </a:t>
          </a:r>
        </a:p>
      </dgm:t>
    </dgm:pt>
    <dgm:pt modelId="{B5357C1D-1325-4D81-9526-7627E2495468}" type="parTrans" cxnId="{45641095-01F1-46E3-97B8-7600A15B6ECF}">
      <dgm:prSet/>
      <dgm:spPr/>
      <dgm:t>
        <a:bodyPr/>
        <a:lstStyle/>
        <a:p>
          <a:endParaRPr lang="fr-FR"/>
        </a:p>
      </dgm:t>
    </dgm:pt>
    <dgm:pt modelId="{9714A59F-8AC5-4FB8-BF18-64393B49E007}" type="sibTrans" cxnId="{45641095-01F1-46E3-97B8-7600A15B6ECF}">
      <dgm:prSet/>
      <dgm:spPr/>
      <dgm:t>
        <a:bodyPr/>
        <a:lstStyle/>
        <a:p>
          <a:endParaRPr lang="fr-FR"/>
        </a:p>
      </dgm:t>
    </dgm:pt>
    <dgm:pt modelId="{57C3AFBD-5480-4032-A3FE-BED1F69C0504}">
      <dgm:prSet phldrT="[Texte]"/>
      <dgm:spPr>
        <a:solidFill>
          <a:schemeClr val="bg2"/>
        </a:solidFill>
      </dgm:spPr>
      <dgm:t>
        <a:bodyPr/>
        <a:lstStyle/>
        <a:p>
          <a:r>
            <a:rPr lang="fr-FR"/>
            <a:t>Bill Gates </a:t>
          </a:r>
          <a:endParaRPr lang="fr-FR" dirty="0"/>
        </a:p>
      </dgm:t>
    </dgm:pt>
    <dgm:pt modelId="{0DAF5EB6-E52E-48B9-A1E4-70A7F08008EA}" type="sibTrans" cxnId="{92352400-3C36-4995-AE13-05CF7302B81E}">
      <dgm:prSet/>
      <dgm:spPr/>
      <dgm:t>
        <a:bodyPr/>
        <a:lstStyle/>
        <a:p>
          <a:endParaRPr lang="fr-FR"/>
        </a:p>
      </dgm:t>
    </dgm:pt>
    <dgm:pt modelId="{CFFB4F61-12BA-436A-A924-168BD894213D}" type="parTrans" cxnId="{92352400-3C36-4995-AE13-05CF7302B81E}">
      <dgm:prSet/>
      <dgm:spPr/>
      <dgm:t>
        <a:bodyPr/>
        <a:lstStyle/>
        <a:p>
          <a:endParaRPr lang="fr-FR"/>
        </a:p>
      </dgm:t>
    </dgm:pt>
    <dgm:pt modelId="{0A1B3C46-39D2-4D86-A53F-63EAB341F8C3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Tim </a:t>
          </a:r>
          <a:r>
            <a:rPr lang="fr-FR" dirty="0" err="1"/>
            <a:t>Berners</a:t>
          </a:r>
          <a:r>
            <a:rPr lang="fr-FR" dirty="0"/>
            <a:t>-Lee</a:t>
          </a:r>
        </a:p>
      </dgm:t>
    </dgm:pt>
    <dgm:pt modelId="{71509E58-4497-4721-A9EE-7DA440FC6B6B}" type="sibTrans" cxnId="{C4DA5677-EBB1-481A-8391-92226A061EF1}">
      <dgm:prSet/>
      <dgm:spPr/>
      <dgm:t>
        <a:bodyPr/>
        <a:lstStyle/>
        <a:p>
          <a:endParaRPr lang="fr-FR"/>
        </a:p>
      </dgm:t>
    </dgm:pt>
    <dgm:pt modelId="{5CF58CD2-8821-4BB9-83E2-5A94DEB57F90}" type="parTrans" cxnId="{C4DA5677-EBB1-481A-8391-92226A061EF1}">
      <dgm:prSet/>
      <dgm:spPr/>
      <dgm:t>
        <a:bodyPr/>
        <a:lstStyle/>
        <a:p>
          <a:endParaRPr lang="fr-FR"/>
        </a:p>
      </dgm:t>
    </dgm:pt>
    <dgm:pt modelId="{5203D5C9-8232-4806-98EB-B96975047BF6}" type="pres">
      <dgm:prSet presAssocID="{150B35B1-9C79-4776-88E2-A071B8AFA5AD}" presName="CompostProcess" presStyleCnt="0">
        <dgm:presLayoutVars>
          <dgm:dir/>
          <dgm:resizeHandles val="exact"/>
        </dgm:presLayoutVars>
      </dgm:prSet>
      <dgm:spPr/>
    </dgm:pt>
    <dgm:pt modelId="{565D02B6-4898-4172-A16A-018F9ED8DBF0}" type="pres">
      <dgm:prSet presAssocID="{150B35B1-9C79-4776-88E2-A071B8AFA5AD}" presName="arrow" presStyleLbl="bgShp" presStyleIdx="0" presStyleCnt="1"/>
      <dgm:spPr/>
    </dgm:pt>
    <dgm:pt modelId="{8528FFDA-F28E-4AF6-B230-995A9D806B77}" type="pres">
      <dgm:prSet presAssocID="{150B35B1-9C79-4776-88E2-A071B8AFA5AD}" presName="linearProcess" presStyleCnt="0"/>
      <dgm:spPr/>
    </dgm:pt>
    <dgm:pt modelId="{8F7D5684-52C0-42D4-A5CD-F8A6636AD8FD}" type="pres">
      <dgm:prSet presAssocID="{45CB875B-0E06-4D41-A7B1-5B07C27D5D2A}" presName="textNode" presStyleLbl="node1" presStyleIdx="0" presStyleCnt="8" custScaleX="426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AB72C4-DBE3-4A79-8B6E-33E16B946228}" type="pres">
      <dgm:prSet presAssocID="{BB88D081-C6B3-4D14-A35A-1E64F74AC229}" presName="sibTrans" presStyleCnt="0"/>
      <dgm:spPr/>
    </dgm:pt>
    <dgm:pt modelId="{98583C4B-FF2C-4F63-AE90-7ADBE2FAEB50}" type="pres">
      <dgm:prSet presAssocID="{2FBA15A1-84B2-4B69-9C52-DDA67AEAC355}" presName="textNode" presStyleLbl="node1" presStyleIdx="1" presStyleCnt="8" custScaleX="426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49D739-9C2E-4D1A-BEDE-684582869818}" type="pres">
      <dgm:prSet presAssocID="{DF7ED25C-27C0-4EA6-A388-AD2810FF430A}" presName="sibTrans" presStyleCnt="0"/>
      <dgm:spPr/>
    </dgm:pt>
    <dgm:pt modelId="{D6680015-FE54-4463-9BB4-63901D459026}" type="pres">
      <dgm:prSet presAssocID="{D3CC4A5B-1135-43C3-974C-8A2D498990EE}" presName="textNode" presStyleLbl="node1" presStyleIdx="2" presStyleCnt="8" custScaleX="426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570997-3851-4E77-804C-32EF47D3025F}" type="pres">
      <dgm:prSet presAssocID="{F8648DC3-10E8-489A-B083-38BE4BA187FC}" presName="sibTrans" presStyleCnt="0"/>
      <dgm:spPr/>
    </dgm:pt>
    <dgm:pt modelId="{495EF62A-DD1A-462E-BAC0-68C520CA652B}" type="pres">
      <dgm:prSet presAssocID="{AECDCBBB-65BF-4E27-BD0F-B96FAC83AD41}" presName="textNode" presStyleLbl="node1" presStyleIdx="3" presStyleCnt="8" custScaleX="426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C01DE-292E-4390-B983-A2A6EF0A94B8}" type="pres">
      <dgm:prSet presAssocID="{57ABDBF8-62DD-4227-A483-70E0E30020F5}" presName="sibTrans" presStyleCnt="0"/>
      <dgm:spPr/>
    </dgm:pt>
    <dgm:pt modelId="{2AF8B28D-F4A4-4F05-B902-304B39EC06F5}" type="pres">
      <dgm:prSet presAssocID="{60131323-C395-466D-991A-348626A0ACC7}" presName="textNode" presStyleLbl="node1" presStyleIdx="4" presStyleCnt="8" custScaleX="426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2D6071-DB99-4577-94A9-0FC8194B108B}" type="pres">
      <dgm:prSet presAssocID="{F8081111-ED5C-4E46-A8C5-011BB51BA7A4}" presName="sibTrans" presStyleCnt="0"/>
      <dgm:spPr/>
    </dgm:pt>
    <dgm:pt modelId="{20AF7F34-6122-42BB-A183-5BECE6C7A0B4}" type="pres">
      <dgm:prSet presAssocID="{3E28B07A-BAD9-4827-B69B-CC2C05152BB6}" presName="textNode" presStyleLbl="node1" presStyleIdx="5" presStyleCnt="8" custScaleX="426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EBA256-CE46-4578-9B0A-200AC3197A61}" type="pres">
      <dgm:prSet presAssocID="{9714A59F-8AC5-4FB8-BF18-64393B49E007}" presName="sibTrans" presStyleCnt="0"/>
      <dgm:spPr/>
    </dgm:pt>
    <dgm:pt modelId="{F3E13C05-0DA1-4977-975E-683C86437B30}" type="pres">
      <dgm:prSet presAssocID="{0A1B3C46-39D2-4D86-A53F-63EAB341F8C3}" presName="textNode" presStyleLbl="node1" presStyleIdx="6" presStyleCnt="8" custScaleX="426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DEED7B-124E-47E3-81A3-1EB6C9D53DFD}" type="pres">
      <dgm:prSet presAssocID="{71509E58-4497-4721-A9EE-7DA440FC6B6B}" presName="sibTrans" presStyleCnt="0"/>
      <dgm:spPr/>
    </dgm:pt>
    <dgm:pt modelId="{F2C0AC66-E06A-44F4-A686-FF6C9B8AAB97}" type="pres">
      <dgm:prSet presAssocID="{57C3AFBD-5480-4032-A3FE-BED1F69C0504}" presName="textNode" presStyleLbl="node1" presStyleIdx="7" presStyleCnt="8" custScaleX="426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E21AF14-A23C-42D7-B0D1-FBF18CB14D03}" type="presOf" srcId="{3E28B07A-BAD9-4827-B69B-CC2C05152BB6}" destId="{20AF7F34-6122-42BB-A183-5BECE6C7A0B4}" srcOrd="0" destOrd="0" presId="urn:microsoft.com/office/officeart/2005/8/layout/hProcess9"/>
    <dgm:cxn modelId="{92352400-3C36-4995-AE13-05CF7302B81E}" srcId="{150B35B1-9C79-4776-88E2-A071B8AFA5AD}" destId="{57C3AFBD-5480-4032-A3FE-BED1F69C0504}" srcOrd="7" destOrd="0" parTransId="{CFFB4F61-12BA-436A-A924-168BD894213D}" sibTransId="{0DAF5EB6-E52E-48B9-A1E4-70A7F08008EA}"/>
    <dgm:cxn modelId="{AF6960E6-822C-4973-BFC2-AECB04AB0046}" srcId="{150B35B1-9C79-4776-88E2-A071B8AFA5AD}" destId="{45CB875B-0E06-4D41-A7B1-5B07C27D5D2A}" srcOrd="0" destOrd="0" parTransId="{E705C0F2-9C2B-40C3-A6D7-3BE3085162A9}" sibTransId="{BB88D081-C6B3-4D14-A35A-1E64F74AC229}"/>
    <dgm:cxn modelId="{E2742355-E632-4E60-A169-70EC9EEB9467}" type="presOf" srcId="{150B35B1-9C79-4776-88E2-A071B8AFA5AD}" destId="{5203D5C9-8232-4806-98EB-B96975047BF6}" srcOrd="0" destOrd="0" presId="urn:microsoft.com/office/officeart/2005/8/layout/hProcess9"/>
    <dgm:cxn modelId="{45641095-01F1-46E3-97B8-7600A15B6ECF}" srcId="{150B35B1-9C79-4776-88E2-A071B8AFA5AD}" destId="{3E28B07A-BAD9-4827-B69B-CC2C05152BB6}" srcOrd="5" destOrd="0" parTransId="{B5357C1D-1325-4D81-9526-7627E2495468}" sibTransId="{9714A59F-8AC5-4FB8-BF18-64393B49E007}"/>
    <dgm:cxn modelId="{BFBD01B8-08E7-49B2-AE86-D3D6794E0938}" type="presOf" srcId="{60131323-C395-466D-991A-348626A0ACC7}" destId="{2AF8B28D-F4A4-4F05-B902-304B39EC06F5}" srcOrd="0" destOrd="0" presId="urn:microsoft.com/office/officeart/2005/8/layout/hProcess9"/>
    <dgm:cxn modelId="{C284CE1F-F89E-4908-B6AE-F5B3B2C8F092}" type="presOf" srcId="{45CB875B-0E06-4D41-A7B1-5B07C27D5D2A}" destId="{8F7D5684-52C0-42D4-A5CD-F8A6636AD8FD}" srcOrd="0" destOrd="0" presId="urn:microsoft.com/office/officeart/2005/8/layout/hProcess9"/>
    <dgm:cxn modelId="{7033451B-F489-4417-8FB4-E30B1A214548}" srcId="{150B35B1-9C79-4776-88E2-A071B8AFA5AD}" destId="{60131323-C395-466D-991A-348626A0ACC7}" srcOrd="4" destOrd="0" parTransId="{812BFF37-558B-4A75-AE94-B645F01DA762}" sibTransId="{F8081111-ED5C-4E46-A8C5-011BB51BA7A4}"/>
    <dgm:cxn modelId="{77F986F0-1E17-4A1A-9C16-DC8ED3C92AB4}" srcId="{150B35B1-9C79-4776-88E2-A071B8AFA5AD}" destId="{2FBA15A1-84B2-4B69-9C52-DDA67AEAC355}" srcOrd="1" destOrd="0" parTransId="{63C48ABA-BA43-493D-9BCD-A741344306CB}" sibTransId="{DF7ED25C-27C0-4EA6-A388-AD2810FF430A}"/>
    <dgm:cxn modelId="{08F3560D-2039-41B3-A6BA-EEE15E978716}" type="presOf" srcId="{0A1B3C46-39D2-4D86-A53F-63EAB341F8C3}" destId="{F3E13C05-0DA1-4977-975E-683C86437B30}" srcOrd="0" destOrd="0" presId="urn:microsoft.com/office/officeart/2005/8/layout/hProcess9"/>
    <dgm:cxn modelId="{A4E3F15B-F5F3-45A9-9118-6F9E359ED976}" type="presOf" srcId="{2FBA15A1-84B2-4B69-9C52-DDA67AEAC355}" destId="{98583C4B-FF2C-4F63-AE90-7ADBE2FAEB50}" srcOrd="0" destOrd="0" presId="urn:microsoft.com/office/officeart/2005/8/layout/hProcess9"/>
    <dgm:cxn modelId="{C4DA5677-EBB1-481A-8391-92226A061EF1}" srcId="{150B35B1-9C79-4776-88E2-A071B8AFA5AD}" destId="{0A1B3C46-39D2-4D86-A53F-63EAB341F8C3}" srcOrd="6" destOrd="0" parTransId="{5CF58CD2-8821-4BB9-83E2-5A94DEB57F90}" sibTransId="{71509E58-4497-4721-A9EE-7DA440FC6B6B}"/>
    <dgm:cxn modelId="{68FEE8B0-DD84-46DA-886E-FD3A94C8F5B5}" type="presOf" srcId="{AECDCBBB-65BF-4E27-BD0F-B96FAC83AD41}" destId="{495EF62A-DD1A-462E-BAC0-68C520CA652B}" srcOrd="0" destOrd="0" presId="urn:microsoft.com/office/officeart/2005/8/layout/hProcess9"/>
    <dgm:cxn modelId="{DA415F6F-1503-4150-A11C-4CFC554BD448}" type="presOf" srcId="{D3CC4A5B-1135-43C3-974C-8A2D498990EE}" destId="{D6680015-FE54-4463-9BB4-63901D459026}" srcOrd="0" destOrd="0" presId="urn:microsoft.com/office/officeart/2005/8/layout/hProcess9"/>
    <dgm:cxn modelId="{4D996A74-1BB4-460C-B5E6-3B4DD9837626}" srcId="{150B35B1-9C79-4776-88E2-A071B8AFA5AD}" destId="{D3CC4A5B-1135-43C3-974C-8A2D498990EE}" srcOrd="2" destOrd="0" parTransId="{495088D2-C724-446B-8CC1-F15211C15E11}" sibTransId="{F8648DC3-10E8-489A-B083-38BE4BA187FC}"/>
    <dgm:cxn modelId="{441DF860-5E8A-4CA3-B793-9CE6AB938BDA}" type="presOf" srcId="{57C3AFBD-5480-4032-A3FE-BED1F69C0504}" destId="{F2C0AC66-E06A-44F4-A686-FF6C9B8AAB97}" srcOrd="0" destOrd="0" presId="urn:microsoft.com/office/officeart/2005/8/layout/hProcess9"/>
    <dgm:cxn modelId="{6D268DDA-F6A9-41A1-9926-03A399F8F45D}" srcId="{150B35B1-9C79-4776-88E2-A071B8AFA5AD}" destId="{AECDCBBB-65BF-4E27-BD0F-B96FAC83AD41}" srcOrd="3" destOrd="0" parTransId="{E6333995-E758-4CBE-8047-32E998E01238}" sibTransId="{57ABDBF8-62DD-4227-A483-70E0E30020F5}"/>
    <dgm:cxn modelId="{5A08FFF2-DEA5-405F-9A0A-7E0D5D3ACE3B}" type="presParOf" srcId="{5203D5C9-8232-4806-98EB-B96975047BF6}" destId="{565D02B6-4898-4172-A16A-018F9ED8DBF0}" srcOrd="0" destOrd="0" presId="urn:microsoft.com/office/officeart/2005/8/layout/hProcess9"/>
    <dgm:cxn modelId="{4E3B62AB-C61C-4DB2-AF0D-9823AFF60724}" type="presParOf" srcId="{5203D5C9-8232-4806-98EB-B96975047BF6}" destId="{8528FFDA-F28E-4AF6-B230-995A9D806B77}" srcOrd="1" destOrd="0" presId="urn:microsoft.com/office/officeart/2005/8/layout/hProcess9"/>
    <dgm:cxn modelId="{1CB9401A-238C-4CBD-A2E2-783F151A97CC}" type="presParOf" srcId="{8528FFDA-F28E-4AF6-B230-995A9D806B77}" destId="{8F7D5684-52C0-42D4-A5CD-F8A6636AD8FD}" srcOrd="0" destOrd="0" presId="urn:microsoft.com/office/officeart/2005/8/layout/hProcess9"/>
    <dgm:cxn modelId="{B5B5A8B3-ED85-483C-B210-0EB4D1CD1EA3}" type="presParOf" srcId="{8528FFDA-F28E-4AF6-B230-995A9D806B77}" destId="{E5AB72C4-DBE3-4A79-8B6E-33E16B946228}" srcOrd="1" destOrd="0" presId="urn:microsoft.com/office/officeart/2005/8/layout/hProcess9"/>
    <dgm:cxn modelId="{8461C6B0-E38F-411E-9D91-E406B5FE6021}" type="presParOf" srcId="{8528FFDA-F28E-4AF6-B230-995A9D806B77}" destId="{98583C4B-FF2C-4F63-AE90-7ADBE2FAEB50}" srcOrd="2" destOrd="0" presId="urn:microsoft.com/office/officeart/2005/8/layout/hProcess9"/>
    <dgm:cxn modelId="{31108185-80C0-4AEB-8803-064B418AAEC6}" type="presParOf" srcId="{8528FFDA-F28E-4AF6-B230-995A9D806B77}" destId="{0049D739-9C2E-4D1A-BEDE-684582869818}" srcOrd="3" destOrd="0" presId="urn:microsoft.com/office/officeart/2005/8/layout/hProcess9"/>
    <dgm:cxn modelId="{20949D9F-9088-4FFA-B0A9-F132249E4610}" type="presParOf" srcId="{8528FFDA-F28E-4AF6-B230-995A9D806B77}" destId="{D6680015-FE54-4463-9BB4-63901D459026}" srcOrd="4" destOrd="0" presId="urn:microsoft.com/office/officeart/2005/8/layout/hProcess9"/>
    <dgm:cxn modelId="{4195C689-26B3-4CA1-98A0-E55DC676BDE3}" type="presParOf" srcId="{8528FFDA-F28E-4AF6-B230-995A9D806B77}" destId="{38570997-3851-4E77-804C-32EF47D3025F}" srcOrd="5" destOrd="0" presId="urn:microsoft.com/office/officeart/2005/8/layout/hProcess9"/>
    <dgm:cxn modelId="{042A6075-831D-46A4-A395-BD46171352EC}" type="presParOf" srcId="{8528FFDA-F28E-4AF6-B230-995A9D806B77}" destId="{495EF62A-DD1A-462E-BAC0-68C520CA652B}" srcOrd="6" destOrd="0" presId="urn:microsoft.com/office/officeart/2005/8/layout/hProcess9"/>
    <dgm:cxn modelId="{CD8CF395-93EB-47FB-80E2-86DD2DA4236F}" type="presParOf" srcId="{8528FFDA-F28E-4AF6-B230-995A9D806B77}" destId="{731C01DE-292E-4390-B983-A2A6EF0A94B8}" srcOrd="7" destOrd="0" presId="urn:microsoft.com/office/officeart/2005/8/layout/hProcess9"/>
    <dgm:cxn modelId="{A429FB26-6B9F-419C-85BE-3D7047DD0F6A}" type="presParOf" srcId="{8528FFDA-F28E-4AF6-B230-995A9D806B77}" destId="{2AF8B28D-F4A4-4F05-B902-304B39EC06F5}" srcOrd="8" destOrd="0" presId="urn:microsoft.com/office/officeart/2005/8/layout/hProcess9"/>
    <dgm:cxn modelId="{8769BEC4-0602-47F2-ADD4-D0150203EF49}" type="presParOf" srcId="{8528FFDA-F28E-4AF6-B230-995A9D806B77}" destId="{992D6071-DB99-4577-94A9-0FC8194B108B}" srcOrd="9" destOrd="0" presId="urn:microsoft.com/office/officeart/2005/8/layout/hProcess9"/>
    <dgm:cxn modelId="{DEB16100-439F-4A4D-B155-919D8B27C550}" type="presParOf" srcId="{8528FFDA-F28E-4AF6-B230-995A9D806B77}" destId="{20AF7F34-6122-42BB-A183-5BECE6C7A0B4}" srcOrd="10" destOrd="0" presId="urn:microsoft.com/office/officeart/2005/8/layout/hProcess9"/>
    <dgm:cxn modelId="{4FEB0054-BAE5-40EC-A636-6B57C7F357D8}" type="presParOf" srcId="{8528FFDA-F28E-4AF6-B230-995A9D806B77}" destId="{58EBA256-CE46-4578-9B0A-200AC3197A61}" srcOrd="11" destOrd="0" presId="urn:microsoft.com/office/officeart/2005/8/layout/hProcess9"/>
    <dgm:cxn modelId="{0980D21D-0ED5-4572-8723-5F6E44B00FCD}" type="presParOf" srcId="{8528FFDA-F28E-4AF6-B230-995A9D806B77}" destId="{F3E13C05-0DA1-4977-975E-683C86437B30}" srcOrd="12" destOrd="0" presId="urn:microsoft.com/office/officeart/2005/8/layout/hProcess9"/>
    <dgm:cxn modelId="{3F8ED3F2-C44E-48D5-9F2C-AEE5313F247D}" type="presParOf" srcId="{8528FFDA-F28E-4AF6-B230-995A9D806B77}" destId="{E5DEED7B-124E-47E3-81A3-1EB6C9D53DFD}" srcOrd="13" destOrd="0" presId="urn:microsoft.com/office/officeart/2005/8/layout/hProcess9"/>
    <dgm:cxn modelId="{CE8AB1B5-19CA-4A5E-B460-FF4F7AC1DD87}" type="presParOf" srcId="{8528FFDA-F28E-4AF6-B230-995A9D806B77}" destId="{F2C0AC66-E06A-44F4-A686-FF6C9B8AAB97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D02B6-4898-4172-A16A-018F9ED8DBF0}">
      <dsp:nvSpPr>
        <dsp:cNvPr id="0" name=""/>
        <dsp:cNvSpPr/>
      </dsp:nvSpPr>
      <dsp:spPr>
        <a:xfrm>
          <a:off x="873352" y="0"/>
          <a:ext cx="9897995" cy="35988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D5684-52C0-42D4-A5CD-F8A6636AD8FD}">
      <dsp:nvSpPr>
        <dsp:cNvPr id="0" name=""/>
        <dsp:cNvSpPr/>
      </dsp:nvSpPr>
      <dsp:spPr>
        <a:xfrm>
          <a:off x="3153" y="1079658"/>
          <a:ext cx="1272634" cy="1439545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Charles Babbage</a:t>
          </a:r>
        </a:p>
      </dsp:txBody>
      <dsp:txXfrm>
        <a:off x="65278" y="1141783"/>
        <a:ext cx="1148384" cy="1315295"/>
      </dsp:txXfrm>
    </dsp:sp>
    <dsp:sp modelId="{98583C4B-FF2C-4F63-AE90-7ADBE2FAEB50}">
      <dsp:nvSpPr>
        <dsp:cNvPr id="0" name=""/>
        <dsp:cNvSpPr/>
      </dsp:nvSpPr>
      <dsp:spPr>
        <a:xfrm>
          <a:off x="1483975" y="1079658"/>
          <a:ext cx="1272634" cy="1439545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Ada Lovelace</a:t>
          </a:r>
        </a:p>
      </dsp:txBody>
      <dsp:txXfrm>
        <a:off x="1546100" y="1141783"/>
        <a:ext cx="1148384" cy="1315295"/>
      </dsp:txXfrm>
    </dsp:sp>
    <dsp:sp modelId="{D6680015-FE54-4463-9BB4-63901D459026}">
      <dsp:nvSpPr>
        <dsp:cNvPr id="0" name=""/>
        <dsp:cNvSpPr/>
      </dsp:nvSpPr>
      <dsp:spPr>
        <a:xfrm>
          <a:off x="2964798" y="1079658"/>
          <a:ext cx="1272634" cy="1439545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Grace Hopper </a:t>
          </a:r>
        </a:p>
      </dsp:txBody>
      <dsp:txXfrm>
        <a:off x="3026923" y="1141783"/>
        <a:ext cx="1148384" cy="1315295"/>
      </dsp:txXfrm>
    </dsp:sp>
    <dsp:sp modelId="{495EF62A-DD1A-462E-BAC0-68C520CA652B}">
      <dsp:nvSpPr>
        <dsp:cNvPr id="0" name=""/>
        <dsp:cNvSpPr/>
      </dsp:nvSpPr>
      <dsp:spPr>
        <a:xfrm>
          <a:off x="4445621" y="1079658"/>
          <a:ext cx="1272634" cy="1439545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Alan Turing</a:t>
          </a:r>
        </a:p>
      </dsp:txBody>
      <dsp:txXfrm>
        <a:off x="4507746" y="1141783"/>
        <a:ext cx="1148384" cy="1315295"/>
      </dsp:txXfrm>
    </dsp:sp>
    <dsp:sp modelId="{2AF8B28D-F4A4-4F05-B902-304B39EC06F5}">
      <dsp:nvSpPr>
        <dsp:cNvPr id="0" name=""/>
        <dsp:cNvSpPr/>
      </dsp:nvSpPr>
      <dsp:spPr>
        <a:xfrm>
          <a:off x="5926444" y="1079658"/>
          <a:ext cx="1272634" cy="1439545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Margaret Hamilton </a:t>
          </a:r>
        </a:p>
      </dsp:txBody>
      <dsp:txXfrm>
        <a:off x="5988569" y="1141783"/>
        <a:ext cx="1148384" cy="1315295"/>
      </dsp:txXfrm>
    </dsp:sp>
    <dsp:sp modelId="{20AF7F34-6122-42BB-A183-5BECE6C7A0B4}">
      <dsp:nvSpPr>
        <dsp:cNvPr id="0" name=""/>
        <dsp:cNvSpPr/>
      </dsp:nvSpPr>
      <dsp:spPr>
        <a:xfrm>
          <a:off x="7407267" y="1079658"/>
          <a:ext cx="1272634" cy="1439545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Steve Jobs </a:t>
          </a:r>
        </a:p>
      </dsp:txBody>
      <dsp:txXfrm>
        <a:off x="7469392" y="1141783"/>
        <a:ext cx="1148384" cy="1315295"/>
      </dsp:txXfrm>
    </dsp:sp>
    <dsp:sp modelId="{F3E13C05-0DA1-4977-975E-683C86437B30}">
      <dsp:nvSpPr>
        <dsp:cNvPr id="0" name=""/>
        <dsp:cNvSpPr/>
      </dsp:nvSpPr>
      <dsp:spPr>
        <a:xfrm>
          <a:off x="8888090" y="1079658"/>
          <a:ext cx="1272634" cy="1439545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Tim </a:t>
          </a:r>
          <a:r>
            <a:rPr lang="fr-FR" sz="1800" kern="1200" dirty="0" err="1"/>
            <a:t>Berners</a:t>
          </a:r>
          <a:r>
            <a:rPr lang="fr-FR" sz="1800" kern="1200" dirty="0"/>
            <a:t>-Lee</a:t>
          </a:r>
        </a:p>
      </dsp:txBody>
      <dsp:txXfrm>
        <a:off x="8950215" y="1141783"/>
        <a:ext cx="1148384" cy="1315295"/>
      </dsp:txXfrm>
    </dsp:sp>
    <dsp:sp modelId="{F2C0AC66-E06A-44F4-A686-FF6C9B8AAB97}">
      <dsp:nvSpPr>
        <dsp:cNvPr id="0" name=""/>
        <dsp:cNvSpPr/>
      </dsp:nvSpPr>
      <dsp:spPr>
        <a:xfrm>
          <a:off x="10368912" y="1079658"/>
          <a:ext cx="1272634" cy="1439545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/>
            <a:t>Bill Gates </a:t>
          </a:r>
          <a:endParaRPr lang="fr-FR" sz="1800" kern="1200" dirty="0"/>
        </a:p>
      </dsp:txBody>
      <dsp:txXfrm>
        <a:off x="10431037" y="1141783"/>
        <a:ext cx="1148384" cy="1315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0322" y="2733709"/>
            <a:ext cx="811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Eras Bold ITC" panose="020B0907030504020204" pitchFamily="34" charset="0"/>
              </a:rPr>
              <a:t>Les personnalités qui ont changer le monde de l’informatique</a:t>
            </a:r>
            <a:r>
              <a:rPr lang="fr-FR" b="1" dirty="0">
                <a:latin typeface="Eras Bold ITC" panose="020B0907030504020204" pitchFamily="34" charset="0"/>
              </a:rPr>
              <a:t>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62"/>
            <a:ext cx="2975956" cy="2446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069" y="4371305"/>
            <a:ext cx="2601884" cy="218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oneTexte 8"/>
          <p:cNvSpPr txBox="1"/>
          <p:nvPr/>
        </p:nvSpPr>
        <p:spPr>
          <a:xfrm>
            <a:off x="335900" y="4711959"/>
            <a:ext cx="807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Présenté par Joris &amp; Pierre. P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24" y="0"/>
            <a:ext cx="2044669" cy="2543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850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latin typeface="Eras Bold ITC" panose="020B0907030504020204" pitchFamily="34" charset="0"/>
              </a:rPr>
              <a:t>Introduction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3200" dirty="0"/>
              <a:t>     ►    Qu’est ce que l’informatique ?</a:t>
            </a:r>
          </a:p>
          <a:p>
            <a:pPr marL="0" indent="0">
              <a:buNone/>
            </a:pPr>
            <a:endParaRPr lang="fr-FR" sz="3200" dirty="0"/>
          </a:p>
          <a:p>
            <a:r>
              <a:rPr lang="fr-FR" sz="2000" dirty="0">
                <a:solidFill>
                  <a:srgbClr val="333333"/>
                </a:solidFill>
                <a:latin typeface="Open Sans"/>
              </a:rPr>
              <a:t>Gestion des entreprises et les échanges financiers</a:t>
            </a:r>
          </a:p>
          <a:p>
            <a:endParaRPr lang="fr-FR" sz="2000" dirty="0">
              <a:solidFill>
                <a:srgbClr val="333333"/>
              </a:solidFill>
              <a:latin typeface="Open Sans"/>
            </a:endParaRPr>
          </a:p>
          <a:p>
            <a:r>
              <a:rPr lang="fr-FR" sz="2000" dirty="0">
                <a:solidFill>
                  <a:srgbClr val="333333"/>
                </a:solidFill>
                <a:latin typeface="Open Sans"/>
              </a:rPr>
              <a:t>Communications de toutes sortes</a:t>
            </a:r>
          </a:p>
          <a:p>
            <a:endParaRPr lang="fr-FR" sz="2000" dirty="0">
              <a:solidFill>
                <a:srgbClr val="333333"/>
              </a:solidFill>
              <a:latin typeface="Open Sans"/>
            </a:endParaRPr>
          </a:p>
          <a:p>
            <a:r>
              <a:rPr lang="fr-FR" sz="2000" dirty="0">
                <a:solidFill>
                  <a:srgbClr val="333333"/>
                </a:solidFill>
                <a:latin typeface="Open Sans"/>
              </a:rPr>
              <a:t>L'intelligence artificielle: la compréhension des images, de la vidéo, du langage, de la robotique</a:t>
            </a:r>
          </a:p>
          <a:p>
            <a:endParaRPr lang="fr-FR" sz="2000" dirty="0">
              <a:solidFill>
                <a:srgbClr val="333333"/>
              </a:solidFill>
              <a:latin typeface="Open Sans"/>
            </a:endParaRPr>
          </a:p>
          <a:p>
            <a:r>
              <a:rPr lang="fr-FR" sz="2000" dirty="0">
                <a:solidFill>
                  <a:srgbClr val="333333"/>
                </a:solidFill>
                <a:latin typeface="Open Sans"/>
              </a:rPr>
              <a:t>Reconnaissance de formes sur des images satellites ou médicales</a:t>
            </a:r>
          </a:p>
          <a:p>
            <a:endParaRPr lang="fr-FR" sz="2000" dirty="0">
              <a:solidFill>
                <a:srgbClr val="333333"/>
              </a:solidFill>
              <a:latin typeface="Open Sans"/>
            </a:endParaRPr>
          </a:p>
          <a:p>
            <a:r>
              <a:rPr lang="fr-FR" sz="2000" dirty="0">
                <a:solidFill>
                  <a:srgbClr val="333333"/>
                </a:solidFill>
                <a:latin typeface="Open Sans"/>
              </a:rPr>
              <a:t>Calculs scientifiques ou les techniques complexes</a:t>
            </a:r>
          </a:p>
          <a:p>
            <a:endParaRPr lang="fr-FR" sz="2000" dirty="0">
              <a:solidFill>
                <a:srgbClr val="333333"/>
              </a:solidFill>
              <a:latin typeface="Open Sans"/>
            </a:endParaRPr>
          </a:p>
          <a:p>
            <a:endParaRPr lang="fr-FR" sz="2000" dirty="0">
              <a:solidFill>
                <a:srgbClr val="333333"/>
              </a:solidFill>
              <a:latin typeface="Open Sans"/>
            </a:endParaRPr>
          </a:p>
          <a:p>
            <a:endParaRPr lang="fr-FR" sz="2000" dirty="0">
              <a:solidFill>
                <a:srgbClr val="333333"/>
              </a:solidFill>
              <a:latin typeface="Open Sans"/>
            </a:endParaRPr>
          </a:p>
          <a:p>
            <a:endParaRPr lang="fr-FR" sz="2000" dirty="0">
              <a:solidFill>
                <a:srgbClr val="333333"/>
              </a:solidFill>
              <a:latin typeface="Open Sans"/>
            </a:endParaRPr>
          </a:p>
          <a:p>
            <a:endParaRPr lang="fr-FR" sz="2000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4802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44990"/>
              </p:ext>
            </p:extLst>
          </p:nvPr>
        </p:nvGraphicFramePr>
        <p:xfrm>
          <a:off x="354467" y="2047551"/>
          <a:ext cx="116447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2257779" y="914400"/>
            <a:ext cx="1013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Eras Bold ITC" panose="020B0907030504020204" pitchFamily="34" charset="0"/>
              </a:rPr>
              <a:t>Les personnalités abordées   </a:t>
            </a:r>
          </a:p>
        </p:txBody>
      </p:sp>
    </p:spTree>
    <p:extLst>
      <p:ext uri="{BB962C8B-B14F-4D97-AF65-F5344CB8AC3E}">
        <p14:creationId xmlns:p14="http://schemas.microsoft.com/office/powerpoint/2010/main" val="224840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Eras Bold ITC" panose="020B0907030504020204" pitchFamily="34" charset="0"/>
                <a:ea typeface="+mn-ea"/>
                <a:cs typeface="+mn-cs"/>
              </a:rPr>
              <a:t>Charles Babbage    &amp;        Ada Lovelace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24745" y="2336873"/>
            <a:ext cx="4698358" cy="3599316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sz="2000" dirty="0"/>
              <a:t>[1791 à 1871] A vécu 79 ans.</a:t>
            </a:r>
          </a:p>
          <a:p>
            <a:r>
              <a:rPr lang="fr-FR" sz="2000" dirty="0"/>
              <a:t>Considéré comme le « père  » de l’ordinateur.</a:t>
            </a:r>
          </a:p>
          <a:p>
            <a:r>
              <a:rPr lang="fr-FR" sz="2000" dirty="0"/>
              <a:t>A imaginer la « Machine Analytique »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[1815 – 1852] A vécu 36 ans.</a:t>
            </a:r>
          </a:p>
          <a:p>
            <a:r>
              <a:rPr lang="fr-FR" sz="2000" dirty="0"/>
              <a:t>Considéré comme la première personne a programmer. </a:t>
            </a:r>
          </a:p>
          <a:p>
            <a:r>
              <a:rPr lang="fr-FR" sz="2000" dirty="0"/>
              <a:t>Rencontre avec Charles Babbage en 1833.</a:t>
            </a:r>
          </a:p>
          <a:p>
            <a:r>
              <a:rPr lang="fr-FR" sz="2000" dirty="0"/>
              <a:t>Création du première Algorithme de calcul de l’histoire. </a:t>
            </a:r>
          </a:p>
        </p:txBody>
      </p:sp>
      <p:pic>
        <p:nvPicPr>
          <p:cNvPr id="1026" name="Picture 2" descr="Charles Babbage —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5" y="4262511"/>
            <a:ext cx="2085975" cy="151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les Babbage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00" y="3876307"/>
            <a:ext cx="2085975" cy="273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futura-sciences.com/buildsv6/images/largeoriginal/a/9/0/a90ffbb214_50142331_ada-lovelace-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37" y="4487112"/>
            <a:ext cx="2020844" cy="202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8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Eras Bold ITC" panose="020B0907030504020204" pitchFamily="34" charset="0"/>
                <a:ea typeface="+mn-ea"/>
                <a:cs typeface="+mn-cs"/>
              </a:rPr>
              <a:t>Grace Hopper       &amp;          Alan Turing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9827" y="2336873"/>
            <a:ext cx="4403187" cy="3599316"/>
          </a:xfrm>
        </p:spPr>
        <p:txBody>
          <a:bodyPr/>
          <a:lstStyle/>
          <a:p>
            <a:r>
              <a:rPr lang="fr-FR" sz="1700" dirty="0"/>
              <a:t>[1906 - 1992] A vécu 85 ans.</a:t>
            </a:r>
          </a:p>
          <a:p>
            <a:r>
              <a:rPr lang="fr-FR" sz="1700" dirty="0"/>
              <a:t>Informaticienne américaine et « 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admiral</a:t>
            </a:r>
            <a:r>
              <a:rPr lang="fr-FR" sz="1700" dirty="0"/>
              <a:t> » de la marine US.</a:t>
            </a:r>
          </a:p>
          <a:p>
            <a:r>
              <a:rPr lang="fr-FR" sz="1700" dirty="0"/>
              <a:t>Développe le 1</a:t>
            </a:r>
            <a:r>
              <a:rPr lang="fr-FR" sz="1700" baseline="30000" dirty="0"/>
              <a:t>er</a:t>
            </a:r>
            <a:r>
              <a:rPr lang="fr-FR" sz="1700" dirty="0"/>
              <a:t> ordinateur Harvard mark 1 (1937).</a:t>
            </a:r>
          </a:p>
          <a:p>
            <a:r>
              <a:rPr lang="fr-FR" sz="1700" dirty="0"/>
              <a:t>Développe le 1</a:t>
            </a:r>
            <a:r>
              <a:rPr lang="fr-FR" sz="1700" baseline="30000" dirty="0"/>
              <a:t>er</a:t>
            </a:r>
            <a:r>
              <a:rPr lang="fr-FR" sz="1700" dirty="0"/>
              <a:t> ordinateur commercial UNIVAC (1951).</a:t>
            </a:r>
          </a:p>
          <a:p>
            <a:pPr>
              <a:lnSpc>
                <a:spcPct val="100000"/>
              </a:lnSpc>
            </a:pPr>
            <a:r>
              <a:rPr lang="fr-FR" sz="1700" dirty="0"/>
              <a:t>Créer langage COBOL                                  en 1959.</a:t>
            </a:r>
          </a:p>
          <a:p>
            <a:endParaRPr lang="fr-FR" dirty="0"/>
          </a:p>
        </p:txBody>
      </p:sp>
      <p:pic>
        <p:nvPicPr>
          <p:cNvPr id="2050" name="Picture 2" descr="https://www.techno-science.net/illustration/Definition/inconnu/g/Grace-Hop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84" y="4406752"/>
            <a:ext cx="1733694" cy="20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CDB5F0-B3AB-40CA-B7F3-014FBFB828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000" dirty="0"/>
              <a:t>[ 1912 – 1954 ] A vécu 41 ans.</a:t>
            </a:r>
          </a:p>
          <a:p>
            <a:r>
              <a:rPr lang="fr-FR" sz="2000" dirty="0"/>
              <a:t>Reconnu comme le père de l’informatique moderne.</a:t>
            </a:r>
          </a:p>
          <a:p>
            <a:r>
              <a:rPr lang="fr-FR" sz="2000" dirty="0"/>
              <a:t>ENIGMA.</a:t>
            </a:r>
          </a:p>
          <a:p>
            <a:r>
              <a:rPr lang="fr-FR" sz="2000" dirty="0"/>
              <a:t>Test Turing.</a:t>
            </a:r>
          </a:p>
        </p:txBody>
      </p:sp>
      <p:pic>
        <p:nvPicPr>
          <p:cNvPr id="4" name="Picture 2" descr="https://cdn.futura-sciences.com/buildsv6/images/largeoriginal/3/7/4/374cd9a3be_50142133_turing-1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644" y="3684359"/>
            <a:ext cx="2754537" cy="275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31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Eras Bold ITC" panose="020B0907030504020204" pitchFamily="34" charset="0"/>
              </a:rPr>
              <a:t>Margaret Hamilton     &amp;    Steve Jobs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Née en 1936 (85 ans)</a:t>
            </a:r>
          </a:p>
          <a:p>
            <a:r>
              <a:rPr lang="fr-FR" sz="2000" dirty="0"/>
              <a:t>Directrice du département de Génie logiciel à la NASA 1963</a:t>
            </a:r>
          </a:p>
          <a:p>
            <a:r>
              <a:rPr lang="fr-FR" sz="2000" dirty="0"/>
              <a:t>Créer les base du « Software engineering » une </a:t>
            </a:r>
            <a:r>
              <a:rPr lang="fr-FR" sz="2000" dirty="0" err="1"/>
              <a:t>décénie</a:t>
            </a:r>
            <a:r>
              <a:rPr lang="fr-FR" sz="2000" dirty="0"/>
              <a:t> avant « Microsoft »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[1955 – 2011] A vécu 55 ans.</a:t>
            </a:r>
          </a:p>
          <a:p>
            <a:r>
              <a:rPr lang="fr-FR" sz="2000" dirty="0"/>
              <a:t>Création de la </a:t>
            </a:r>
            <a:r>
              <a:rPr lang="fr-FR" sz="2000" dirty="0" err="1"/>
              <a:t>societé</a:t>
            </a:r>
            <a:r>
              <a:rPr lang="fr-FR" sz="2000" dirty="0"/>
              <a:t> Apple en 1976.</a:t>
            </a:r>
          </a:p>
          <a:p>
            <a:endParaRPr lang="fr-FR" sz="2000" dirty="0"/>
          </a:p>
          <a:p>
            <a:r>
              <a:rPr lang="fr-FR" sz="2000" dirty="0"/>
              <a:t>Lancement du </a:t>
            </a:r>
            <a:r>
              <a:rPr lang="fr-FR" sz="2000" dirty="0" err="1"/>
              <a:t>Macintoch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/>
              <a:t>Apple Store </a:t>
            </a:r>
          </a:p>
        </p:txBody>
      </p:sp>
      <p:pic>
        <p:nvPicPr>
          <p:cNvPr id="3074" name="Picture 2" descr="Margaret Hamilton, la femme qui a fait atterrir l&amp;#39;Homme sur la Lu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72" y="4655445"/>
            <a:ext cx="3002218" cy="168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eve Jobs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914" y="4091427"/>
            <a:ext cx="2297267" cy="22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5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Eras Bold ITC" panose="020B0907030504020204" pitchFamily="34" charset="0"/>
              </a:rPr>
              <a:t>Tim </a:t>
            </a:r>
            <a:r>
              <a:rPr lang="fr-FR" dirty="0" err="1">
                <a:latin typeface="Eras Bold ITC" panose="020B0907030504020204" pitchFamily="34" charset="0"/>
              </a:rPr>
              <a:t>Berners</a:t>
            </a:r>
            <a:r>
              <a:rPr lang="fr-FR" dirty="0">
                <a:latin typeface="Eras Bold ITC" panose="020B0907030504020204" pitchFamily="34" charset="0"/>
              </a:rPr>
              <a:t>-Lee       &amp;            Bill Gates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Née en 1955 (66 ans).</a:t>
            </a:r>
          </a:p>
          <a:p>
            <a:r>
              <a:rPr lang="fr-FR" sz="1800" dirty="0"/>
              <a:t>Embauché par le CERN afin de créer une base de donnée pour les chercheur.</a:t>
            </a:r>
          </a:p>
          <a:p>
            <a:r>
              <a:rPr lang="fr-FR" sz="1800" dirty="0"/>
              <a:t>Fondateur du « World Wide Web », URL et HTTP.</a:t>
            </a:r>
          </a:p>
          <a:p>
            <a:r>
              <a:rPr lang="fr-FR" sz="1800" dirty="0"/>
              <a:t>Fondateur du W3C pour fixer les standards.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Née en 1955 ( 66 ans) </a:t>
            </a:r>
          </a:p>
          <a:p>
            <a:r>
              <a:rPr lang="fr-FR" sz="2000" dirty="0"/>
              <a:t>Créateur de Microsoft. </a:t>
            </a:r>
          </a:p>
          <a:p>
            <a:r>
              <a:rPr lang="fr-FR" sz="2000" dirty="0" err="1"/>
              <a:t>SmartCity</a:t>
            </a:r>
            <a:r>
              <a:rPr lang="fr-FR" sz="2000" dirty="0"/>
              <a:t> </a:t>
            </a:r>
          </a:p>
        </p:txBody>
      </p:sp>
      <p:pic>
        <p:nvPicPr>
          <p:cNvPr id="4098" name="Picture 2" descr="https://www.forbes.fr/wp-content/uploads/2019/11/t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98" y="4711490"/>
            <a:ext cx="2607202" cy="172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futura-sciences.com/buildsv6/images/largeoriginal/8/c/d/8cdbbd3141_50142283_gates-1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513" y="3468228"/>
            <a:ext cx="2970668" cy="297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61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aurions aussi pus citer:</a:t>
            </a:r>
          </a:p>
          <a:p>
            <a:r>
              <a:rPr lang="fr-FR" dirty="0" smtClean="0"/>
              <a:t>Blaise Pascal pour la Calculatrice</a:t>
            </a:r>
          </a:p>
          <a:p>
            <a:r>
              <a:rPr lang="fr-FR" dirty="0" smtClean="0"/>
              <a:t>Bill </a:t>
            </a:r>
            <a:r>
              <a:rPr lang="fr-FR" dirty="0" err="1" smtClean="0"/>
              <a:t>Moggridge</a:t>
            </a:r>
            <a:r>
              <a:rPr lang="fr-FR" dirty="0" smtClean="0"/>
              <a:t> pour l’ordinateur portable</a:t>
            </a:r>
          </a:p>
          <a:p>
            <a:endParaRPr lang="fr-FR" dirty="0"/>
          </a:p>
          <a:p>
            <a:r>
              <a:rPr lang="fr-FR" dirty="0" smtClean="0"/>
              <a:t>Qui auriez vous ajouté à cette liste?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25472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303</Words>
  <Application>Microsoft Office PowerPoint</Application>
  <PresentationFormat>Grand écran</PresentationFormat>
  <Paragraphs>71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Eras Bold ITC</vt:lpstr>
      <vt:lpstr>Open Sans</vt:lpstr>
      <vt:lpstr>Trebuchet MS</vt:lpstr>
      <vt:lpstr>Berlin</vt:lpstr>
      <vt:lpstr>  </vt:lpstr>
      <vt:lpstr> Introduction </vt:lpstr>
      <vt:lpstr>Présentation PowerPoint</vt:lpstr>
      <vt:lpstr>Charles Babbage    &amp;        Ada Lovelace</vt:lpstr>
      <vt:lpstr>Grace Hopper       &amp;          Alan Turing</vt:lpstr>
      <vt:lpstr>Margaret Hamilton     &amp;    Steve Jobs</vt:lpstr>
      <vt:lpstr>Tim Berners-Lee       &amp;            Bill Gates</vt:lpstr>
      <vt:lpstr>Conclusion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17010-75-16</dc:creator>
  <cp:lastModifiedBy>17010-75-17</cp:lastModifiedBy>
  <cp:revision>18</cp:revision>
  <dcterms:created xsi:type="dcterms:W3CDTF">2021-11-30T09:31:03Z</dcterms:created>
  <dcterms:modified xsi:type="dcterms:W3CDTF">2021-12-01T07:48:39Z</dcterms:modified>
</cp:coreProperties>
</file>