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1" r:id="rId3"/>
    <p:sldId id="257" r:id="rId4"/>
    <p:sldId id="258" r:id="rId5"/>
    <p:sldId id="259" r:id="rId6"/>
    <p:sldId id="262" r:id="rId7"/>
    <p:sldId id="263" r:id="rId8"/>
    <p:sldId id="264" r:id="rId9"/>
    <p:sldId id="265" r:id="rId10"/>
    <p:sldId id="266" r:id="rId11"/>
    <p:sldId id="268" r:id="rId12"/>
    <p:sldId id="260"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837" autoAdjust="0"/>
  </p:normalViewPr>
  <p:slideViewPr>
    <p:cSldViewPr snapToGrid="0">
      <p:cViewPr varScale="1">
        <p:scale>
          <a:sx n="79" d="100"/>
          <a:sy n="79" d="100"/>
        </p:scale>
        <p:origin x="17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F5E00-D50F-4BE1-B9D1-26153FB7E328}" type="datetimeFigureOut">
              <a:rPr lang="fr-FR" smtClean="0"/>
              <a:t>01/12/2021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BBBC2-2308-4CEC-9307-B92B7F76167E}" type="slidenum">
              <a:rPr lang="fr-FR" smtClean="0"/>
              <a:t>‹N°›</a:t>
            </a:fld>
            <a:endParaRPr lang="fr-FR"/>
          </a:p>
        </p:txBody>
      </p:sp>
    </p:spTree>
    <p:extLst>
      <p:ext uri="{BB962C8B-B14F-4D97-AF65-F5344CB8AC3E}">
        <p14:creationId xmlns:p14="http://schemas.microsoft.com/office/powerpoint/2010/main" val="51032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-Bien qu’on trouve des pseudo ordinateur (appelé machine à calculer programmable) dès la fin du 19eme siècle. C’est pendant la 2nd guerre mondiale que des avancées majeures vont avoir lieu</a:t>
            </a:r>
          </a:p>
          <a:p>
            <a:r>
              <a:rPr lang="fr-FR" dirty="0" smtClean="0"/>
              <a:t>et que les calculateurs vont avoir un rôle primordial dans le déchiffrement du système de cryptage allemand </a:t>
            </a:r>
            <a:r>
              <a:rPr lang="fr-FR" dirty="0" err="1" smtClean="0"/>
              <a:t>Enigma</a:t>
            </a:r>
            <a:r>
              <a:rPr lang="fr-F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c’est à ce moment-là que l’on voit arriver la course interminable à la miniaturisation des composants et la montée en puissance des calculs permettant la conception d’ordinateur de bureau, pc portable, tablette, etc…</a:t>
            </a:r>
          </a:p>
          <a:p>
            <a:endParaRPr lang="fr-FR" dirty="0" smtClean="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3</a:t>
            </a:fld>
            <a:endParaRPr lang="fr-FR"/>
          </a:p>
        </p:txBody>
      </p:sp>
    </p:spTree>
    <p:extLst>
      <p:ext uri="{BB962C8B-B14F-4D97-AF65-F5344CB8AC3E}">
        <p14:creationId xmlns:p14="http://schemas.microsoft.com/office/powerpoint/2010/main" val="13443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12</a:t>
            </a:fld>
            <a:endParaRPr lang="fr-FR"/>
          </a:p>
        </p:txBody>
      </p:sp>
    </p:spTree>
    <p:extLst>
      <p:ext uri="{BB962C8B-B14F-4D97-AF65-F5344CB8AC3E}">
        <p14:creationId xmlns:p14="http://schemas.microsoft.com/office/powerpoint/2010/main" val="53146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systèmes d’exploitations existent depuis les années 50 mais chaque machine avait son propre système qui n’était pas vraiment visible et dont l’interaction était très limitée. C’est dans les années 70 qu’arrivent de nouveaux types de machines avec notamment écran et clavier, l’interaction se fait uniquement via des lignes de commande dans des langages spécifiques Lisp ou BASIC. Puis grâce à l’association écran / souris nous avons enfin de vraies interactivités avec la machine en 1973.</a:t>
            </a:r>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13</a:t>
            </a:fld>
            <a:endParaRPr lang="fr-FR"/>
          </a:p>
        </p:txBody>
      </p:sp>
    </p:spTree>
    <p:extLst>
      <p:ext uri="{BB962C8B-B14F-4D97-AF65-F5344CB8AC3E}">
        <p14:creationId xmlns:p14="http://schemas.microsoft.com/office/powerpoint/2010/main" val="117977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système d’exploitation, application, drivers (pilotes), etc….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Apple store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Play store</a:t>
            </a:r>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14</a:t>
            </a:fld>
            <a:endParaRPr lang="fr-FR"/>
          </a:p>
        </p:txBody>
      </p:sp>
    </p:spTree>
    <p:extLst>
      <p:ext uri="{BB962C8B-B14F-4D97-AF65-F5344CB8AC3E}">
        <p14:creationId xmlns:p14="http://schemas.microsoft.com/office/powerpoint/2010/main" val="177285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License libre ou License payante : libre office/Microsoft office /  Suite Adobe vs </a:t>
            </a:r>
            <a:r>
              <a:rPr lang="fr-FR" sz="1200" kern="1200" dirty="0" err="1" smtClean="0">
                <a:solidFill>
                  <a:schemeClr val="tx1"/>
                </a:solidFill>
                <a:effectLst/>
                <a:latin typeface="+mn-lt"/>
                <a:ea typeface="+mn-ea"/>
                <a:cs typeface="+mn-cs"/>
              </a:rPr>
              <a:t>Gimp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Inscape</a:t>
            </a:r>
            <a:r>
              <a:rPr lang="fr-FR" sz="1200" kern="1200" dirty="0" smtClean="0">
                <a:solidFill>
                  <a:schemeClr val="tx1"/>
                </a:solidFill>
                <a:effectLst/>
                <a:latin typeface="+mn-lt"/>
                <a:ea typeface="+mn-ea"/>
                <a:cs typeface="+mn-cs"/>
              </a:rPr>
              <a:t>, et </a:t>
            </a:r>
            <a:r>
              <a:rPr lang="fr-FR" sz="1200" kern="1200" dirty="0" err="1" smtClean="0">
                <a:solidFill>
                  <a:schemeClr val="tx1"/>
                </a:solidFill>
                <a:effectLst/>
                <a:latin typeface="+mn-lt"/>
                <a:ea typeface="+mn-ea"/>
                <a:cs typeface="+mn-cs"/>
              </a:rPr>
              <a:t>Scribus</a:t>
            </a:r>
            <a:r>
              <a:rPr lang="fr-FR" sz="1200" kern="1200" dirty="0" smtClean="0">
                <a:solidFill>
                  <a:schemeClr val="tx1"/>
                </a:solidFill>
                <a:effectLst/>
                <a:latin typeface="+mn-lt"/>
                <a:ea typeface="+mn-ea"/>
                <a:cs typeface="+mn-cs"/>
              </a:rPr>
              <a:t> / 3D Studio Max ou Maya Vs Blender</a:t>
            </a:r>
          </a:p>
          <a:p>
            <a:r>
              <a:rPr lang="fr-FR" sz="1200" kern="1200" dirty="0" smtClean="0">
                <a:solidFill>
                  <a:schemeClr val="tx1"/>
                </a:solidFill>
                <a:effectLst/>
                <a:latin typeface="+mn-lt"/>
                <a:ea typeface="+mn-ea"/>
                <a:cs typeface="+mn-cs"/>
              </a:rPr>
              <a:t>Si c’est gratuit c’est toi le produit : logiciel gratuit avec version complète payant, logiciel pub, antivirus </a:t>
            </a:r>
          </a:p>
          <a:p>
            <a:r>
              <a:rPr lang="fr-FR" sz="1200" kern="1200" dirty="0" smtClean="0">
                <a:solidFill>
                  <a:schemeClr val="tx1"/>
                </a:solidFill>
                <a:effectLst/>
                <a:latin typeface="+mn-lt"/>
                <a:ea typeface="+mn-ea"/>
                <a:cs typeface="+mn-cs"/>
              </a:rPr>
              <a:t>Philosophies des développeurs : acheter le produit, être aguiché par l’achat d’une version complète, totalement libre et complet </a:t>
            </a:r>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15</a:t>
            </a:fld>
            <a:endParaRPr lang="fr-FR"/>
          </a:p>
        </p:txBody>
      </p:sp>
    </p:spTree>
    <p:extLst>
      <p:ext uri="{BB962C8B-B14F-4D97-AF65-F5344CB8AC3E}">
        <p14:creationId xmlns:p14="http://schemas.microsoft.com/office/powerpoint/2010/main" val="151925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sz="1200" b="1" dirty="0" smtClean="0"/>
              <a:t>Par opposition au software, qui désigne les logiciels informatiques, le software est la partie virtuelle.</a:t>
            </a:r>
            <a:endParaRPr lang="fr-FR" sz="1200" b="1"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4</a:t>
            </a:fld>
            <a:endParaRPr lang="fr-FR"/>
          </a:p>
        </p:txBody>
      </p:sp>
    </p:spTree>
    <p:extLst>
      <p:ext uri="{BB962C8B-B14F-4D97-AF65-F5344CB8AC3E}">
        <p14:creationId xmlns:p14="http://schemas.microsoft.com/office/powerpoint/2010/main" val="126684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BIOS (basic input output system) devant effectuer la configuration et le démarrage correct de tous les équipements.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POST</a:t>
            </a:r>
            <a:r>
              <a:rPr lang="fr-FR" sz="1200" b="0" baseline="0" dirty="0" smtClean="0"/>
              <a:t> </a:t>
            </a:r>
            <a:r>
              <a:rPr lang="fr-FR" sz="1200" b="0" i="0" kern="1200" dirty="0" smtClean="0">
                <a:solidFill>
                  <a:schemeClr val="tx1"/>
                </a:solidFill>
                <a:effectLst/>
                <a:latin typeface="+mn-lt"/>
                <a:ea typeface="+mn-ea"/>
                <a:cs typeface="+mn-cs"/>
              </a:rPr>
              <a:t>power-on self-test</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5</a:t>
            </a:fld>
            <a:endParaRPr lang="fr-FR"/>
          </a:p>
        </p:txBody>
      </p:sp>
    </p:spTree>
    <p:extLst>
      <p:ext uri="{BB962C8B-B14F-4D97-AF65-F5344CB8AC3E}">
        <p14:creationId xmlns:p14="http://schemas.microsoft.com/office/powerpoint/2010/main" val="382188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t>Composant présent dans de nombreux dispositifs électroniques grâce à sa puissance de calcul et a son horloge interne il réalise et synchronise les instructions émises par l’utilisateurs, matériels et logiciel. </a:t>
            </a:r>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6</a:t>
            </a:fld>
            <a:endParaRPr lang="fr-FR"/>
          </a:p>
        </p:txBody>
      </p:sp>
    </p:spTree>
    <p:extLst>
      <p:ext uri="{BB962C8B-B14F-4D97-AF65-F5344CB8AC3E}">
        <p14:creationId xmlns:p14="http://schemas.microsoft.com/office/powerpoint/2010/main" val="46646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 son origine le périphérique graphique ou carte d'extension d’ordinateur avait pour unique rôle est de produire une image affichable sur un écran. </a:t>
            </a:r>
          </a:p>
          <a:p>
            <a:r>
              <a:rPr lang="fr-FR" sz="1200" b="0" dirty="0" smtClean="0"/>
              <a:t>Aujourd’hui les cartes graphiques intègrent des GPU pour palier a l’exigence de calcul du 3D afin de décharger les CPU</a:t>
            </a:r>
            <a:endParaRPr lang="fr-FR" b="0"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7</a:t>
            </a:fld>
            <a:endParaRPr lang="fr-FR"/>
          </a:p>
        </p:txBody>
      </p:sp>
    </p:spTree>
    <p:extLst>
      <p:ext uri="{BB962C8B-B14F-4D97-AF65-F5344CB8AC3E}">
        <p14:creationId xmlns:p14="http://schemas.microsoft.com/office/powerpoint/2010/main" val="389539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C’est comme une extension plus lente de mémoire du CPU lui permettant de se décharger des calculs récurrents.</a:t>
            </a:r>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8</a:t>
            </a:fld>
            <a:endParaRPr lang="fr-FR"/>
          </a:p>
        </p:txBody>
      </p:sp>
    </p:spTree>
    <p:extLst>
      <p:ext uri="{BB962C8B-B14F-4D97-AF65-F5344CB8AC3E}">
        <p14:creationId xmlns:p14="http://schemas.microsoft.com/office/powerpoint/2010/main" val="231115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à disque tournant magnétique (modèle classique) ou à puces de mémoire (SSD) utilisée principalement dans les ordinateurs pour stocker des informations de manière pérenne </a:t>
            </a:r>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9</a:t>
            </a:fld>
            <a:endParaRPr lang="fr-FR"/>
          </a:p>
        </p:txBody>
      </p:sp>
    </p:spTree>
    <p:extLst>
      <p:ext uri="{BB962C8B-B14F-4D97-AF65-F5344CB8AC3E}">
        <p14:creationId xmlns:p14="http://schemas.microsoft.com/office/powerpoint/2010/main" val="88302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En raison des nombreuses contraintes technique, les formats des boitiers d’alimentations ont énormément évoluer au fil du temps, et aujourd’hui il est très important de bien choisir son boitier d’alimentation en fonction des éléments composant son PC.</a:t>
            </a:r>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10</a:t>
            </a:fld>
            <a:endParaRPr lang="fr-FR"/>
          </a:p>
        </p:txBody>
      </p:sp>
    </p:spTree>
    <p:extLst>
      <p:ext uri="{BB962C8B-B14F-4D97-AF65-F5344CB8AC3E}">
        <p14:creationId xmlns:p14="http://schemas.microsoft.com/office/powerpoint/2010/main" val="314973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t>Les périphériques sont les éléments qui ne sont pas essentiels au bon fonctionnement de l’ordinateur se sont des composants externes au PC mais qui permettent une extension de fonctionnalité. Comme par exemple : Imprimante, lecteur de disquette 3.5, lecteur CDROM / DVD, Disque dur externe, clavier souris, scanner, tablette graphique etc…</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65BBBC2-2308-4CEC-9307-B92B7F76167E}" type="slidenum">
              <a:rPr lang="fr-FR" smtClean="0"/>
              <a:t>11</a:t>
            </a:fld>
            <a:endParaRPr lang="fr-FR"/>
          </a:p>
        </p:txBody>
      </p:sp>
    </p:spTree>
    <p:extLst>
      <p:ext uri="{BB962C8B-B14F-4D97-AF65-F5344CB8AC3E}">
        <p14:creationId xmlns:p14="http://schemas.microsoft.com/office/powerpoint/2010/main" val="1444520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jpg"/><Relationship Id="rId9" Type="http://schemas.openxmlformats.org/officeDocument/2006/relationships/image" Target="../media/image20.jf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11681" y="2809701"/>
            <a:ext cx="8401194" cy="986777"/>
          </a:xfrm>
        </p:spPr>
        <p:txBody>
          <a:bodyPr/>
          <a:lstStyle/>
          <a:p>
            <a:r>
              <a:rPr lang="fr-FR" dirty="0" smtClean="0"/>
              <a:t>HARDWARE / SOFTWARE</a:t>
            </a:r>
            <a:endParaRPr lang="fr-FR" dirty="0"/>
          </a:p>
        </p:txBody>
      </p:sp>
    </p:spTree>
    <p:extLst>
      <p:ext uri="{BB962C8B-B14F-4D97-AF65-F5344CB8AC3E}">
        <p14:creationId xmlns:p14="http://schemas.microsoft.com/office/powerpoint/2010/main" val="274597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279433" y="1930337"/>
            <a:ext cx="5754071" cy="3323987"/>
          </a:xfrm>
          <a:prstGeom prst="rect">
            <a:avLst/>
          </a:prstGeom>
          <a:noFill/>
        </p:spPr>
        <p:txBody>
          <a:bodyPr wrap="square" rtlCol="0">
            <a:spAutoFit/>
          </a:bodyPr>
          <a:lstStyle/>
          <a:p>
            <a:r>
              <a:rPr lang="fr-FR" sz="3500" b="1" dirty="0"/>
              <a:t>L’alimentation est le composant chargé de distribuer les différentes tensions au sein des différents éléments de </a:t>
            </a:r>
            <a:r>
              <a:rPr lang="fr-FR" sz="3500" b="1" dirty="0" smtClean="0"/>
              <a:t>l’ordinateur.</a:t>
            </a:r>
            <a:endParaRPr lang="fr-FR" sz="350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 y="773638"/>
            <a:ext cx="5145577" cy="5050009"/>
          </a:xfrm>
          <a:prstGeom prst="rect">
            <a:avLst/>
          </a:prstGeom>
        </p:spPr>
      </p:pic>
    </p:spTree>
    <p:extLst>
      <p:ext uri="{BB962C8B-B14F-4D97-AF65-F5344CB8AC3E}">
        <p14:creationId xmlns:p14="http://schemas.microsoft.com/office/powerpoint/2010/main" val="3033570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Périphériques</a:t>
            </a:r>
            <a:endParaRPr lang="fr-FR" dirty="0"/>
          </a:p>
        </p:txBody>
      </p:sp>
      <p:sp>
        <p:nvSpPr>
          <p:cNvPr id="6" name="ZoneTexte 5"/>
          <p:cNvSpPr txBox="1"/>
          <p:nvPr/>
        </p:nvSpPr>
        <p:spPr>
          <a:xfrm>
            <a:off x="709647" y="5035296"/>
            <a:ext cx="10789920" cy="1708160"/>
          </a:xfrm>
          <a:prstGeom prst="rect">
            <a:avLst/>
          </a:prstGeom>
          <a:noFill/>
        </p:spPr>
        <p:txBody>
          <a:bodyPr wrap="square" rtlCol="0">
            <a:spAutoFit/>
          </a:bodyPr>
          <a:lstStyle/>
          <a:p>
            <a:r>
              <a:rPr lang="fr-FR" sz="3500" b="1" dirty="0"/>
              <a:t>Il existe de nombreux éléments hardware qui ne sont pas « vitaux » </a:t>
            </a:r>
            <a:r>
              <a:rPr lang="fr-FR" sz="3500" b="1" dirty="0" smtClean="0"/>
              <a:t>pour </a:t>
            </a:r>
            <a:r>
              <a:rPr lang="fr-FR" sz="3500" b="1" dirty="0"/>
              <a:t>le bon fonctionnement du </a:t>
            </a:r>
            <a:r>
              <a:rPr lang="fr-FR" sz="3500" b="1" dirty="0" smtClean="0"/>
              <a:t>PC.</a:t>
            </a:r>
            <a:endParaRPr lang="fr-FR" sz="3500" b="1"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76" y="2389022"/>
            <a:ext cx="8123682" cy="2437105"/>
          </a:xfrm>
          <a:prstGeom prst="rect">
            <a:avLst/>
          </a:prstGeom>
        </p:spPr>
      </p:pic>
    </p:spTree>
    <p:extLst>
      <p:ext uri="{BB962C8B-B14F-4D97-AF65-F5344CB8AC3E}">
        <p14:creationId xmlns:p14="http://schemas.microsoft.com/office/powerpoint/2010/main" val="2520593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46594" y="973668"/>
            <a:ext cx="8761413" cy="706964"/>
          </a:xfrm>
        </p:spPr>
        <p:txBody>
          <a:bodyPr/>
          <a:lstStyle/>
          <a:p>
            <a:pPr algn="ctr"/>
            <a:r>
              <a:rPr lang="fr-FR" dirty="0" smtClean="0"/>
              <a:t>Software</a:t>
            </a:r>
            <a:endParaRPr lang="fr-FR" dirty="0"/>
          </a:p>
        </p:txBody>
      </p:sp>
      <p:sp>
        <p:nvSpPr>
          <p:cNvPr id="3" name="Espace réservé du contenu 2"/>
          <p:cNvSpPr>
            <a:spLocks noGrp="1"/>
          </p:cNvSpPr>
          <p:nvPr>
            <p:ph idx="1"/>
          </p:nvPr>
        </p:nvSpPr>
        <p:spPr>
          <a:xfrm>
            <a:off x="1374410" y="3066796"/>
            <a:ext cx="9305782" cy="2590292"/>
          </a:xfrm>
        </p:spPr>
        <p:txBody>
          <a:bodyPr>
            <a:normAutofit/>
          </a:bodyPr>
          <a:lstStyle/>
          <a:p>
            <a:pPr marL="0" indent="0">
              <a:buNone/>
            </a:pPr>
            <a:r>
              <a:rPr lang="fr-FR" sz="3000" b="1" dirty="0"/>
              <a:t>Un software ou logiciel en français, est la partie invisible de l’ordinateur. C’est l’interface qui </a:t>
            </a:r>
            <a:r>
              <a:rPr lang="fr-FR" sz="3000" b="1" dirty="0" smtClean="0"/>
              <a:t>permet, </a:t>
            </a:r>
            <a:r>
              <a:rPr lang="fr-FR" sz="3000" b="1" dirty="0"/>
              <a:t>par le biais d’instruction interprétable par la </a:t>
            </a:r>
            <a:r>
              <a:rPr lang="fr-FR" sz="3000" b="1" dirty="0" smtClean="0"/>
              <a:t>machine, </a:t>
            </a:r>
            <a:r>
              <a:rPr lang="fr-FR" sz="3000" b="1" dirty="0"/>
              <a:t>de communiquer avec des périphériques ou un utilisateur et </a:t>
            </a:r>
            <a:r>
              <a:rPr lang="fr-FR" sz="3000" b="1" dirty="0" smtClean="0"/>
              <a:t>inversement.</a:t>
            </a:r>
            <a:endParaRPr lang="fr-FR" sz="3000" b="1" dirty="0"/>
          </a:p>
        </p:txBody>
      </p:sp>
    </p:spTree>
    <p:extLst>
      <p:ext uri="{BB962C8B-B14F-4D97-AF65-F5344CB8AC3E}">
        <p14:creationId xmlns:p14="http://schemas.microsoft.com/office/powerpoint/2010/main" val="1303123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70" y="338575"/>
            <a:ext cx="6209524" cy="3961905"/>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0976" y="4495552"/>
            <a:ext cx="3048000" cy="1828800"/>
          </a:xfrm>
          <a:prstGeom prst="rect">
            <a:avLst/>
          </a:prstGeom>
        </p:spPr>
      </p:pic>
      <p:sp>
        <p:nvSpPr>
          <p:cNvPr id="6" name="ZoneTexte 5"/>
          <p:cNvSpPr txBox="1"/>
          <p:nvPr/>
        </p:nvSpPr>
        <p:spPr>
          <a:xfrm>
            <a:off x="7597092" y="731520"/>
            <a:ext cx="1107996" cy="707886"/>
          </a:xfrm>
          <a:prstGeom prst="rect">
            <a:avLst/>
          </a:prstGeom>
          <a:noFill/>
        </p:spPr>
        <p:txBody>
          <a:bodyPr wrap="none" rtlCol="0">
            <a:spAutoFit/>
          </a:bodyPr>
          <a:lstStyle/>
          <a:p>
            <a:r>
              <a:rPr lang="fr-FR" sz="4000" b="1" dirty="0" smtClean="0"/>
              <a:t>LIPS</a:t>
            </a:r>
            <a:endParaRPr lang="fr-FR" sz="4000" b="1" dirty="0"/>
          </a:p>
        </p:txBody>
      </p:sp>
      <p:sp>
        <p:nvSpPr>
          <p:cNvPr id="7" name="Flèche droite 6"/>
          <p:cNvSpPr/>
          <p:nvPr/>
        </p:nvSpPr>
        <p:spPr>
          <a:xfrm>
            <a:off x="7028065" y="969639"/>
            <a:ext cx="524256" cy="231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6322620" y="5056009"/>
            <a:ext cx="1673856" cy="707886"/>
          </a:xfrm>
          <a:prstGeom prst="rect">
            <a:avLst/>
          </a:prstGeom>
          <a:noFill/>
        </p:spPr>
        <p:txBody>
          <a:bodyPr wrap="none" rtlCol="0">
            <a:spAutoFit/>
          </a:bodyPr>
          <a:lstStyle/>
          <a:p>
            <a:r>
              <a:rPr lang="fr-FR" sz="4000" b="1" dirty="0" smtClean="0"/>
              <a:t>BASIC</a:t>
            </a:r>
            <a:endParaRPr lang="fr-FR" sz="4000" b="1" dirty="0"/>
          </a:p>
        </p:txBody>
      </p:sp>
      <p:sp>
        <p:nvSpPr>
          <p:cNvPr id="9" name="Flèche gauche 8"/>
          <p:cNvSpPr/>
          <p:nvPr/>
        </p:nvSpPr>
        <p:spPr>
          <a:xfrm>
            <a:off x="7996476" y="5208784"/>
            <a:ext cx="708612" cy="3764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35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38912" y="4303455"/>
            <a:ext cx="11753088" cy="2062103"/>
          </a:xfrm>
          <a:prstGeom prst="rect">
            <a:avLst/>
          </a:prstGeom>
          <a:noFill/>
        </p:spPr>
        <p:txBody>
          <a:bodyPr wrap="square" rtlCol="0">
            <a:spAutoFit/>
          </a:bodyPr>
          <a:lstStyle/>
          <a:p>
            <a:r>
              <a:rPr lang="fr-FR" sz="3200" b="1" dirty="0"/>
              <a:t>Depuis l’interactivité avec les machines et la démocratisation de l’outil informatique de nombreux </a:t>
            </a:r>
            <a:r>
              <a:rPr lang="fr-FR" sz="3200" b="1" dirty="0" smtClean="0"/>
              <a:t>développeurs </a:t>
            </a:r>
            <a:r>
              <a:rPr lang="fr-FR" sz="3200" b="1" dirty="0"/>
              <a:t>se sont lancés dans le codage et la création de nouveaux </a:t>
            </a:r>
            <a:r>
              <a:rPr lang="fr-FR" sz="3200" b="1" dirty="0" smtClean="0"/>
              <a:t>outils.</a:t>
            </a:r>
            <a:endParaRPr lang="fr-FR" sz="3200" b="1"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427" y="142875"/>
            <a:ext cx="4163949" cy="4163949"/>
          </a:xfrm>
          <a:prstGeom prst="rect">
            <a:avLst/>
          </a:prstGeom>
        </p:spPr>
      </p:pic>
      <p:sp>
        <p:nvSpPr>
          <p:cNvPr id="7" name="Rectangle 6"/>
          <p:cNvSpPr/>
          <p:nvPr/>
        </p:nvSpPr>
        <p:spPr>
          <a:xfrm>
            <a:off x="5012149" y="3864864"/>
            <a:ext cx="1734503" cy="283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8075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991" y="2501146"/>
            <a:ext cx="2842832" cy="4082015"/>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346" y="3094267"/>
            <a:ext cx="1082992" cy="812244"/>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9938" y="2259296"/>
            <a:ext cx="523527" cy="575880"/>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6372" y="2803985"/>
            <a:ext cx="1259020" cy="750570"/>
          </a:xfrm>
          <a:prstGeom prst="rect">
            <a:avLst/>
          </a:prstGeom>
        </p:spPr>
      </p:pic>
      <p:sp>
        <p:nvSpPr>
          <p:cNvPr id="9" name="ZoneTexte 8"/>
          <p:cNvSpPr txBox="1"/>
          <p:nvPr/>
        </p:nvSpPr>
        <p:spPr>
          <a:xfrm>
            <a:off x="238340" y="6193047"/>
            <a:ext cx="11782972" cy="523220"/>
          </a:xfrm>
          <a:prstGeom prst="rect">
            <a:avLst/>
          </a:prstGeom>
          <a:noFill/>
        </p:spPr>
        <p:txBody>
          <a:bodyPr wrap="square" rtlCol="0">
            <a:spAutoFit/>
          </a:bodyPr>
          <a:lstStyle/>
          <a:p>
            <a:r>
              <a:rPr lang="fr-FR" sz="2800" b="1" dirty="0"/>
              <a:t>De nos jours l’achat d’un outil </a:t>
            </a:r>
            <a:r>
              <a:rPr lang="fr-FR" sz="2800" b="1" dirty="0" smtClean="0"/>
              <a:t>informatique n’est </a:t>
            </a:r>
            <a:r>
              <a:rPr lang="fr-FR" sz="2800" b="1" dirty="0"/>
              <a:t>pas chose </a:t>
            </a:r>
            <a:r>
              <a:rPr lang="fr-FR" sz="2800" b="1" dirty="0" smtClean="0"/>
              <a:t>aisée !</a:t>
            </a:r>
            <a:endParaRPr lang="fr-FR" sz="2800" b="1" dirty="0"/>
          </a:p>
        </p:txBody>
      </p:sp>
      <p:sp>
        <p:nvSpPr>
          <p:cNvPr id="10" name="ZoneTexte 9"/>
          <p:cNvSpPr txBox="1"/>
          <p:nvPr/>
        </p:nvSpPr>
        <p:spPr>
          <a:xfrm>
            <a:off x="1203443" y="2603952"/>
            <a:ext cx="2792752" cy="369332"/>
          </a:xfrm>
          <a:prstGeom prst="rect">
            <a:avLst/>
          </a:prstGeom>
          <a:noFill/>
        </p:spPr>
        <p:txBody>
          <a:bodyPr wrap="none" rtlCol="0">
            <a:spAutoFit/>
          </a:bodyPr>
          <a:lstStyle/>
          <a:p>
            <a:r>
              <a:rPr lang="fr-FR" dirty="0" smtClean="0"/>
              <a:t>Système d’exploitation </a:t>
            </a:r>
            <a:endParaRPr lang="fr-FR" dirty="0"/>
          </a:p>
        </p:txBody>
      </p:sp>
      <p:sp>
        <p:nvSpPr>
          <p:cNvPr id="11" name="ZoneTexte 10"/>
          <p:cNvSpPr txBox="1"/>
          <p:nvPr/>
        </p:nvSpPr>
        <p:spPr>
          <a:xfrm>
            <a:off x="6719080" y="4609997"/>
            <a:ext cx="1576072" cy="369332"/>
          </a:xfrm>
          <a:prstGeom prst="rect">
            <a:avLst/>
          </a:prstGeom>
          <a:noFill/>
        </p:spPr>
        <p:txBody>
          <a:bodyPr wrap="none" rtlCol="0">
            <a:spAutoFit/>
          </a:bodyPr>
          <a:lstStyle/>
          <a:p>
            <a:r>
              <a:rPr lang="fr-FR" dirty="0" smtClean="0"/>
              <a:t>Applications</a:t>
            </a:r>
            <a:endParaRPr lang="fr-FR" dirty="0"/>
          </a:p>
        </p:txBody>
      </p:sp>
      <p:sp>
        <p:nvSpPr>
          <p:cNvPr id="12" name="ZoneTexte 11"/>
          <p:cNvSpPr txBox="1"/>
          <p:nvPr/>
        </p:nvSpPr>
        <p:spPr>
          <a:xfrm>
            <a:off x="5665601" y="2337552"/>
            <a:ext cx="1553630" cy="369332"/>
          </a:xfrm>
          <a:prstGeom prst="rect">
            <a:avLst/>
          </a:prstGeom>
          <a:noFill/>
        </p:spPr>
        <p:txBody>
          <a:bodyPr wrap="none" rtlCol="0">
            <a:spAutoFit/>
          </a:bodyPr>
          <a:lstStyle/>
          <a:p>
            <a:r>
              <a:rPr lang="fr-FR" dirty="0" smtClean="0"/>
              <a:t>License libre</a:t>
            </a:r>
            <a:endParaRPr lang="fr-FR" dirty="0"/>
          </a:p>
        </p:txBody>
      </p:sp>
      <p:sp>
        <p:nvSpPr>
          <p:cNvPr id="13" name="ZoneTexte 12"/>
          <p:cNvSpPr txBox="1"/>
          <p:nvPr/>
        </p:nvSpPr>
        <p:spPr>
          <a:xfrm>
            <a:off x="2810294" y="4455178"/>
            <a:ext cx="1160895" cy="369332"/>
          </a:xfrm>
          <a:prstGeom prst="rect">
            <a:avLst/>
          </a:prstGeom>
          <a:noFill/>
        </p:spPr>
        <p:txBody>
          <a:bodyPr wrap="none" rtlCol="0">
            <a:spAutoFit/>
          </a:bodyPr>
          <a:lstStyle/>
          <a:p>
            <a:r>
              <a:rPr lang="fr-FR" dirty="0" smtClean="0"/>
              <a:t>Anti virus</a:t>
            </a:r>
            <a:endParaRPr lang="fr-FR" dirty="0"/>
          </a:p>
        </p:txBody>
      </p:sp>
      <p:sp>
        <p:nvSpPr>
          <p:cNvPr id="15" name="ZoneTexte 14"/>
          <p:cNvSpPr txBox="1"/>
          <p:nvPr/>
        </p:nvSpPr>
        <p:spPr>
          <a:xfrm>
            <a:off x="7656487" y="2764196"/>
            <a:ext cx="2377574" cy="369332"/>
          </a:xfrm>
          <a:prstGeom prst="rect">
            <a:avLst/>
          </a:prstGeom>
          <a:noFill/>
        </p:spPr>
        <p:txBody>
          <a:bodyPr wrap="none" rtlCol="0">
            <a:spAutoFit/>
          </a:bodyPr>
          <a:lstStyle/>
          <a:p>
            <a:r>
              <a:rPr lang="fr-FR" dirty="0" smtClean="0"/>
              <a:t>Traitement de texte</a:t>
            </a:r>
            <a:endParaRPr lang="fr-FR" dirty="0"/>
          </a:p>
        </p:txBody>
      </p:sp>
      <p:pic>
        <p:nvPicPr>
          <p:cNvPr id="2" name="Imag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1425" y="4916140"/>
            <a:ext cx="1423566" cy="800756"/>
          </a:xfrm>
          <a:prstGeom prst="rect">
            <a:avLst/>
          </a:prstGeom>
        </p:spPr>
      </p:pic>
      <p:pic>
        <p:nvPicPr>
          <p:cNvPr id="3" name="Imag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96442" y="4114836"/>
            <a:ext cx="2133600" cy="525929"/>
          </a:xfrm>
          <a:prstGeom prst="rect">
            <a:avLst/>
          </a:prstGeom>
        </p:spPr>
      </p:pic>
      <p:pic>
        <p:nvPicPr>
          <p:cNvPr id="8" name="Imag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1743" y="3504575"/>
            <a:ext cx="1650682" cy="925616"/>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6346" y="5114721"/>
            <a:ext cx="1540283" cy="1091815"/>
          </a:xfrm>
          <a:prstGeom prst="rect">
            <a:avLst/>
          </a:prstGeom>
        </p:spPr>
      </p:pic>
      <p:sp>
        <p:nvSpPr>
          <p:cNvPr id="16" name="Titre 15"/>
          <p:cNvSpPr>
            <a:spLocks noGrp="1"/>
          </p:cNvSpPr>
          <p:nvPr>
            <p:ph type="title"/>
          </p:nvPr>
        </p:nvSpPr>
        <p:spPr/>
        <p:txBody>
          <a:bodyPr/>
          <a:lstStyle/>
          <a:p>
            <a:pPr algn="ctr"/>
            <a:r>
              <a:rPr lang="fr-FR" b="1" dirty="0" smtClean="0"/>
              <a:t>Conclusion</a:t>
            </a:r>
            <a:endParaRPr lang="fr-FR" b="1" dirty="0"/>
          </a:p>
        </p:txBody>
      </p:sp>
    </p:spTree>
    <p:extLst>
      <p:ext uri="{BB962C8B-B14F-4D97-AF65-F5344CB8AC3E}">
        <p14:creationId xmlns:p14="http://schemas.microsoft.com/office/powerpoint/2010/main" val="3058667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46176" y="1327150"/>
            <a:ext cx="11180064" cy="4862870"/>
          </a:xfrm>
          <a:prstGeom prst="rect">
            <a:avLst/>
          </a:prstGeom>
          <a:noFill/>
        </p:spPr>
        <p:txBody>
          <a:bodyPr wrap="square" rtlCol="0">
            <a:spAutoFit/>
          </a:bodyPr>
          <a:lstStyle/>
          <a:p>
            <a:r>
              <a:rPr lang="fr-FR" sz="4000" b="1" dirty="0"/>
              <a:t>Depuis la seconde guerre les avancées </a:t>
            </a:r>
            <a:r>
              <a:rPr lang="fr-FR" sz="4000" b="1" dirty="0" smtClean="0"/>
              <a:t>technologiques ont </a:t>
            </a:r>
            <a:r>
              <a:rPr lang="fr-FR" sz="4000" b="1" dirty="0" smtClean="0"/>
              <a:t>permis </a:t>
            </a:r>
            <a:r>
              <a:rPr lang="fr-FR" sz="4000" b="1" dirty="0" smtClean="0"/>
              <a:t>des avancées dans le domaine de l’informatique assez fulgurantes. Aujourd’hui ces avancées semblent être </a:t>
            </a:r>
            <a:r>
              <a:rPr lang="fr-FR" sz="4000" b="1" dirty="0" err="1" smtClean="0"/>
              <a:t>inarrêtables</a:t>
            </a:r>
            <a:r>
              <a:rPr lang="fr-FR" sz="4000" b="1" dirty="0" smtClean="0"/>
              <a:t>. </a:t>
            </a:r>
            <a:r>
              <a:rPr lang="fr-FR" sz="4000" b="1" smtClean="0"/>
              <a:t>Peut-être </a:t>
            </a:r>
            <a:r>
              <a:rPr lang="fr-FR" sz="4000" b="1" dirty="0" smtClean="0"/>
              <a:t>le manque de matières premières freinera</a:t>
            </a:r>
            <a:br>
              <a:rPr lang="fr-FR" sz="4000" b="1" dirty="0" smtClean="0"/>
            </a:br>
            <a:r>
              <a:rPr lang="fr-FR" sz="4000" b="1" dirty="0" smtClean="0"/>
              <a:t>t-elle cette évolution ?</a:t>
            </a:r>
            <a:endParaRPr lang="fr-FR" sz="4000" b="1" dirty="0"/>
          </a:p>
          <a:p>
            <a:endParaRPr lang="fr-FR" sz="3000" b="1" dirty="0"/>
          </a:p>
        </p:txBody>
      </p:sp>
    </p:spTree>
    <p:extLst>
      <p:ext uri="{BB962C8B-B14F-4D97-AF65-F5344CB8AC3E}">
        <p14:creationId xmlns:p14="http://schemas.microsoft.com/office/powerpoint/2010/main" val="3740272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3" name="Espace réservé du contenu 2"/>
          <p:cNvSpPr>
            <a:spLocks noGrp="1"/>
          </p:cNvSpPr>
          <p:nvPr>
            <p:ph idx="1"/>
          </p:nvPr>
        </p:nvSpPr>
        <p:spPr>
          <a:xfrm>
            <a:off x="670559" y="2793747"/>
            <a:ext cx="3974593" cy="3416300"/>
          </a:xfrm>
        </p:spPr>
        <p:txBody>
          <a:bodyPr>
            <a:noAutofit/>
          </a:bodyPr>
          <a:lstStyle/>
          <a:p>
            <a:pPr lvl="1"/>
            <a:r>
              <a:rPr lang="fr-FR" sz="2900" b="1" dirty="0" smtClean="0"/>
              <a:t>Introduction</a:t>
            </a:r>
          </a:p>
          <a:p>
            <a:pPr lvl="1"/>
            <a:r>
              <a:rPr lang="fr-FR" sz="2900" b="1" dirty="0" smtClean="0"/>
              <a:t>Hardware</a:t>
            </a:r>
            <a:endParaRPr lang="fr-FR" sz="2900" b="1" dirty="0"/>
          </a:p>
          <a:p>
            <a:pPr lvl="1"/>
            <a:r>
              <a:rPr lang="fr-FR" sz="2900" b="1" dirty="0" smtClean="0"/>
              <a:t>Périphériques</a:t>
            </a:r>
          </a:p>
          <a:p>
            <a:pPr lvl="1"/>
            <a:r>
              <a:rPr lang="fr-FR" sz="2900" b="1" dirty="0" smtClean="0"/>
              <a:t>Software</a:t>
            </a:r>
          </a:p>
          <a:p>
            <a:pPr lvl="1"/>
            <a:r>
              <a:rPr lang="fr-FR" sz="2900" b="1" dirty="0" smtClean="0"/>
              <a:t>Conclusion</a:t>
            </a:r>
            <a:endParaRPr lang="fr-FR" sz="29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407" y="2292097"/>
            <a:ext cx="5784344" cy="4419600"/>
          </a:xfrm>
          <a:prstGeom prst="rect">
            <a:avLst/>
          </a:prstGeom>
        </p:spPr>
      </p:pic>
    </p:spTree>
    <p:extLst>
      <p:ext uri="{BB962C8B-B14F-4D97-AF65-F5344CB8AC3E}">
        <p14:creationId xmlns:p14="http://schemas.microsoft.com/office/powerpoint/2010/main" val="2104091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Introduction</a:t>
            </a:r>
            <a:endParaRPr lang="fr-FR" dirty="0"/>
          </a:p>
        </p:txBody>
      </p:sp>
      <p:sp>
        <p:nvSpPr>
          <p:cNvPr id="3" name="Espace réservé du contenu 2"/>
          <p:cNvSpPr>
            <a:spLocks noGrp="1"/>
          </p:cNvSpPr>
          <p:nvPr>
            <p:ph idx="1"/>
          </p:nvPr>
        </p:nvSpPr>
        <p:spPr>
          <a:xfrm>
            <a:off x="316992" y="2450592"/>
            <a:ext cx="11667744" cy="4230624"/>
          </a:xfrm>
        </p:spPr>
        <p:txBody>
          <a:bodyPr>
            <a:noAutofit/>
          </a:bodyPr>
          <a:lstStyle/>
          <a:p>
            <a:r>
              <a:rPr lang="fr-FR" sz="2800" b="1" dirty="0" smtClean="0"/>
              <a:t>Le </a:t>
            </a:r>
            <a:r>
              <a:rPr lang="fr-FR" sz="2800" b="1" dirty="0"/>
              <a:t>mathématicien anglais Charles </a:t>
            </a:r>
            <a:r>
              <a:rPr lang="fr-FR" sz="2800" b="1" dirty="0" smtClean="0"/>
              <a:t>Babbage a </a:t>
            </a:r>
            <a:r>
              <a:rPr lang="fr-FR" sz="2800" b="1" dirty="0"/>
              <a:t>imaginé le concept de calculateur en 1836, </a:t>
            </a:r>
            <a:r>
              <a:rPr lang="fr-FR" sz="2800" b="1" dirty="0" smtClean="0"/>
              <a:t>qui n’a jamais </a:t>
            </a:r>
            <a:r>
              <a:rPr lang="fr-FR" sz="2800" b="1" dirty="0"/>
              <a:t>cessé d’évoluer. C</a:t>
            </a:r>
            <a:r>
              <a:rPr lang="fr-FR" sz="2800" b="1" dirty="0" smtClean="0"/>
              <a:t>e </a:t>
            </a:r>
            <a:r>
              <a:rPr lang="fr-FR" sz="2800" b="1" dirty="0"/>
              <a:t>concept </a:t>
            </a:r>
            <a:r>
              <a:rPr lang="fr-FR" sz="2800" b="1" dirty="0" smtClean="0"/>
              <a:t>est ensuite</a:t>
            </a:r>
            <a:r>
              <a:rPr lang="fr-FR" sz="2800" b="1" dirty="0"/>
              <a:t> perfectionné</a:t>
            </a:r>
            <a:r>
              <a:rPr lang="fr-FR" sz="2800" b="1" dirty="0" smtClean="0"/>
              <a:t> </a:t>
            </a:r>
            <a:r>
              <a:rPr lang="fr-FR" sz="2800" b="1" dirty="0"/>
              <a:t>par Alan </a:t>
            </a:r>
            <a:r>
              <a:rPr lang="fr-FR" sz="2800" b="1" dirty="0" err="1"/>
              <a:t>Mathison</a:t>
            </a:r>
            <a:r>
              <a:rPr lang="fr-FR" sz="2800" b="1" dirty="0"/>
              <a:t> Turing 1936. </a:t>
            </a:r>
            <a:r>
              <a:rPr lang="fr-FR" sz="2800" b="1" dirty="0" smtClean="0"/>
              <a:t>Fort de cette avancée le </a:t>
            </a:r>
            <a:r>
              <a:rPr lang="fr-FR" sz="2800" b="1" dirty="0"/>
              <a:t>premier ordinateur moderne, </a:t>
            </a:r>
            <a:r>
              <a:rPr lang="fr-FR" sz="2800" b="1" dirty="0" smtClean="0"/>
              <a:t>l’ENIAC</a:t>
            </a:r>
            <a:r>
              <a:rPr lang="fr-FR" sz="2800" b="1" dirty="0"/>
              <a:t> </a:t>
            </a:r>
            <a:r>
              <a:rPr lang="fr-FR" sz="2800" b="1" dirty="0" smtClean="0"/>
              <a:t>a </a:t>
            </a:r>
            <a:r>
              <a:rPr lang="fr-FR" sz="2800" b="1" dirty="0"/>
              <a:t>été réalisé </a:t>
            </a:r>
            <a:r>
              <a:rPr lang="fr-FR" sz="2800" b="1" dirty="0" smtClean="0"/>
              <a:t>en 1946.</a:t>
            </a:r>
          </a:p>
          <a:p>
            <a:r>
              <a:rPr lang="fr-FR" sz="2800" b="1" dirty="0" smtClean="0"/>
              <a:t>IBM lance son premier modèle en 1952 puis toute une série d’évolutions qui mènera aux ordinateurs de 4e génération en 1971 avec l’invention du microprocesseur ! </a:t>
            </a:r>
            <a:endParaRPr lang="fr-FR" sz="2800" b="1" dirty="0"/>
          </a:p>
        </p:txBody>
      </p:sp>
    </p:spTree>
    <p:extLst>
      <p:ext uri="{BB962C8B-B14F-4D97-AF65-F5344CB8AC3E}">
        <p14:creationId xmlns:p14="http://schemas.microsoft.com/office/powerpoint/2010/main" val="2672407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Hardware</a:t>
            </a:r>
            <a:endParaRPr lang="fr-FR" dirty="0"/>
          </a:p>
        </p:txBody>
      </p:sp>
      <p:sp>
        <p:nvSpPr>
          <p:cNvPr id="3" name="Espace réservé du contenu 2"/>
          <p:cNvSpPr>
            <a:spLocks noGrp="1"/>
          </p:cNvSpPr>
          <p:nvPr>
            <p:ph idx="1"/>
          </p:nvPr>
        </p:nvSpPr>
        <p:spPr>
          <a:xfrm>
            <a:off x="609600" y="2553624"/>
            <a:ext cx="10838688" cy="3416300"/>
          </a:xfrm>
        </p:spPr>
        <p:txBody>
          <a:bodyPr>
            <a:normAutofit/>
          </a:bodyPr>
          <a:lstStyle/>
          <a:p>
            <a:pPr marL="0" indent="0">
              <a:buNone/>
            </a:pPr>
            <a:r>
              <a:rPr lang="fr-FR" sz="4000" b="1" dirty="0" smtClean="0"/>
              <a:t>Qu’est </a:t>
            </a:r>
            <a:r>
              <a:rPr lang="fr-FR" sz="4000" b="1" dirty="0"/>
              <a:t>ce que le hardware : </a:t>
            </a:r>
            <a:endParaRPr lang="fr-FR" sz="4000" b="1" dirty="0" smtClean="0"/>
          </a:p>
          <a:p>
            <a:pPr marL="0" indent="0">
              <a:buNone/>
            </a:pPr>
            <a:r>
              <a:rPr lang="fr-FR" sz="4000" b="1" dirty="0" smtClean="0"/>
              <a:t>Aujourd’hui </a:t>
            </a:r>
            <a:r>
              <a:rPr lang="fr-FR" sz="4000" b="1" dirty="0"/>
              <a:t>le hardware est identifié par une pièce ou composant physique et interne d'un appareil informatique. </a:t>
            </a:r>
            <a:endParaRPr lang="fr-FR" sz="4000" dirty="0"/>
          </a:p>
        </p:txBody>
      </p:sp>
    </p:spTree>
    <p:extLst>
      <p:ext uri="{BB962C8B-B14F-4D97-AF65-F5344CB8AC3E}">
        <p14:creationId xmlns:p14="http://schemas.microsoft.com/office/powerpoint/2010/main" val="475283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9" name="ZoneTexte 8"/>
          <p:cNvSpPr txBox="1"/>
          <p:nvPr/>
        </p:nvSpPr>
        <p:spPr>
          <a:xfrm>
            <a:off x="6510528" y="2366421"/>
            <a:ext cx="5681472" cy="3323987"/>
          </a:xfrm>
          <a:prstGeom prst="rect">
            <a:avLst/>
          </a:prstGeom>
          <a:noFill/>
        </p:spPr>
        <p:txBody>
          <a:bodyPr wrap="square" rtlCol="0">
            <a:spAutoFit/>
          </a:bodyPr>
          <a:lstStyle/>
          <a:p>
            <a:r>
              <a:rPr lang="fr-FR" sz="3500" b="1" dirty="0" smtClean="0"/>
              <a:t>Son </a:t>
            </a:r>
            <a:r>
              <a:rPr lang="fr-FR" sz="3500" b="1" dirty="0"/>
              <a:t>rôle principal est d’assurer la liaison de tous les composants et </a:t>
            </a:r>
            <a:r>
              <a:rPr lang="fr-FR" sz="3500" b="1" dirty="0" smtClean="0"/>
              <a:t>périphériques nécessaires </a:t>
            </a:r>
            <a:r>
              <a:rPr lang="fr-FR" sz="3500" b="1" dirty="0"/>
              <a:t>au fonctionnement d'un </a:t>
            </a:r>
            <a:r>
              <a:rPr lang="fr-FR" sz="3500" b="1" dirty="0" smtClean="0"/>
              <a:t>PC. </a:t>
            </a:r>
            <a:endParaRPr lang="fr-FR" sz="3500" b="1" dirty="0"/>
          </a:p>
        </p:txBody>
      </p:sp>
    </p:spTree>
    <p:extLst>
      <p:ext uri="{BB962C8B-B14F-4D97-AF65-F5344CB8AC3E}">
        <p14:creationId xmlns:p14="http://schemas.microsoft.com/office/powerpoint/2010/main" val="188091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87" y="881148"/>
            <a:ext cx="5935287" cy="4671753"/>
          </a:xfrm>
          <a:prstGeom prst="rect">
            <a:avLst/>
          </a:prstGeom>
        </p:spPr>
      </p:pic>
      <p:sp>
        <p:nvSpPr>
          <p:cNvPr id="3" name="ZoneTexte 2"/>
          <p:cNvSpPr txBox="1"/>
          <p:nvPr/>
        </p:nvSpPr>
        <p:spPr>
          <a:xfrm>
            <a:off x="6774872" y="1471351"/>
            <a:ext cx="4829695" cy="2246769"/>
          </a:xfrm>
          <a:prstGeom prst="rect">
            <a:avLst/>
          </a:prstGeom>
          <a:noFill/>
        </p:spPr>
        <p:txBody>
          <a:bodyPr wrap="square" rtlCol="0">
            <a:spAutoFit/>
          </a:bodyPr>
          <a:lstStyle/>
          <a:p>
            <a:r>
              <a:rPr lang="fr-FR" sz="3500" b="1" dirty="0" smtClean="0"/>
              <a:t>Biologiquement </a:t>
            </a:r>
            <a:r>
              <a:rPr lang="fr-FR" sz="3500" b="1" dirty="0"/>
              <a:t>parlant le processeur est le cerveau de </a:t>
            </a:r>
            <a:r>
              <a:rPr lang="fr-FR" sz="3500" b="1" dirty="0" smtClean="0"/>
              <a:t>l’ordinateur.</a:t>
            </a:r>
            <a:endParaRPr lang="fr-FR" sz="3500" b="1" dirty="0"/>
          </a:p>
        </p:txBody>
      </p:sp>
    </p:spTree>
    <p:extLst>
      <p:ext uri="{BB962C8B-B14F-4D97-AF65-F5344CB8AC3E}">
        <p14:creationId xmlns:p14="http://schemas.microsoft.com/office/powerpoint/2010/main" val="936186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3" name="ZoneTexte 2"/>
          <p:cNvSpPr txBox="1"/>
          <p:nvPr/>
        </p:nvSpPr>
        <p:spPr>
          <a:xfrm>
            <a:off x="7055288" y="2160755"/>
            <a:ext cx="4892871" cy="2246769"/>
          </a:xfrm>
          <a:prstGeom prst="rect">
            <a:avLst/>
          </a:prstGeom>
          <a:noFill/>
        </p:spPr>
        <p:txBody>
          <a:bodyPr wrap="square" rtlCol="0">
            <a:spAutoFit/>
          </a:bodyPr>
          <a:lstStyle/>
          <a:p>
            <a:r>
              <a:rPr lang="fr-FR" sz="3500" b="1" dirty="0" smtClean="0"/>
              <a:t>Son rôle est </a:t>
            </a:r>
            <a:r>
              <a:rPr lang="fr-FR" sz="3500" b="1" dirty="0"/>
              <a:t>de produire une image affichable sur un écran. </a:t>
            </a:r>
          </a:p>
        </p:txBody>
      </p:sp>
    </p:spTree>
    <p:extLst>
      <p:ext uri="{BB962C8B-B14F-4D97-AF65-F5344CB8AC3E}">
        <p14:creationId xmlns:p14="http://schemas.microsoft.com/office/powerpoint/2010/main" val="2043869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6731"/>
            <a:ext cx="5669280" cy="4139669"/>
          </a:xfrm>
          <a:prstGeom prst="rect">
            <a:avLst/>
          </a:prstGeom>
        </p:spPr>
      </p:pic>
      <p:sp>
        <p:nvSpPr>
          <p:cNvPr id="3" name="ZoneTexte 2"/>
          <p:cNvSpPr txBox="1"/>
          <p:nvPr/>
        </p:nvSpPr>
        <p:spPr>
          <a:xfrm>
            <a:off x="6180237" y="2071080"/>
            <a:ext cx="5286894" cy="2246769"/>
          </a:xfrm>
          <a:prstGeom prst="rect">
            <a:avLst/>
          </a:prstGeom>
          <a:noFill/>
        </p:spPr>
        <p:txBody>
          <a:bodyPr wrap="square" rtlCol="0">
            <a:spAutoFit/>
          </a:bodyPr>
          <a:lstStyle/>
          <a:p>
            <a:r>
              <a:rPr lang="fr-FR" sz="3500" b="1" dirty="0" smtClean="0"/>
              <a:t>La mémoire vive (RAM) est la mémoire à court terme ou volatile d'un ordinateur.</a:t>
            </a:r>
            <a:endParaRPr lang="fr-FR" sz="3500" dirty="0"/>
          </a:p>
        </p:txBody>
      </p:sp>
    </p:spTree>
    <p:extLst>
      <p:ext uri="{BB962C8B-B14F-4D97-AF65-F5344CB8AC3E}">
        <p14:creationId xmlns:p14="http://schemas.microsoft.com/office/powerpoint/2010/main" val="2264000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2" y="177060"/>
            <a:ext cx="3948545" cy="3948545"/>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72" y="3859493"/>
            <a:ext cx="3818979" cy="2884516"/>
          </a:xfrm>
          <a:prstGeom prst="rect">
            <a:avLst/>
          </a:prstGeom>
        </p:spPr>
      </p:pic>
      <p:sp>
        <p:nvSpPr>
          <p:cNvPr id="4" name="ZoneTexte 3"/>
          <p:cNvSpPr txBox="1"/>
          <p:nvPr/>
        </p:nvSpPr>
        <p:spPr>
          <a:xfrm>
            <a:off x="5840521" y="2724357"/>
            <a:ext cx="4605251" cy="1708160"/>
          </a:xfrm>
          <a:prstGeom prst="rect">
            <a:avLst/>
          </a:prstGeom>
          <a:noFill/>
        </p:spPr>
        <p:txBody>
          <a:bodyPr wrap="square" rtlCol="0">
            <a:spAutoFit/>
          </a:bodyPr>
          <a:lstStyle/>
          <a:p>
            <a:r>
              <a:rPr lang="fr-FR" sz="3500" b="1" dirty="0"/>
              <a:t>C’est une mémoire de stockage </a:t>
            </a:r>
            <a:r>
              <a:rPr lang="fr-FR" sz="3500" b="1" dirty="0" smtClean="0"/>
              <a:t>dite </a:t>
            </a:r>
            <a:r>
              <a:rPr lang="fr-FR" sz="3500" b="1" dirty="0"/>
              <a:t>de </a:t>
            </a:r>
            <a:r>
              <a:rPr lang="fr-FR" sz="3500" b="1" dirty="0" smtClean="0"/>
              <a:t>masse.</a:t>
            </a:r>
            <a:endParaRPr lang="fr-FR" sz="3500" dirty="0"/>
          </a:p>
        </p:txBody>
      </p:sp>
    </p:spTree>
    <p:extLst>
      <p:ext uri="{BB962C8B-B14F-4D97-AF65-F5344CB8AC3E}">
        <p14:creationId xmlns:p14="http://schemas.microsoft.com/office/powerpoint/2010/main" val="34999764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Salle Ion</Template>
  <TotalTime>295</TotalTime>
  <Words>735</Words>
  <Application>Microsoft Office PowerPoint</Application>
  <PresentationFormat>Grand écran</PresentationFormat>
  <Paragraphs>67</Paragraphs>
  <Slides>16</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Century Gothic</vt:lpstr>
      <vt:lpstr>Wingdings 3</vt:lpstr>
      <vt:lpstr>Salle d’ions</vt:lpstr>
      <vt:lpstr>HARDWARE / SOFTWARE</vt:lpstr>
      <vt:lpstr>Plan</vt:lpstr>
      <vt:lpstr>Introduction</vt:lpstr>
      <vt:lpstr>Hardware</vt:lpstr>
      <vt:lpstr>Présentation PowerPoint</vt:lpstr>
      <vt:lpstr>Présentation PowerPoint</vt:lpstr>
      <vt:lpstr>Présentation PowerPoint</vt:lpstr>
      <vt:lpstr>Présentation PowerPoint</vt:lpstr>
      <vt:lpstr>Présentation PowerPoint</vt:lpstr>
      <vt:lpstr>Présentation PowerPoint</vt:lpstr>
      <vt:lpstr>Périphériques</vt:lpstr>
      <vt:lpstr>Software</vt:lpstr>
      <vt:lpstr>Présentation PowerPoint</vt:lpstr>
      <vt:lpstr>Présentation PowerPoint</vt:lpstr>
      <vt:lpstr>Conclusion</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 HARDWARE</dc:title>
  <dc:creator>17010-75-14</dc:creator>
  <cp:lastModifiedBy>17010-75-03</cp:lastModifiedBy>
  <cp:revision>25</cp:revision>
  <dcterms:created xsi:type="dcterms:W3CDTF">2021-11-30T11:37:43Z</dcterms:created>
  <dcterms:modified xsi:type="dcterms:W3CDTF">2021-12-01T13:39:22Z</dcterms:modified>
</cp:coreProperties>
</file>