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AD0F0C-AB9A-498C-88BA-AC635A399CD4}">
  <a:tblStyle styleId="{64AD0F0C-AB9A-498C-88BA-AC635A399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ea23e9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ea23e9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ea23e9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ea23e9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ea23e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ea23e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ea23e9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ea23e9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ea23e9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ea23e9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ea23e9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ea23e9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a23e9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a23e9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ea23e9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ea23e9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ea23e9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ea23e9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7ea23e9d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7ea23e9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Langage de Contrôle de Données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Révoc</a:t>
            </a:r>
            <a:r>
              <a:rPr lang="fr">
                <a:solidFill>
                  <a:schemeClr val="lt1"/>
                </a:solidFill>
              </a:rPr>
              <a:t>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234850"/>
            <a:ext cx="8520600" cy="1257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Supprimer quelques</a:t>
            </a:r>
            <a:r>
              <a:rPr b="1" lang="fr" sz="1600">
                <a:solidFill>
                  <a:schemeClr val="dk1"/>
                </a:solidFill>
              </a:rPr>
              <a:t> privilèges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REVOKE SELECT, UPDATE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poei.personne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b="1" lang="fr" sz="1600">
                <a:solidFill>
                  <a:srgbClr val="0000FF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2571750"/>
            <a:ext cx="8520600" cy="1257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Supprimer tous les privilèges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REVOKE ALL PRIVILEGES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GRANT OPTION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FROM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Commandes utiles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76845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Afficher la liste de </a:t>
            </a:r>
            <a:r>
              <a:rPr b="1" lang="fr" sz="1600">
                <a:solidFill>
                  <a:schemeClr val="dk1"/>
                </a:solidFill>
              </a:rPr>
              <a:t>privilèges d’un utilisateur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SHOW GRANTS FOR </a:t>
            </a:r>
            <a:r>
              <a:rPr lang="fr" sz="1600">
                <a:solidFill>
                  <a:schemeClr val="dk1"/>
                </a:solidFill>
              </a:rPr>
              <a:t>felix’@’localhost’;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272255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Afficher la liste des BD d’un utilisateur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user, db, host</a:t>
            </a:r>
            <a:r>
              <a:rPr b="1" lang="fr" sz="1600">
                <a:solidFill>
                  <a:srgbClr val="0000FF"/>
                </a:solidFill>
              </a:rPr>
              <a:t> FROM </a:t>
            </a:r>
            <a:r>
              <a:rPr lang="fr" sz="1600">
                <a:solidFill>
                  <a:schemeClr val="dk1"/>
                </a:solidFill>
              </a:rPr>
              <a:t>mysql.db;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369230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Afficher les données sur les utilisateurs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user, host, password</a:t>
            </a:r>
            <a:r>
              <a:rPr b="1" lang="fr" sz="1600">
                <a:solidFill>
                  <a:srgbClr val="0000FF"/>
                </a:solidFill>
              </a:rPr>
              <a:t> FROM </a:t>
            </a:r>
            <a:r>
              <a:rPr lang="fr" sz="1600">
                <a:solidFill>
                  <a:schemeClr val="dk1"/>
                </a:solidFill>
              </a:rPr>
              <a:t>mysql.user;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Création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281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</a:t>
            </a:r>
            <a:r>
              <a:rPr b="1" lang="fr" sz="1600"/>
              <a:t>réation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USER </a:t>
            </a:r>
            <a:r>
              <a:rPr lang="fr" sz="1600"/>
              <a:t>’nom_utilisateur’</a:t>
            </a:r>
            <a:r>
              <a:rPr lang="fr" sz="1600">
                <a:solidFill>
                  <a:schemeClr val="dk1"/>
                </a:solidFill>
              </a:rPr>
              <a:t>[@’hote’</a:t>
            </a:r>
            <a:r>
              <a:rPr b="1" lang="fr" sz="1600">
                <a:solidFill>
                  <a:srgbClr val="0000FF"/>
                </a:solidFill>
              </a:rPr>
              <a:t> IDENTIFIED BY</a:t>
            </a:r>
            <a:r>
              <a:rPr lang="fr" sz="1600">
                <a:solidFill>
                  <a:schemeClr val="dk1"/>
                </a:solidFill>
              </a:rPr>
              <a:t> ’mot_de_passe’];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9156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USER </a:t>
            </a:r>
            <a:r>
              <a:rPr lang="fr" sz="1600"/>
              <a:t>’oswald’</a:t>
            </a:r>
            <a:r>
              <a:rPr lang="fr" sz="1600">
                <a:solidFill>
                  <a:schemeClr val="dk1"/>
                </a:solidFill>
              </a:rPr>
              <a:t>@’localhost’</a:t>
            </a:r>
            <a:r>
              <a:rPr b="1" lang="fr" sz="1600">
                <a:solidFill>
                  <a:srgbClr val="0000FF"/>
                </a:solidFill>
              </a:rPr>
              <a:t> IDENTIFIED BY</a:t>
            </a:r>
            <a:r>
              <a:rPr lang="fr" sz="1600">
                <a:solidFill>
                  <a:schemeClr val="dk1"/>
                </a:solidFill>
              </a:rPr>
              <a:t> ’caliMerodesBois#59’;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1700" y="31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on met le joker % dans hôte, alors l’utilisateur peut se connecter de plusieurs hôtes.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on ne pr ´ecise pas la hôte, c’est % par défaut.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Suppressi</a:t>
            </a:r>
            <a:r>
              <a:rPr lang="fr">
                <a:solidFill>
                  <a:schemeClr val="lt1"/>
                </a:solidFill>
              </a:rPr>
              <a:t>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Suppressi</a:t>
            </a:r>
            <a:r>
              <a:rPr b="1" lang="fr" sz="1600"/>
              <a:t>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</a:t>
            </a:r>
            <a:r>
              <a:rPr b="1" lang="fr" sz="1600">
                <a:solidFill>
                  <a:srgbClr val="0000FF"/>
                </a:solidFill>
              </a:rPr>
              <a:t> USER </a:t>
            </a:r>
            <a:r>
              <a:rPr lang="fr" sz="1600"/>
              <a:t>’nom_utilisateur’</a:t>
            </a:r>
            <a:r>
              <a:rPr lang="fr" sz="1600">
                <a:solidFill>
                  <a:schemeClr val="dk1"/>
                </a:solidFill>
              </a:rPr>
              <a:t>[@’hote’;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6269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Afficher la liste des utilisateurs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b="1" lang="fr" sz="1600">
                <a:solidFill>
                  <a:srgbClr val="0000FF"/>
                </a:solidFill>
              </a:rPr>
              <a:t> </a:t>
            </a:r>
            <a:r>
              <a:rPr lang="fr" sz="1600"/>
              <a:t>user, host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mysql.user;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Modification</a:t>
            </a:r>
            <a:r>
              <a:rPr lang="fr">
                <a:solidFill>
                  <a:schemeClr val="lt1"/>
                </a:solidFill>
              </a:rPr>
              <a:t>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Renommer u utilisateur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RENAME USER </a:t>
            </a:r>
            <a:r>
              <a:rPr lang="fr" sz="1600">
                <a:solidFill>
                  <a:schemeClr val="dk1"/>
                </a:solidFill>
              </a:rPr>
              <a:t>old_name</a:t>
            </a:r>
            <a:r>
              <a:rPr b="1" lang="fr" sz="1600">
                <a:solidFill>
                  <a:srgbClr val="0000FF"/>
                </a:solidFill>
              </a:rPr>
              <a:t> TO </a:t>
            </a:r>
            <a:r>
              <a:rPr lang="fr" sz="1600">
                <a:solidFill>
                  <a:schemeClr val="dk1"/>
                </a:solidFill>
              </a:rPr>
              <a:t>new_name</a:t>
            </a:r>
            <a:r>
              <a:rPr b="1" lang="fr" sz="1600">
                <a:solidFill>
                  <a:srgbClr val="0000FF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6269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RENAME USER</a:t>
            </a:r>
            <a:r>
              <a:rPr b="1" lang="fr" sz="1600">
                <a:solidFill>
                  <a:srgbClr val="0000FF"/>
                </a:solidFill>
              </a:rPr>
              <a:t> ‘</a:t>
            </a:r>
            <a:r>
              <a:rPr lang="fr" sz="1600"/>
              <a:t>oswald’@’localhost’ </a:t>
            </a:r>
            <a:r>
              <a:rPr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TO</a:t>
            </a:r>
            <a:r>
              <a:rPr lang="fr" sz="1600">
                <a:solidFill>
                  <a:schemeClr val="dk1"/>
                </a:solidFill>
              </a:rPr>
              <a:t> ‘felix</a:t>
            </a:r>
            <a:r>
              <a:rPr lang="fr" sz="1600">
                <a:solidFill>
                  <a:schemeClr val="dk1"/>
                </a:solidFill>
              </a:rPr>
              <a:t>’@’localhost’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3414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Ou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RENAME USER ‘</a:t>
            </a:r>
            <a:r>
              <a:rPr lang="fr" sz="1600"/>
              <a:t>oswald’@’localhost’  </a:t>
            </a:r>
            <a:r>
              <a:rPr b="1" lang="fr" sz="1600">
                <a:solidFill>
                  <a:srgbClr val="0000FF"/>
                </a:solidFill>
              </a:rPr>
              <a:t>TO</a:t>
            </a:r>
            <a:r>
              <a:rPr lang="fr" sz="1600">
                <a:solidFill>
                  <a:schemeClr val="dk1"/>
                </a:solidFill>
              </a:rPr>
              <a:t> ‘felix’@’%;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Modification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Changer le mot de passe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 PASSWO</a:t>
            </a:r>
            <a:r>
              <a:rPr b="1" lang="fr" sz="1600">
                <a:solidFill>
                  <a:srgbClr val="0000FF"/>
                </a:solidFill>
              </a:rPr>
              <a:t>RD FOR </a:t>
            </a:r>
            <a:r>
              <a:rPr lang="fr" sz="1600">
                <a:solidFill>
                  <a:schemeClr val="dk1"/>
                </a:solidFill>
              </a:rPr>
              <a:t>‘felix’@’localhost’ =</a:t>
            </a:r>
            <a:r>
              <a:rPr b="1" lang="fr" sz="1600">
                <a:solidFill>
                  <a:srgbClr val="0000FF"/>
                </a:solidFill>
              </a:rPr>
              <a:t> PASSWORD </a:t>
            </a:r>
            <a:r>
              <a:rPr lang="fr" sz="1600">
                <a:solidFill>
                  <a:schemeClr val="dk1"/>
                </a:solidFill>
              </a:rPr>
              <a:t>(‘new_pwd’ )</a:t>
            </a:r>
            <a:r>
              <a:rPr b="1" lang="fr" sz="1600">
                <a:solidFill>
                  <a:srgbClr val="0000FF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311700" y="27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Attention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est possible de créer un utilisateur sans mot de passe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ne faut jamais le faire.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2348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Attribuer des privilèges à un utilisateur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GRANT SELECT, UPDATE </a:t>
            </a:r>
            <a:r>
              <a:rPr lang="fr" sz="1600">
                <a:solidFill>
                  <a:schemeClr val="dk1"/>
                </a:solidFill>
              </a:rPr>
              <a:t>(nom, prenom, ville)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ON </a:t>
            </a:r>
            <a:r>
              <a:rPr lang="fr" sz="1600">
                <a:solidFill>
                  <a:schemeClr val="dk1"/>
                </a:solidFill>
              </a:rPr>
              <a:t>poei.personne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b="1" lang="fr" sz="1600">
                <a:solidFill>
                  <a:srgbClr val="0000FF"/>
                </a:solidFill>
              </a:rPr>
              <a:t> [IDENTIFIED BY ’password’];</a:t>
            </a:r>
            <a:endParaRPr b="1" sz="1600">
              <a:solidFill>
                <a:srgbClr val="0000FF"/>
              </a:solidFill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11700" y="2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Propriété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affecter des privilèges de sélection et de mise à jour de nom, prenom, et ville à l’utilisateur felix sur la table personne</a:t>
                      </a:r>
                      <a:r>
                        <a:rPr lang="fr" sz="1800"/>
                        <a:t>.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12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Les privilèges possibles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SELECT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INSERT, UPDATE, DELETE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CREATE f TABLE, VIEW, USER g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ALTER, DROP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TRIGGER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11700" y="32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Les niveaux de privilèges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*.* : toutes les bases de données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* : base de données courante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nomBD.* : tous les éléments de la base nomBD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nomBD.nom table,...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12348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Affecter tous les privilèges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GRANT ALL 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b="1" lang="fr" sz="1600">
                <a:solidFill>
                  <a:srgbClr val="0000FF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2375375"/>
            <a:ext cx="8520600" cy="70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/>
              <a:t>Le script précédent donne tous les droits (</a:t>
            </a:r>
            <a:r>
              <a:rPr lang="fr" sz="1700"/>
              <a:t>sauf le droit d'accorder des droits</a:t>
            </a:r>
            <a:r>
              <a:rPr b="1" lang="fr" sz="1700"/>
              <a:t>) à l’utilisateur felix sur la base de données courante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1234850"/>
            <a:ext cx="8520600" cy="1504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Donner le privilège d'accorder des privilèges à d'autres utilisateurs</a:t>
            </a:r>
            <a:endParaRPr b="1"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GRANT </a:t>
            </a:r>
            <a:r>
              <a:rPr lang="fr" sz="1600">
                <a:solidFill>
                  <a:schemeClr val="dk1"/>
                </a:solidFill>
              </a:rPr>
              <a:t>les droits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b="1" lang="fr" sz="1600">
                <a:solidFill>
                  <a:srgbClr val="0000FF"/>
                </a:solidFill>
              </a:rPr>
              <a:t> 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WIDTH GRANT OPTION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2910738"/>
            <a:ext cx="8520600" cy="70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WITH GRANT OPTION</a:t>
            </a:r>
            <a:r>
              <a:rPr b="1" lang="fr" sz="1700"/>
              <a:t> permet à un utilisateur de passer à un autre tout privilège dont il a accès.</a:t>
            </a:r>
            <a:endParaRPr b="1" sz="1700"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3790425"/>
            <a:ext cx="8520600" cy="1257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Ou bien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GRANT </a:t>
            </a:r>
            <a:r>
              <a:rPr lang="fr" sz="1600">
                <a:solidFill>
                  <a:schemeClr val="dk1"/>
                </a:solidFill>
              </a:rPr>
              <a:t>les droits, </a:t>
            </a:r>
            <a:r>
              <a:rPr b="1" lang="fr" sz="1600">
                <a:solidFill>
                  <a:srgbClr val="0000FF"/>
                </a:solidFill>
              </a:rPr>
              <a:t>GRANT OPTION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