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70" r:id="rId9"/>
    <p:sldId id="264" r:id="rId10"/>
    <p:sldId id="266" r:id="rId11"/>
    <p:sldId id="267" r:id="rId12"/>
    <p:sldId id="27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14248" y="-220288"/>
            <a:ext cx="8001000" cy="2971801"/>
          </a:xfrm>
        </p:spPr>
        <p:txBody>
          <a:bodyPr/>
          <a:lstStyle/>
          <a:p>
            <a:pPr algn="ctr"/>
            <a:r>
              <a:rPr lang="fr-FR" b="1" dirty="0" smtClean="0"/>
              <a:t>Les cyberattaques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51" y="2988532"/>
            <a:ext cx="6318994" cy="36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56" y="-335596"/>
            <a:ext cx="5228706" cy="73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74814"/>
            <a:ext cx="10058400" cy="1737360"/>
          </a:xfrm>
        </p:spPr>
        <p:txBody>
          <a:bodyPr/>
          <a:lstStyle/>
          <a:p>
            <a:pPr algn="ctr"/>
            <a:r>
              <a:rPr lang="fr-FR" b="1" u="sng" dirty="0" smtClean="0"/>
              <a:t>D) </a:t>
            </a:r>
            <a:r>
              <a:rPr lang="fr-FR" b="1" u="sng" dirty="0" err="1" smtClean="0"/>
              <a:t>Ransomware</a:t>
            </a:r>
            <a:r>
              <a:rPr lang="fr-FR" b="1" u="sng" dirty="0"/>
              <a:t/>
            </a:r>
            <a:br>
              <a:rPr lang="fr-FR" b="1" u="sng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2014" y="2177934"/>
            <a:ext cx="11122429" cy="1879600"/>
          </a:xfrm>
        </p:spPr>
        <p:txBody>
          <a:bodyPr/>
          <a:lstStyle/>
          <a:p>
            <a:r>
              <a:rPr lang="fr-FR" b="1" dirty="0" smtClean="0">
                <a:solidFill>
                  <a:schemeClr val="tx1"/>
                </a:solidFill>
              </a:rPr>
              <a:t>Un, </a:t>
            </a:r>
            <a:r>
              <a:rPr lang="fr-FR" b="1" dirty="0">
                <a:solidFill>
                  <a:schemeClr val="tx1"/>
                </a:solidFill>
              </a:rPr>
              <a:t>logiciel </a:t>
            </a:r>
            <a:r>
              <a:rPr lang="fr-FR" b="1" dirty="0" smtClean="0">
                <a:solidFill>
                  <a:schemeClr val="tx1"/>
                </a:solidFill>
              </a:rPr>
              <a:t>rançonneur, </a:t>
            </a:r>
            <a:r>
              <a:rPr lang="fr-FR" b="1" dirty="0">
                <a:solidFill>
                  <a:schemeClr val="tx1"/>
                </a:solidFill>
              </a:rPr>
              <a:t>logiciel de </a:t>
            </a:r>
            <a:r>
              <a:rPr lang="fr-FR" b="1" dirty="0" smtClean="0">
                <a:solidFill>
                  <a:schemeClr val="tx1"/>
                </a:solidFill>
              </a:rPr>
              <a:t>rançon </a:t>
            </a:r>
            <a:r>
              <a:rPr lang="fr-FR" b="1" dirty="0">
                <a:solidFill>
                  <a:schemeClr val="tx1"/>
                </a:solidFill>
              </a:rPr>
              <a:t>ou logiciel </a:t>
            </a:r>
            <a:r>
              <a:rPr lang="fr-FR" b="1" dirty="0" smtClean="0">
                <a:solidFill>
                  <a:schemeClr val="tx1"/>
                </a:solidFill>
              </a:rPr>
              <a:t>d'extorsion, </a:t>
            </a:r>
            <a:r>
              <a:rPr lang="fr-FR" b="1" dirty="0">
                <a:solidFill>
                  <a:schemeClr val="tx1"/>
                </a:solidFill>
              </a:rPr>
              <a:t>est un logiciel malveillant qui prend en otage des données personnelles. Pour ce faire, un </a:t>
            </a:r>
            <a:r>
              <a:rPr lang="fr-FR" b="1" dirty="0" smtClean="0">
                <a:solidFill>
                  <a:schemeClr val="tx1"/>
                </a:solidFill>
              </a:rPr>
              <a:t>logiciel </a:t>
            </a:r>
            <a:r>
              <a:rPr lang="fr-FR" b="1" dirty="0">
                <a:solidFill>
                  <a:schemeClr val="tx1"/>
                </a:solidFill>
              </a:rPr>
              <a:t>chiffre des données personnelles puis demande à leur propriétaire d'envoyer de l'argent en échange de la clé qui permettra de les déchiffrer.</a:t>
            </a:r>
          </a:p>
        </p:txBody>
      </p:sp>
    </p:spTree>
    <p:extLst>
      <p:ext uri="{BB962C8B-B14F-4D97-AF65-F5344CB8AC3E}">
        <p14:creationId xmlns:p14="http://schemas.microsoft.com/office/powerpoint/2010/main" val="10330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0562"/>
            <a:ext cx="76200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0" y="1147157"/>
            <a:ext cx="4624975" cy="43724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04" y="1147157"/>
            <a:ext cx="6233699" cy="43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938751" cy="1633451"/>
          </a:xfrm>
        </p:spPr>
        <p:txBody>
          <a:bodyPr/>
          <a:lstStyle/>
          <a:p>
            <a:r>
              <a:rPr lang="fr-FR" b="1" u="sng" dirty="0"/>
              <a:t>3) Conclusion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454" y="1936865"/>
            <a:ext cx="9138256" cy="4339244"/>
          </a:xfrm>
        </p:spPr>
        <p:txBody>
          <a:bodyPr>
            <a:normAutofit fontScale="25000" lnSpcReduction="20000"/>
          </a:bodyPr>
          <a:lstStyle/>
          <a:p>
            <a:r>
              <a:rPr lang="fr-FR" sz="7200" b="1" dirty="0" smtClean="0">
                <a:solidFill>
                  <a:schemeClr val="tx1"/>
                </a:solidFill>
              </a:rPr>
              <a:t>Depuis quelques années les cyberattaques ont considérablement augmenté visant principalement les entreprises de services notamment les hôpitaux.</a:t>
            </a:r>
          </a:p>
          <a:p>
            <a:endParaRPr lang="fr-FR" sz="7200" b="1" dirty="0">
              <a:solidFill>
                <a:schemeClr val="tx1"/>
              </a:solidFill>
            </a:endParaRPr>
          </a:p>
          <a:p>
            <a:r>
              <a:rPr lang="fr-FR" sz="7200" b="1" dirty="0" smtClean="0">
                <a:solidFill>
                  <a:schemeClr val="tx1"/>
                </a:solidFill>
              </a:rPr>
              <a:t>DAX: </a:t>
            </a:r>
            <a:r>
              <a:rPr lang="fr-FR" sz="7200" i="1" dirty="0" smtClean="0">
                <a:solidFill>
                  <a:schemeClr val="tx1"/>
                </a:solidFill>
              </a:rPr>
              <a:t>cyberattaque le 9 F</a:t>
            </a:r>
            <a:r>
              <a:rPr lang="fr-FR" sz="7200" i="1" dirty="0">
                <a:solidFill>
                  <a:schemeClr val="tx1"/>
                </a:solidFill>
              </a:rPr>
              <a:t>é</a:t>
            </a:r>
            <a:r>
              <a:rPr lang="fr-FR" sz="7200" i="1" dirty="0" smtClean="0">
                <a:solidFill>
                  <a:schemeClr val="tx1"/>
                </a:solidFill>
              </a:rPr>
              <a:t>vrier 2021</a:t>
            </a:r>
          </a:p>
          <a:p>
            <a:endParaRPr lang="fr-FR" sz="7200" b="1" dirty="0">
              <a:solidFill>
                <a:schemeClr val="tx1"/>
              </a:solidFill>
            </a:endParaRPr>
          </a:p>
          <a:p>
            <a:r>
              <a:rPr lang="fr-FR" sz="7200" b="1" dirty="0" smtClean="0">
                <a:solidFill>
                  <a:schemeClr val="tx1"/>
                </a:solidFill>
              </a:rPr>
              <a:t>Villefranche sur Saône : </a:t>
            </a:r>
            <a:r>
              <a:rPr lang="fr-FR" sz="7200" i="1" dirty="0" smtClean="0">
                <a:solidFill>
                  <a:schemeClr val="tx1"/>
                </a:solidFill>
              </a:rPr>
              <a:t>15 au 16 Février attaque contre 3000 ordinateur </a:t>
            </a:r>
          </a:p>
          <a:p>
            <a:endParaRPr lang="fr-FR" sz="7200" i="1" dirty="0" smtClean="0">
              <a:solidFill>
                <a:schemeClr val="tx1"/>
              </a:solidFill>
            </a:endParaRPr>
          </a:p>
          <a:p>
            <a:endParaRPr lang="fr-FR" sz="7200" b="1" dirty="0" smtClean="0">
              <a:solidFill>
                <a:schemeClr val="tx1"/>
              </a:solidFill>
            </a:endParaRPr>
          </a:p>
          <a:p>
            <a:endParaRPr lang="fr-FR" sz="7200" b="1" dirty="0">
              <a:solidFill>
                <a:schemeClr val="tx1"/>
              </a:solidFill>
            </a:endParaRPr>
          </a:p>
          <a:p>
            <a:r>
              <a:rPr lang="fr-FR" sz="7200" b="1" dirty="0" smtClean="0">
                <a:solidFill>
                  <a:schemeClr val="tx1"/>
                </a:solidFill>
              </a:rPr>
              <a:t>En 2020 nombre d’attaque *4 , </a:t>
            </a:r>
          </a:p>
          <a:p>
            <a:endParaRPr lang="fr-FR" sz="7200" b="1" dirty="0" smtClean="0">
              <a:solidFill>
                <a:schemeClr val="tx1"/>
              </a:solidFill>
            </a:endParaRPr>
          </a:p>
          <a:p>
            <a:r>
              <a:rPr lang="fr-FR" sz="7200" b="1" dirty="0" smtClean="0">
                <a:solidFill>
                  <a:schemeClr val="tx1"/>
                </a:solidFill>
              </a:rPr>
              <a:t>10 000 entreprises se sont signalés comme étant victime d’attaque en France,</a:t>
            </a:r>
          </a:p>
          <a:p>
            <a:endParaRPr lang="fr-FR" sz="7200" b="1" dirty="0" smtClean="0">
              <a:solidFill>
                <a:schemeClr val="tx1"/>
              </a:solidFill>
            </a:endParaRPr>
          </a:p>
          <a:p>
            <a:r>
              <a:rPr lang="fr-FR" sz="7200" b="1" dirty="0" smtClean="0">
                <a:solidFill>
                  <a:schemeClr val="tx1"/>
                </a:solidFill>
              </a:rPr>
              <a:t>Et une rançon moyenne de 130 000 euros.</a:t>
            </a:r>
            <a:endParaRPr lang="fr-FR" sz="7200" i="1" dirty="0" smtClean="0">
              <a:solidFill>
                <a:schemeClr val="tx1"/>
              </a:solidFill>
            </a:endParaRPr>
          </a:p>
          <a:p>
            <a:endParaRPr lang="fr-FR" i="1" dirty="0">
              <a:solidFill>
                <a:schemeClr val="tx1"/>
              </a:solidFill>
            </a:endParaRPr>
          </a:p>
          <a:p>
            <a:endParaRPr lang="fr-FR" i="1" dirty="0" smtClean="0">
              <a:solidFill>
                <a:schemeClr val="tx1"/>
              </a:solidFill>
            </a:endParaRPr>
          </a:p>
          <a:p>
            <a:endParaRPr lang="fr-FR" dirty="0"/>
          </a:p>
          <a:p>
            <a:r>
              <a:rPr lang="fr-FR" dirty="0" smtClean="0"/>
              <a:t>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38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6647612" cy="1342505"/>
          </a:xfrm>
        </p:spPr>
        <p:txBody>
          <a:bodyPr/>
          <a:lstStyle/>
          <a:p>
            <a:r>
              <a:rPr lang="fr-FR" b="1" u="sng" dirty="0"/>
              <a:t>1) Introduction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008410" y="1820487"/>
            <a:ext cx="8627426" cy="2735811"/>
          </a:xfrm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tx1"/>
                </a:solidFill>
              </a:rPr>
              <a:t>Une cyberattaque cible les systèmes d’information ou les entreprises dépendantes de la technologie et des réseaux afin de voler, modifier, ou détruire un système sensible. </a:t>
            </a:r>
            <a:endParaRPr lang="fr-F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83128"/>
            <a:ext cx="9395950" cy="2036619"/>
          </a:xfrm>
        </p:spPr>
        <p:txBody>
          <a:bodyPr>
            <a:noAutofit/>
          </a:bodyPr>
          <a:lstStyle/>
          <a:p>
            <a:r>
              <a:rPr lang="fr-FR" b="1" u="sng" dirty="0"/>
              <a:t>2) Les différents types d’attaques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/>
              <a:t/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4212" y="2388864"/>
            <a:ext cx="8535988" cy="1879600"/>
          </a:xfrm>
        </p:spPr>
        <p:txBody>
          <a:bodyPr/>
          <a:lstStyle/>
          <a:p>
            <a:pPr marL="457200" indent="-457200">
              <a:buAutoNum type="alphaUcParenR"/>
            </a:pPr>
            <a:r>
              <a:rPr lang="fr-FR" b="1" u="sng" dirty="0" smtClean="0">
                <a:solidFill>
                  <a:schemeClr val="tx1"/>
                </a:solidFill>
              </a:rPr>
              <a:t>L’installation de programmes espions et de programmes pirates</a:t>
            </a:r>
          </a:p>
          <a:p>
            <a:pPr marL="457200" indent="-457200">
              <a:buAutoNum type="alphaUcParenR"/>
            </a:pPr>
            <a:r>
              <a:rPr lang="fr-FR" b="1" u="sng" dirty="0" smtClean="0">
                <a:solidFill>
                  <a:schemeClr val="tx1"/>
                </a:solidFill>
              </a:rPr>
              <a:t>Le </a:t>
            </a:r>
            <a:r>
              <a:rPr lang="fr-FR" b="1" u="sng" dirty="0" err="1" smtClean="0">
                <a:solidFill>
                  <a:schemeClr val="tx1"/>
                </a:solidFill>
              </a:rPr>
              <a:t>phishing</a:t>
            </a:r>
            <a:endParaRPr lang="fr-FR" b="1" u="sng" dirty="0" smtClean="0">
              <a:solidFill>
                <a:schemeClr val="tx1"/>
              </a:solidFill>
            </a:endParaRPr>
          </a:p>
          <a:p>
            <a:pPr marL="457200" indent="-457200">
              <a:buAutoNum type="alphaUcParenR"/>
            </a:pPr>
            <a:r>
              <a:rPr lang="fr-FR" b="1" u="sng" dirty="0" smtClean="0">
                <a:solidFill>
                  <a:schemeClr val="tx1"/>
                </a:solidFill>
              </a:rPr>
              <a:t>Déni de service</a:t>
            </a:r>
          </a:p>
          <a:p>
            <a:pPr marL="457200" indent="-457200">
              <a:buAutoNum type="alphaUcParenR"/>
            </a:pPr>
            <a:r>
              <a:rPr lang="fr-FR" b="1" u="sng" dirty="0" err="1" smtClean="0">
                <a:solidFill>
                  <a:schemeClr val="tx1"/>
                </a:solidFill>
              </a:rPr>
              <a:t>Ransomware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4212" y="1421477"/>
            <a:ext cx="384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Voici les plus courantes </a:t>
            </a:r>
            <a:r>
              <a:rPr lang="fr-FR" b="1" dirty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42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0839" y="149629"/>
            <a:ext cx="10058400" cy="2834640"/>
          </a:xfrm>
        </p:spPr>
        <p:txBody>
          <a:bodyPr/>
          <a:lstStyle/>
          <a:p>
            <a:pPr marL="457200" indent="-457200" algn="ctr"/>
            <a:r>
              <a:rPr lang="fr-FR" b="1" u="sng" dirty="0" smtClean="0"/>
              <a:t>A ) L’installation </a:t>
            </a:r>
            <a:r>
              <a:rPr lang="fr-FR" b="1" u="sng" dirty="0"/>
              <a:t>de programmes espions et de programmes pirates</a:t>
            </a:r>
            <a:br>
              <a:rPr lang="fr-FR" b="1" u="sng" dirty="0"/>
            </a:br>
            <a:r>
              <a:rPr lang="fr-FR" b="1" u="sng" dirty="0"/>
              <a:t/>
            </a:r>
            <a:br>
              <a:rPr lang="fr-FR" b="1" u="sng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01533" y="2618047"/>
            <a:ext cx="8535988" cy="1879600"/>
          </a:xfrm>
        </p:spPr>
        <p:txBody>
          <a:bodyPr/>
          <a:lstStyle/>
          <a:p>
            <a:r>
              <a:rPr lang="fr-FR" b="1" dirty="0" smtClean="0">
                <a:solidFill>
                  <a:schemeClr val="tx1"/>
                </a:solidFill>
              </a:rPr>
              <a:t>Ils se rattachent au système d’exploitation et fonctionne en arrière plan comme un programme de la mémoire interne par exemple.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Surveillance d’activité, vol d’identifiant par exemple.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65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" y="1167329"/>
            <a:ext cx="5395795" cy="22828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26" y="1163782"/>
            <a:ext cx="5728569" cy="22863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02" y="3783955"/>
            <a:ext cx="6050303" cy="288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1110" y="133003"/>
            <a:ext cx="10083339" cy="1849582"/>
          </a:xfrm>
        </p:spPr>
        <p:txBody>
          <a:bodyPr/>
          <a:lstStyle/>
          <a:p>
            <a:pPr algn="ctr"/>
            <a:r>
              <a:rPr lang="fr-FR" b="1" dirty="0" smtClean="0"/>
              <a:t>b) </a:t>
            </a:r>
            <a:r>
              <a:rPr lang="fr-FR" b="1" u="sng" dirty="0"/>
              <a:t>Le </a:t>
            </a:r>
            <a:r>
              <a:rPr lang="fr-FR" b="1" u="sng" dirty="0" err="1" smtClean="0"/>
              <a:t>phishing</a:t>
            </a:r>
            <a:r>
              <a:rPr lang="fr-FR" b="1" u="sng" dirty="0"/>
              <a:t/>
            </a:r>
            <a:br>
              <a:rPr lang="fr-FR" b="1" u="sng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24786" y="2286000"/>
            <a:ext cx="8535988" cy="1879600"/>
          </a:xfrm>
        </p:spPr>
        <p:txBody>
          <a:bodyPr/>
          <a:lstStyle/>
          <a:p>
            <a:pPr algn="just"/>
            <a:r>
              <a:rPr lang="fr-FR" b="1" dirty="0" smtClean="0">
                <a:solidFill>
                  <a:schemeClr val="tx1"/>
                </a:solidFill>
              </a:rPr>
              <a:t>C’est une technique de fraude dans laquelle les cybercriminels se font passer pour un tiers de confiance ( banque, administration par exemple) afin d’obtenir des renseignements sensibles tels que les noms d’utilisateurs, les mots de passe ou les détails des cartes de crédit.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2" y="163339"/>
            <a:ext cx="6428627" cy="65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82" y="577838"/>
            <a:ext cx="10058400" cy="57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5593" y="99753"/>
            <a:ext cx="9387638" cy="1716578"/>
          </a:xfrm>
        </p:spPr>
        <p:txBody>
          <a:bodyPr/>
          <a:lstStyle/>
          <a:p>
            <a:pPr algn="ctr"/>
            <a:r>
              <a:rPr lang="fr-FR" b="1" u="sng" dirty="0" smtClean="0"/>
              <a:t>C) Déni </a:t>
            </a:r>
            <a:r>
              <a:rPr lang="fr-FR" b="1" u="sng" dirty="0"/>
              <a:t>de service</a:t>
            </a:r>
            <a:br>
              <a:rPr lang="fr-FR" b="1" u="sng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8269" y="507077"/>
            <a:ext cx="9452264" cy="6641869"/>
          </a:xfrm>
        </p:spPr>
        <p:txBody>
          <a:bodyPr>
            <a:normAutofit/>
          </a:bodyPr>
          <a:lstStyle/>
          <a:p>
            <a:endParaRPr lang="fr-FR" b="1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Une </a:t>
            </a:r>
            <a:r>
              <a:rPr lang="fr-FR" b="1" dirty="0">
                <a:solidFill>
                  <a:schemeClr val="tx1"/>
                </a:solidFill>
              </a:rPr>
              <a:t>attaque par déni de service </a:t>
            </a:r>
            <a:r>
              <a:rPr lang="fr-FR" b="1" dirty="0" smtClean="0">
                <a:solidFill>
                  <a:schemeClr val="tx1"/>
                </a:solidFill>
              </a:rPr>
              <a:t>est </a:t>
            </a:r>
            <a:r>
              <a:rPr lang="fr-FR" b="1" dirty="0">
                <a:solidFill>
                  <a:schemeClr val="tx1"/>
                </a:solidFill>
              </a:rPr>
              <a:t>une attaque informatique ayant pour but de rendre indisponible un service, d'empêcher les utilisateurs légitimes d'un service de l'utiliser. À l’heure actuelle la grande majorité de ces attaques se font à partir de plusieurs sources, on parle alors d'attaque par déni de service </a:t>
            </a:r>
            <a:r>
              <a:rPr lang="fr-FR" b="1" dirty="0" smtClean="0">
                <a:solidFill>
                  <a:schemeClr val="tx1"/>
                </a:solidFill>
              </a:rPr>
              <a:t>distribuée.</a:t>
            </a:r>
          </a:p>
          <a:p>
            <a:endParaRPr lang="fr-FR" b="1" dirty="0" smtClean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6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198</TotalTime>
  <Words>335</Words>
  <Application>Microsoft Office PowerPoint</Application>
  <PresentationFormat>Grand écran</PresentationFormat>
  <Paragraphs>38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Secteur</vt:lpstr>
      <vt:lpstr>Les cyberattaques</vt:lpstr>
      <vt:lpstr>1) Introduction </vt:lpstr>
      <vt:lpstr>2) Les différents types d’attaques  </vt:lpstr>
      <vt:lpstr>A ) L’installation de programmes espions et de programmes pirates  </vt:lpstr>
      <vt:lpstr>Présentation PowerPoint</vt:lpstr>
      <vt:lpstr>b) Le phishing </vt:lpstr>
      <vt:lpstr>Présentation PowerPoint</vt:lpstr>
      <vt:lpstr>Présentation PowerPoint</vt:lpstr>
      <vt:lpstr>C) Déni de service </vt:lpstr>
      <vt:lpstr>Présentation PowerPoint</vt:lpstr>
      <vt:lpstr>D) Ransomware </vt:lpstr>
      <vt:lpstr>Présentation PowerPoint</vt:lpstr>
      <vt:lpstr>Présentation PowerPoint</vt:lpstr>
      <vt:lpstr>3) Conclusion 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cyberattaques</dc:title>
  <dc:creator>17010-75-13</dc:creator>
  <cp:lastModifiedBy>17010-75-13</cp:lastModifiedBy>
  <cp:revision>31</cp:revision>
  <dcterms:created xsi:type="dcterms:W3CDTF">2021-11-30T08:06:37Z</dcterms:created>
  <dcterms:modified xsi:type="dcterms:W3CDTF">2021-11-30T11:25:24Z</dcterms:modified>
</cp:coreProperties>
</file>