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7" Type="http://schemas.openxmlformats.org/officeDocument/2006/relationships/tableStyles" Target="tableStyles.xml"/><Relationship Id="rId18" Type="http://schemas.openxmlformats.org/officeDocument/2006/relationships/theme" Target="theme/theme1.xml"/><Relationship Id="rId16" Type="http://schemas.openxmlformats.org/officeDocument/2006/relationships/viewProps" Target="viewProps.xml"/>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package" Target="../embeddings/Microsoft_Excel_____2.xlsx"/><Relationship Id="rId4" Type="http://schemas.openxmlformats.org/officeDocument/2006/relationships/image" Target="../media/image2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813E-2"/>
          <c:y val="0.12879903489103262"/>
          <c:w val="0.751878258242755"/>
          <c:h val="0.754991613834251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5875">
              <a:noFill/>
            </a:ln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34575360"/>
        <c:axId val="76199552"/>
      </c:barChart>
      <c:catAx>
        <c:axId val="34575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</a:ln>
        </c:spPr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76199552"/>
        <c:crosses val="autoZero"/>
        <c:auto val="1"/>
        <c:lblAlgn val="ctr"/>
        <c:lblOffset val="100"/>
        <c:noMultiLvlLbl val="0"/>
      </c:catAx>
      <c:valAx>
        <c:axId val="76199552"/>
        <c:scaling>
          <c:orientation val="minMax"/>
        </c:scaling>
        <c:delete val="0"/>
        <c:axPos val="l"/>
        <c:majorGridlines>
          <c:spPr>
            <a:ln w="12700" cap="flat">
              <a:solidFill>
                <a:prstClr val="black">
                  <a:lumMod val="50000"/>
                  <a:lumOff val="50000"/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 OTF" pitchFamily="66" charset="-127"/>
                <a:ea typeface="나눔손글씨 펜 OTF" pitchFamily="66" charset="-127"/>
              </a:defRPr>
            </a:pPr>
            <a:endParaRPr lang="ko-KR"/>
          </a:p>
        </c:txPr>
        <c:crossAx val="34575360"/>
        <c:crosses val="autoZero"/>
        <c:crossBetween val="between"/>
      </c:valAx>
      <c:spPr>
        <a:ln w="34925"/>
      </c:spPr>
    </c:plotArea>
    <c:legend>
      <c:legendPos val="r"/>
      <c:legendEntry>
        <c:idx val="0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1500" b="0" i="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8620448691681859"/>
          <c:y val="9.0405666452028507E-2"/>
          <c:w val="0.12231009036219"/>
          <c:h val="0.27844266732283862"/>
        </c:manualLayout>
      </c:layout>
      <c:overlay val="0"/>
      <c:spPr>
        <a:noFill/>
      </c:spPr>
      <c:txPr>
        <a:bodyPr/>
        <a:lstStyle/>
        <a:p>
          <a:pPr>
            <a:defRPr sz="1500" b="0" i="0" baseline="0">
              <a:solidFill>
                <a:schemeClr val="tx2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87926628842053"/>
          <c:y val="0.11538928470313332"/>
          <c:w val="0.51755871314426116"/>
          <c:h val="0.726251742637914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blurRad="50800" dist="63500" dir="2700000" algn="tl" rotWithShape="0">
                <a:prstClr val="black">
                  <a:alpha val="10000"/>
                </a:prstClr>
              </a:outerShdw>
            </a:effectLst>
          </c:spPr>
          <c:dPt>
            <c:idx val="0"/>
            <c:bubble3D val="0"/>
            <c:spPr>
              <a:blipFill dpi="0" rotWithShape="1">
                <a:blip xmlns:r="http://schemas.openxmlformats.org/officeDocument/2006/relationships" r:embed="rId1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1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6697170940138198"/>
                  <c:y val="-5.720332149474432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2343009142023822"/>
                  <c:y val="-7.225339657600768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9.0675429422274037E-2"/>
                  <c:y val="0.1172719160236676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4.7005952084506572E-2"/>
                  <c:y val="0.1482619762678699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000" baseline="0">
                    <a:solidFill>
                      <a:schemeClr val="bg1"/>
                    </a:solidFill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075010184053629"/>
          <c:y val="0.24294254043457544"/>
          <c:w val="0.11802440214178017"/>
          <c:h val="0.42947177409137782"/>
        </c:manualLayout>
      </c:layout>
      <c:overlay val="0"/>
      <c:txPr>
        <a:bodyPr/>
        <a:lstStyle/>
        <a:p>
          <a:pPr>
            <a:defRPr baseline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0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0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0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1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1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1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12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3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4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5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6_shape1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7_shape1"/>
          <p:cNvSpPr/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baseline="0" spc="-25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8_shape1"/>
          <p:cNvSpPr/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baseline="0" spc="-25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9_shape1"/>
          <p:cNvSpPr/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baseline="0" spc="-5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9_shape2"/>
          <p:cNvSpPr/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pPr/>
            <a:fld type="slidenum" id="{4BEDD84E-25D4-4983-8AA1-2863C96F08D9}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9_shape3"/>
          <p:cNvSpPr/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algn="l" marL="0" indent="0">
              <a:lnSpc>
                <a:spcPct val="110000"/>
              </a:lnSpc>
              <a:buNone/>
              <a:defRPr sz="1600" baseline="0" spc="-2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2013-05-27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3" Type="http://schemas.openxmlformats.org/officeDocument/2006/relationships/hyperlink" Target="http://hangeul.naver.com/font" TargetMode="Externa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image" Target="../media/46f2d83f-1cd0-4a14-b59b-381e606c683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3" Type="http://schemas.openxmlformats.org/officeDocument/2006/relationships/image" Target="../media/eac364f7-b239-4fc1-ab6b-06f821852b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3" Type="http://schemas.openxmlformats.org/officeDocument/2006/relationships/hyperlink" Target="http://hangeul.naver.com/font" TargetMode="Externa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3" Type="http://schemas.openxmlformats.org/officeDocument/2006/relationships/image" Target="../media/4a8b76cc-dd22-4d9a-89a8-b507f20cfaa0.jpeg"/><Relationship Id="rId4" Type="http://schemas.openxmlformats.org/officeDocument/2006/relationships/image" Target="../media/706ce864-2f76-4ad0-8a13-5eade594894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4" Type="http://schemas.openxmlformats.org/officeDocument/2006/relationships/image" Target="../media/567c7957-5238-4c55-856d-6cfa5942d813.jpeg"/><Relationship Id="rId3" Type="http://schemas.openxmlformats.org/officeDocument/2006/relationships/image" Target="../media/d74cab65-15e5-4944-a977-25162c911a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4" Type="http://schemas.openxmlformats.org/officeDocument/2006/relationships/image" Target="../media/085dda81-b786-4e62-82d1-838b432a651c.jpeg"/><Relationship Id="rId3" Type="http://schemas.openxmlformats.org/officeDocument/2006/relationships/image" Target="../media/16ba9829-4107-4e1d-998d-6b4447b12a4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4" Type="http://schemas.openxmlformats.org/officeDocument/2006/relationships/image" Target="../media/3815b0ac-f1b2-4202-b512-dbfb564b093f.jpeg"/><Relationship Id="rId3" Type="http://schemas.openxmlformats.org/officeDocument/2006/relationships/image" Target="../media/7560a808-ac25-4264-84ba-42aa062678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3" Type="http://schemas.openxmlformats.org/officeDocument/2006/relationships/image" Target="../media/3e3ed6c8-385f-40f2-b082-ecdb86adc79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3" Type="http://schemas.openxmlformats.org/officeDocument/2006/relationships/image" Target="../media/418ee979-fb90-48ea-ace3-19356c3a237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1037585" y="5308708"/>
            <a:ext cx="2786082" cy="120032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1800" b="1" spc="-2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작성자</a:t>
            </a:r>
            <a:r>
              <a:rPr lang="en-US" altLang="ko-KR" sz="1800" spc="-2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   이태형</a:t>
            </a:r>
          </a:p>
          <a:p>
            <a:pPr algn="l" marL="0">
              <a:lnSpc>
                <a:spcPct val="100000"/>
              </a:lnSpc>
              <a:buNone/>
            </a:pPr>
            <a:br>
              <a:rPr lang="en-US" altLang="ko-KR"/>
            </a:b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800" b="1" spc="-2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 spc="-2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/>
            </a:r>
          </a:p>
        </p:txBody>
      </p:sp>
      <p:sp>
        <p:nvSpPr>
          <p:cNvPr id="5" name="slide2_shape2"/>
          <p:cNvSpPr/>
          <p:nvPr/>
        </p:nvSpPr>
        <p:spPr>
          <a:xfrm>
            <a:off x="971600" y="1990320"/>
            <a:ext cx="7344816" cy="115364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03000"/>
              </a:lnSpc>
              <a:buNone/>
            </a:pPr>
            <a:r>
              <a:rPr lang="ko-KR" altLang="ko-KR" sz="6800" b="0" spc="-10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Fastival</a:t>
            </a:r>
          </a:p>
        </p:txBody>
      </p:sp>
      <p:sp>
        <p:nvSpPr>
          <p:cNvPr id="6" name="slide2_shape4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spc="-2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518880016262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62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518880016263"/>
          <p:cNvSpPr/>
          <p:nvPr/>
        </p:nvSpPr>
        <p:spPr>
          <a:xfrm>
            <a:off x="971600" y="496125"/>
            <a:ext cx="5698104" cy="10270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3. 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해결방안 - 통합사이트 구축(판매 및 정보제공)</a:t>
            </a:r>
          </a:p>
        </p:txBody>
      </p:sp>
      <p:sp>
        <p:nvSpPr>
          <p:cNvPr id="5" name="nppt_1538651888001626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538651888001629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8225" y="1201068"/>
            <a:ext cx="7032149" cy="4892227"/>
          </a:xfrm>
          <a:prstGeom prst="rect">
            <a:avLst/>
          </a:prstGeom>
        </p:spPr>
      </p:pic>
      <p:sp>
        <p:nvSpPr>
          <p:cNvPr id="7" name="nppt_15386977374064039"/>
          <p:cNvSpPr/>
          <p:nvPr/>
        </p:nvSpPr>
        <p:spPr>
          <a:xfrm>
            <a:off x="971600" y="3874620"/>
            <a:ext cx="7199055" cy="2203040"/>
          </a:xfrm>
          <a:prstGeom prst="rect">
            <a:avLst/>
          </a:prstGeom>
          <a:noFill/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518880016375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62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518880016376"/>
          <p:cNvSpPr/>
          <p:nvPr/>
        </p:nvSpPr>
        <p:spPr>
          <a:xfrm>
            <a:off x="971600" y="497046"/>
            <a:ext cx="5698104" cy="10270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3. 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해결방안 - 통합사이트 구축(후기, 개인SNS홍보 및 정보제공)</a:t>
            </a:r>
          </a:p>
        </p:txBody>
      </p:sp>
      <p:sp>
        <p:nvSpPr>
          <p:cNvPr id="5" name="nppt_15386518880016378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538651888001639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018" y="1226611"/>
            <a:ext cx="6456012" cy="4795301"/>
          </a:xfrm>
          <a:prstGeom prst="rect">
            <a:avLst/>
          </a:prstGeom>
        </p:spPr>
      </p:pic>
      <p:sp>
        <p:nvSpPr>
          <p:cNvPr id="7" name="nppt_15386977374063555"/>
          <p:cNvSpPr/>
          <p:nvPr/>
        </p:nvSpPr>
        <p:spPr>
          <a:xfrm>
            <a:off x="5604387" y="1524096"/>
            <a:ext cx="1281265" cy="322621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8" name="nppt_15386977374063846"/>
          <p:cNvSpPr/>
          <p:nvPr/>
        </p:nvSpPr>
        <p:spPr>
          <a:xfrm>
            <a:off x="5604387" y="2038895"/>
            <a:ext cx="1520926" cy="304186"/>
          </a:xfrm>
          <a:prstGeom prst="rect">
            <a:avLst/>
          </a:prstGeom>
          <a:noFill/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518880016598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226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518880016599"/>
          <p:cNvSpPr/>
          <p:nvPr/>
        </p:nvSpPr>
        <p:spPr>
          <a:xfrm>
            <a:off x="971600" y="497046"/>
            <a:ext cx="5698104" cy="102459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4. 이점</a:t>
            </a:r>
          </a:p>
        </p:txBody>
      </p:sp>
      <p:sp>
        <p:nvSpPr>
          <p:cNvPr id="5" name="nppt_15386518880016601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nppt_15386518880016603"/>
          <p:cNvSpPr/>
          <p:nvPr/>
        </p:nvSpPr>
        <p:spPr>
          <a:xfrm>
            <a:off x="1094993" y="1526943"/>
            <a:ext cx="2311976" cy="415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정 보 습 득</a:t>
            </a:r>
          </a:p>
        </p:txBody>
      </p:sp>
      <p:sp>
        <p:nvSpPr>
          <p:cNvPr id="7" name="nppt_15386518880016607"/>
          <p:cNvSpPr/>
          <p:nvPr/>
        </p:nvSpPr>
        <p:spPr>
          <a:xfrm>
            <a:off x="1094993" y="2436148"/>
            <a:ext cx="2324966" cy="5585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기간이 </a:t>
            </a: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지났는가?</a:t>
            </a:r>
          </a:p>
        </p:txBody>
      </p:sp>
      <p:cxnSp>
        <p:nvCxnSpPr>
          <p:cNvPr id="8" name="nppt_15386518880016611"/>
          <p:cNvCxnSpPr>
            <a:stCxn id="7" idx="3"/>
            <a:endCxn id="6" idx="3"/>
          </p:cNvCxnSpPr>
          <p:nvPr/>
        </p:nvCxnSpPr>
        <p:spPr>
          <a:xfrm flipH="1" flipV="1">
            <a:off x="3406970" y="1734762"/>
            <a:ext cx="12989" cy="980641"/>
          </a:xfrm>
          <a:prstGeom prst="bentConnector3">
            <a:avLst>
              <a:gd name="adj1" fmla="val -1385758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9" name="nppt_15386518880016614"/>
          <p:cNvCxnSpPr>
            <a:stCxn id="6" idx="2"/>
            <a:endCxn id="7" idx="0"/>
          </p:cNvCxnSpPr>
          <p:nvPr/>
        </p:nvCxnSpPr>
        <p:spPr>
          <a:xfrm>
            <a:off x="2250981" y="1942580"/>
            <a:ext cx="6494" cy="493567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0" name="nppt_15386518880016617"/>
          <p:cNvSpPr/>
          <p:nvPr/>
        </p:nvSpPr>
        <p:spPr>
          <a:xfrm>
            <a:off x="1094993" y="3488227"/>
            <a:ext cx="2311976" cy="415636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추 가 정 보 검 색</a:t>
            </a:r>
          </a:p>
        </p:txBody>
      </p:sp>
      <p:cxnSp>
        <p:nvCxnSpPr>
          <p:cNvPr id="11" name="nppt_15386518880016621"/>
          <p:cNvCxnSpPr/>
          <p:nvPr/>
        </p:nvCxnSpPr>
        <p:spPr>
          <a:xfrm>
            <a:off x="2250981" y="2994659"/>
            <a:ext cx="6494" cy="493567"/>
          </a:xfrm>
          <a:prstGeom prst="straightConnector1">
            <a:avLst/>
          </a:prstGeom>
          <a:ln w="25400" cmpd="sng" cap="flat">
            <a:solidFill>
              <a:srgbClr val="4f81bd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sp>
        <p:nvSpPr>
          <p:cNvPr id="12" name="nppt_15386518880016624"/>
          <p:cNvSpPr/>
          <p:nvPr/>
        </p:nvSpPr>
        <p:spPr>
          <a:xfrm>
            <a:off x="1094993" y="4397431"/>
            <a:ext cx="2324966" cy="558511"/>
          </a:xfrm>
          <a:prstGeom prst="diamond">
            <a:avLst/>
          </a:prstGeom>
          <a:solidFill>
            <a:srgbClr val="4bacc6">
              <a:lumMod val="40000"/>
              <a:lumOff val="60000"/>
            </a:srgbClr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마음에 드는가?</a:t>
            </a:r>
          </a:p>
        </p:txBody>
      </p:sp>
      <p:cxnSp>
        <p:nvCxnSpPr>
          <p:cNvPr id="13" name="nppt_15386518880016628"/>
          <p:cNvCxnSpPr/>
          <p:nvPr/>
        </p:nvCxnSpPr>
        <p:spPr>
          <a:xfrm>
            <a:off x="2250981" y="3903863"/>
            <a:ext cx="6494" cy="493567"/>
          </a:xfrm>
          <a:prstGeom prst="straightConnector1">
            <a:avLst/>
          </a:prstGeom>
          <a:ln w="25400" cmpd="sng" cap="flat">
            <a:solidFill>
              <a:srgbClr val="4f81bd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4" name="nppt_15386518880016631"/>
          <p:cNvCxnSpPr>
            <a:stCxn id="12" idx="1"/>
            <a:endCxn id="6" idx="0"/>
          </p:cNvCxnSpPr>
          <p:nvPr/>
        </p:nvCxnSpPr>
        <p:spPr>
          <a:xfrm flipH="1" rot="10800000">
            <a:off x="1094993" y="1526943"/>
            <a:ext cx="1155988" cy="3149742"/>
          </a:xfrm>
          <a:prstGeom prst="bentConnector4">
            <a:avLst>
              <a:gd name="adj1" fmla="val -15571"/>
              <a:gd name="adj2" fmla="val 105714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5" name="nppt_15386518880016634"/>
          <p:cNvSpPr/>
          <p:nvPr/>
        </p:nvSpPr>
        <p:spPr>
          <a:xfrm>
            <a:off x="1094993" y="5445603"/>
            <a:ext cx="2311976" cy="415636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구매사이트 검색 및 구입</a:t>
            </a:r>
          </a:p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cxnSp>
        <p:nvCxnSpPr>
          <p:cNvPr id="16" name="nppt_15386518880016638"/>
          <p:cNvCxnSpPr/>
          <p:nvPr/>
        </p:nvCxnSpPr>
        <p:spPr>
          <a:xfrm>
            <a:off x="2250981" y="4955942"/>
            <a:ext cx="6494" cy="493567"/>
          </a:xfrm>
          <a:prstGeom prst="straightConnector1">
            <a:avLst/>
          </a:prstGeom>
          <a:ln w="25400" cmpd="sng" cap="flat">
            <a:solidFill>
              <a:srgbClr val="4f81bd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sp>
        <p:nvSpPr>
          <p:cNvPr id="17" name="nppt_15386518880016641"/>
          <p:cNvSpPr/>
          <p:nvPr/>
        </p:nvSpPr>
        <p:spPr>
          <a:xfrm>
            <a:off x="1968973" y="4983374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예</a:t>
            </a:r>
          </a:p>
        </p:txBody>
      </p:sp>
      <p:sp>
        <p:nvSpPr>
          <p:cNvPr id="18" name="nppt_15386518880016645"/>
          <p:cNvSpPr/>
          <p:nvPr/>
        </p:nvSpPr>
        <p:spPr>
          <a:xfrm>
            <a:off x="3548287" y="1997444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예</a:t>
            </a:r>
          </a:p>
        </p:txBody>
      </p:sp>
      <p:sp>
        <p:nvSpPr>
          <p:cNvPr id="19" name="nppt_15386518880016649"/>
          <p:cNvSpPr/>
          <p:nvPr/>
        </p:nvSpPr>
        <p:spPr>
          <a:xfrm>
            <a:off x="407340" y="2755393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아니오</a:t>
            </a:r>
          </a:p>
        </p:txBody>
      </p:sp>
      <p:sp>
        <p:nvSpPr>
          <p:cNvPr id="20" name="nppt_15386977374061316"/>
          <p:cNvSpPr/>
          <p:nvPr/>
        </p:nvSpPr>
        <p:spPr>
          <a:xfrm>
            <a:off x="3820652" y="3101815"/>
            <a:ext cx="1004734" cy="728201"/>
          </a:xfrm>
          <a:prstGeom prst="stripedRightArrow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21" name="nppt_15386977374061606"/>
          <p:cNvSpPr/>
          <p:nvPr/>
        </p:nvSpPr>
        <p:spPr>
          <a:xfrm>
            <a:off x="3873973" y="3268875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&lt;통합&gt;</a:t>
            </a:r>
          </a:p>
        </p:txBody>
      </p:sp>
      <p:sp>
        <p:nvSpPr>
          <p:cNvPr id="22" name="nppt_15386977374061766"/>
          <p:cNvSpPr/>
          <p:nvPr/>
        </p:nvSpPr>
        <p:spPr>
          <a:xfrm>
            <a:off x="5176430" y="1942580"/>
            <a:ext cx="2986547" cy="3346039"/>
          </a:xfrm>
          <a:prstGeom prst="can">
            <a:avLst/>
          </a:prstGeom>
          <a:solidFill>
            <a:schemeClr val="dk2">
              <a:lumMod val="60000"/>
              <a:lumOff val="40000"/>
            </a:schemeClr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1. 다양한 축제 정보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2. 후기 및 Tip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3. 구매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4. 축제홍보</a:t>
            </a:r>
            <a:br>
              <a:rPr lang="en-US" altLang="ko-KR"/>
            </a:b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5. </a:t>
            </a: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SNS</a:t>
            </a: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(Social Network Services)</a:t>
            </a:r>
            <a:r>
              <a:rPr altLang="ko-KR" sz="2400">
                <a:solidFill>
                  <a:srgbClr val="0c0c0c"/>
                </a:solidFill>
                <a:latin typeface="나눔손글씨 펜"/>
                <a:ea typeface="나눔손글씨 펜"/>
              </a:rPr>
              <a:t>﻿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 defTabSz="914400" latinLnBrk="1">
              <a:lnSpc>
                <a:spcPts val="7000"/>
              </a:lnSpc>
            </a:pPr>
            <a:r>
              <a:rPr lang="ko-KR" altLang="en-US" sz="6800" b="0" spc="-1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감사합니다</a:t>
            </a:r>
            <a:r>
              <a:rPr lang="en-US" altLang="ko-KR" sz="6800" b="0" spc="-1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!</a:t>
            </a:r>
            <a:endParaRPr sz="6800" b="0" spc="-10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10_shape2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spc="-2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4_shape1"/>
          <p:cNvSpPr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 defTabSz="914400" latinLnBrk="1">
              <a:lnSpc>
                <a:spcPts val="7000"/>
              </a:lnSpc>
            </a:pPr>
            <a:r>
              <a:rPr lang="ko-KR" altLang="en-US" sz="3000" b="0" spc="0" kern="12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목차</a:t>
            </a:r>
            <a:endParaRPr sz="3000" b="0" spc="0" kern="120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4_shape2"/>
          <p:cNvSpPr/>
          <p:nvPr/>
        </p:nvSpPr>
        <p:spPr>
          <a:xfrm>
            <a:off x="971600" y="1057234"/>
            <a:ext cx="5698104" cy="104177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1. </a:t>
            </a:r>
            <a:r>
              <a:rPr lang="en-US" altLang="ko-KR" sz="24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현재 페스티벌 정보 제공 및 홍보방법</a:t>
            </a:r>
          </a:p>
        </p:txBody>
      </p:sp>
      <p:sp>
        <p:nvSpPr>
          <p:cNvPr id="6" name="slide4_shape3"/>
          <p:cNvSpPr/>
          <p:nvPr/>
        </p:nvSpPr>
        <p:spPr>
          <a:xfrm>
            <a:off x="1204129" y="1732224"/>
            <a:ext cx="5698104" cy="127347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1. 페이스북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2. 네이버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3. 길거리 홍보</a:t>
            </a:r>
          </a:p>
          <a:p>
            <a:pPr algn="l" marL="0">
              <a:lnSpc>
                <a:spcPct val="125000"/>
              </a:lnSpc>
              <a:buNone/>
            </a:pPr>
            <a:r>
              <a:rPr lang="en-US" altLang="ko-KR" sz="1600" b="0" spc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4. 소셜 커머스</a:t>
            </a:r>
          </a:p>
        </p:txBody>
      </p:sp>
      <p:sp>
        <p:nvSpPr>
          <p:cNvPr id="7" name="slide4_shape4"/>
          <p:cNvSpPr/>
          <p:nvPr/>
        </p:nvSpPr>
        <p:spPr>
          <a:xfrm>
            <a:off x="997577" y="2874118"/>
            <a:ext cx="5698104" cy="104302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2. 문제점</a:t>
            </a:r>
          </a:p>
        </p:txBody>
      </p:sp>
      <p:sp>
        <p:nvSpPr>
          <p:cNvPr id="8" name="slide4_shape6"/>
          <p:cNvSpPr/>
          <p:nvPr/>
        </p:nvSpPr>
        <p:spPr>
          <a:xfrm>
            <a:off x="7711777" y="595613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4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nppt_15386493218531376"/>
          <p:cNvSpPr/>
          <p:nvPr/>
        </p:nvSpPr>
        <p:spPr>
          <a:xfrm>
            <a:off x="971599" y="4515097"/>
            <a:ext cx="5698104" cy="104302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rgbClr val="17365d"/>
                </a:solidFill>
                <a:latin typeface="나눔손글씨 펜"/>
              </a:rPr>
              <a:t>4. 이점</a:t>
            </a:r>
          </a:p>
        </p:txBody>
      </p:sp>
      <p:sp>
        <p:nvSpPr>
          <p:cNvPr id="10" name="nppt_15386493218531764"/>
          <p:cNvSpPr/>
          <p:nvPr/>
        </p:nvSpPr>
        <p:spPr>
          <a:xfrm>
            <a:off x="971600" y="3649072"/>
            <a:ext cx="5698104" cy="104302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292000"/>
              </a:lnSpc>
              <a:buNone/>
            </a:pPr>
            <a:r>
              <a:rPr lang="en-US" altLang="ko-KR" sz="2400" b="0" spc="0">
                <a:solidFill>
                  <a:srgbClr val="17365d"/>
                </a:solidFill>
                <a:latin typeface="나눔손글씨 펜"/>
              </a:rPr>
              <a:t>3. 해결방안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875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7046"/>
            <a:ext cx="5698104" cy="102459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현재 페스티벌 정보 제공 및 홍보방법 - 페이스북</a:t>
            </a:r>
          </a:p>
        </p:txBody>
      </p:sp>
      <p:sp>
        <p:nvSpPr>
          <p:cNvPr id="5" name="slide5_shape3"/>
          <p:cNvSpPr/>
          <p:nvPr/>
        </p:nvSpPr>
        <p:spPr>
          <a:xfrm>
            <a:off x="971600" y="1354296"/>
            <a:ext cx="5698104" cy="42543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67000"/>
              </a:lnSpc>
              <a:buNone/>
            </a:pPr>
            <a:r>
              <a:rPr altLang="ko-KR" sz="30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  <a:ea typeface="나눔손글씨 펜"/>
              </a:rPr>
              <a:t>1. </a:t>
            </a:r>
            <a:r>
              <a:rPr lang="en-US" altLang="ko-KR" sz="3000" b="0" spc="-5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페이스북 - 각종 페스티벌</a:t>
            </a:r>
          </a:p>
        </p:txBody>
      </p:sp>
      <p:sp>
        <p:nvSpPr>
          <p:cNvPr id="6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nppt_153865188800169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9118" y="1931033"/>
            <a:ext cx="2815377" cy="4007371"/>
          </a:xfrm>
          <a:prstGeom prst="rect">
            <a:avLst/>
          </a:prstGeom>
        </p:spPr>
      </p:pic>
      <p:pic>
        <p:nvPicPr>
          <p:cNvPr id="8" name="nppt_1538651888001736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8397" y="1931033"/>
            <a:ext cx="3933499" cy="3957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51888001912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875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51888001913"/>
          <p:cNvSpPr/>
          <p:nvPr/>
        </p:nvSpPr>
        <p:spPr>
          <a:xfrm>
            <a:off x="971600" y="497046"/>
            <a:ext cx="5698104" cy="102459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현재 페스티벌 정보 제공 및 홍보방법 - 페이스북</a:t>
            </a:r>
          </a:p>
        </p:txBody>
      </p:sp>
      <p:sp>
        <p:nvSpPr>
          <p:cNvPr id="5" name="nppt_1538651888001915"/>
          <p:cNvSpPr/>
          <p:nvPr/>
        </p:nvSpPr>
        <p:spPr>
          <a:xfrm>
            <a:off x="971600" y="1355972"/>
            <a:ext cx="5698104" cy="41831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67000"/>
              </a:lnSpc>
              <a:buNone/>
            </a:pPr>
            <a:r>
              <a:rPr altLang="ko-KR" sz="30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  <a:ea typeface="나눔손글씨 펜"/>
              </a:rPr>
              <a:t>1. </a:t>
            </a:r>
            <a:r>
              <a:rPr lang="en-US" altLang="ko-KR" sz="3000" b="0" spc="-5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페이스북 - 대학</a:t>
            </a:r>
          </a:p>
        </p:txBody>
      </p:sp>
      <p:sp>
        <p:nvSpPr>
          <p:cNvPr id="6" name="nppt_1538651888001917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nppt_153865188800192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1965" y="1879782"/>
            <a:ext cx="3161518" cy="4096615"/>
          </a:xfrm>
          <a:prstGeom prst="rect">
            <a:avLst/>
          </a:prstGeom>
        </p:spPr>
      </p:pic>
      <p:pic>
        <p:nvPicPr>
          <p:cNvPr id="8" name="nppt_15386518880011025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5085" y="1879782"/>
            <a:ext cx="3070984" cy="40538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49321853238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493218532382"/>
          <p:cNvSpPr/>
          <p:nvPr/>
        </p:nvSpPr>
        <p:spPr>
          <a:xfrm>
            <a:off x="971600" y="497046"/>
            <a:ext cx="5698104" cy="102459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현재 페스티벌 정보 제공 및 홍보방법 - 네이버</a:t>
            </a:r>
          </a:p>
        </p:txBody>
      </p:sp>
      <p:sp>
        <p:nvSpPr>
          <p:cNvPr id="5" name="nppt_15386493218532384"/>
          <p:cNvSpPr/>
          <p:nvPr/>
        </p:nvSpPr>
        <p:spPr>
          <a:xfrm>
            <a:off x="971600" y="1354296"/>
            <a:ext cx="5698104" cy="42543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67000"/>
              </a:lnSpc>
              <a:buNone/>
            </a:pPr>
            <a:r>
              <a:rPr altLang="ko-KR" sz="30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  <a:ea typeface="나눔손글씨 펜"/>
              </a:rPr>
              <a:t>2. </a:t>
            </a:r>
            <a:r>
              <a:rPr lang="en-US" altLang="ko-KR" sz="3000" b="0" spc="-5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네이버</a:t>
            </a:r>
          </a:p>
        </p:txBody>
      </p:sp>
      <p:sp>
        <p:nvSpPr>
          <p:cNvPr id="6" name="nppt_15386493218532386"/>
          <p:cNvSpPr/>
          <p:nvPr/>
        </p:nvSpPr>
        <p:spPr>
          <a:xfrm>
            <a:off x="7711777" y="6080307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nppt_1538651888001120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12" y="2238723"/>
            <a:ext cx="3349288" cy="3478874"/>
          </a:xfrm>
          <a:prstGeom prst="rect">
            <a:avLst/>
          </a:prstGeom>
        </p:spPr>
      </p:pic>
      <p:pic>
        <p:nvPicPr>
          <p:cNvPr id="8" name="nppt_15386518880011352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9712" y="2238723"/>
            <a:ext cx="3854767" cy="34991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49321853240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875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493218532402"/>
          <p:cNvSpPr/>
          <p:nvPr/>
        </p:nvSpPr>
        <p:spPr>
          <a:xfrm>
            <a:off x="971600" y="497046"/>
            <a:ext cx="5698104" cy="102459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현재 페스티벌 정보 제공 및 홍보방법 - 길거리 홍보</a:t>
            </a:r>
          </a:p>
        </p:txBody>
      </p:sp>
      <p:sp>
        <p:nvSpPr>
          <p:cNvPr id="5" name="nppt_15386493218532404"/>
          <p:cNvSpPr/>
          <p:nvPr/>
        </p:nvSpPr>
        <p:spPr>
          <a:xfrm>
            <a:off x="971600" y="1354296"/>
            <a:ext cx="5698104" cy="42543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67000"/>
              </a:lnSpc>
              <a:buNone/>
            </a:pPr>
            <a:r>
              <a:rPr altLang="ko-KR" sz="30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  <a:ea typeface="나눔손글씨 펜"/>
              </a:rPr>
              <a:t>3. </a:t>
            </a:r>
            <a:r>
              <a:rPr lang="en-US" altLang="ko-KR" sz="3000" b="0" spc="-5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길거리 홍보</a:t>
            </a:r>
          </a:p>
        </p:txBody>
      </p:sp>
      <p:sp>
        <p:nvSpPr>
          <p:cNvPr id="6" name="nppt_1538649321853240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nppt_153869773740645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972596"/>
            <a:ext cx="3738716" cy="3274141"/>
          </a:xfrm>
          <a:prstGeom prst="rect">
            <a:avLst/>
          </a:prstGeom>
        </p:spPr>
      </p:pic>
      <p:pic>
        <p:nvPicPr>
          <p:cNvPr id="8" name="nppt_153869773740664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1153" y="1972596"/>
            <a:ext cx="2779080" cy="3696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49321853242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875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493218532422"/>
          <p:cNvSpPr/>
          <p:nvPr/>
        </p:nvSpPr>
        <p:spPr>
          <a:xfrm>
            <a:off x="971600" y="497046"/>
            <a:ext cx="5698104" cy="196480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1. 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현재 페스티벌 정보 제공 및 홍보방법 - 소셜커머스</a:t>
            </a:r>
          </a:p>
        </p:txBody>
      </p:sp>
      <p:sp>
        <p:nvSpPr>
          <p:cNvPr id="5" name="nppt_15386493218532424"/>
          <p:cNvSpPr/>
          <p:nvPr/>
        </p:nvSpPr>
        <p:spPr>
          <a:xfrm>
            <a:off x="971600" y="1355972"/>
            <a:ext cx="5698104" cy="41831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67000"/>
              </a:lnSpc>
              <a:buNone/>
            </a:pPr>
            <a:r>
              <a:rPr altLang="ko-KR" sz="3000" b="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  <a:ea typeface="나눔손글씨 펜"/>
              </a:rPr>
              <a:t>4. </a:t>
            </a:r>
            <a:r>
              <a:rPr lang="en-US" altLang="ko-KR" sz="3000" b="0" spc="-50">
                <a:solidFill>
                  <a:schemeClr val="tx2">
                    <a:alpha val="100000"/>
                    <a:lumMod val="75000"/>
                  </a:schemeClr>
                </a:solidFill>
                <a:latin typeface="나눔손글씨 펜"/>
              </a:rPr>
              <a:t> 소셜커머스</a:t>
            </a:r>
          </a:p>
        </p:txBody>
      </p:sp>
      <p:sp>
        <p:nvSpPr>
          <p:cNvPr id="6" name="nppt_1538649321853242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7" name="nppt_1538651888001156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930710"/>
            <a:ext cx="4456354" cy="4267466"/>
          </a:xfrm>
          <a:prstGeom prst="rect">
            <a:avLst/>
          </a:prstGeom>
        </p:spPr>
      </p:pic>
      <p:sp>
        <p:nvSpPr>
          <p:cNvPr id="8" name="nppt_15386518880011708"/>
          <p:cNvSpPr/>
          <p:nvPr/>
        </p:nvSpPr>
        <p:spPr>
          <a:xfrm>
            <a:off x="5427954" y="2078181"/>
            <a:ext cx="2701636" cy="3571875"/>
          </a:xfrm>
          <a:prstGeom prst="irregularSeal2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유료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493218532149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62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493218532150"/>
          <p:cNvSpPr/>
          <p:nvPr/>
        </p:nvSpPr>
        <p:spPr>
          <a:xfrm>
            <a:off x="971600" y="498722"/>
            <a:ext cx="5698104" cy="101579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2. 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문제점</a:t>
            </a:r>
          </a:p>
        </p:txBody>
      </p:sp>
      <p:sp>
        <p:nvSpPr>
          <p:cNvPr id="5" name="nppt_1538649321853215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nppt_15386518880012722"/>
          <p:cNvSpPr/>
          <p:nvPr/>
        </p:nvSpPr>
        <p:spPr>
          <a:xfrm>
            <a:off x="1094993" y="1526943"/>
            <a:ext cx="2311976" cy="415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우 연 치 않 은  정 보 습 득</a:t>
            </a:r>
          </a:p>
        </p:txBody>
      </p:sp>
      <p:sp>
        <p:nvSpPr>
          <p:cNvPr id="7" name="nppt_15386518880013064"/>
          <p:cNvSpPr/>
          <p:nvPr/>
        </p:nvSpPr>
        <p:spPr>
          <a:xfrm>
            <a:off x="1094993" y="2436148"/>
            <a:ext cx="2324966" cy="5585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기간이 </a:t>
            </a: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지났는가?</a:t>
            </a:r>
          </a:p>
        </p:txBody>
      </p:sp>
      <p:cxnSp>
        <p:nvCxnSpPr>
          <p:cNvPr id="8" name="nppt_15386518880013415"/>
          <p:cNvCxnSpPr>
            <a:stCxn id="7" idx="3"/>
            <a:endCxn id="6" idx="3"/>
          </p:cNvCxnSpPr>
          <p:nvPr/>
        </p:nvCxnSpPr>
        <p:spPr>
          <a:xfrm flipH="1" flipV="1">
            <a:off x="3406970" y="1734762"/>
            <a:ext cx="12989" cy="980641"/>
          </a:xfrm>
          <a:prstGeom prst="bentConnector3">
            <a:avLst>
              <a:gd name="adj1" fmla="val -1385758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9" name="nppt_15386518880013428"/>
          <p:cNvCxnSpPr>
            <a:stCxn id="6" idx="2"/>
            <a:endCxn id="7" idx="0"/>
          </p:cNvCxnSpPr>
          <p:nvPr/>
        </p:nvCxnSpPr>
        <p:spPr>
          <a:xfrm>
            <a:off x="2250981" y="1942580"/>
            <a:ext cx="6494" cy="493567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0" name="nppt_15386518880013551"/>
          <p:cNvSpPr/>
          <p:nvPr/>
        </p:nvSpPr>
        <p:spPr>
          <a:xfrm>
            <a:off x="1094993" y="3488227"/>
            <a:ext cx="2311976" cy="415636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추 가 정 보 검 색</a:t>
            </a:r>
          </a:p>
        </p:txBody>
      </p:sp>
      <p:cxnSp>
        <p:nvCxnSpPr>
          <p:cNvPr id="11" name="nppt_15386518880013608"/>
          <p:cNvCxnSpPr/>
          <p:nvPr/>
        </p:nvCxnSpPr>
        <p:spPr>
          <a:xfrm>
            <a:off x="2250981" y="2994659"/>
            <a:ext cx="6494" cy="493567"/>
          </a:xfrm>
          <a:prstGeom prst="straightConnector1">
            <a:avLst/>
          </a:prstGeom>
          <a:ln w="25400" cmpd="sng" cap="flat">
            <a:solidFill>
              <a:srgbClr val="4f81bd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sp>
        <p:nvSpPr>
          <p:cNvPr id="12" name="nppt_15386518880013696"/>
          <p:cNvSpPr/>
          <p:nvPr/>
        </p:nvSpPr>
        <p:spPr>
          <a:xfrm>
            <a:off x="1094993" y="4397431"/>
            <a:ext cx="2324966" cy="558511"/>
          </a:xfrm>
          <a:prstGeom prst="diamond">
            <a:avLst/>
          </a:prstGeom>
          <a:solidFill>
            <a:srgbClr val="4bacc6">
              <a:lumMod val="40000"/>
              <a:lumOff val="60000"/>
            </a:srgbClr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마음에 드는가?</a:t>
            </a:r>
          </a:p>
        </p:txBody>
      </p:sp>
      <p:cxnSp>
        <p:nvCxnSpPr>
          <p:cNvPr id="13" name="nppt_15386518880013751"/>
          <p:cNvCxnSpPr/>
          <p:nvPr/>
        </p:nvCxnSpPr>
        <p:spPr>
          <a:xfrm>
            <a:off x="2250981" y="3903863"/>
            <a:ext cx="6494" cy="493567"/>
          </a:xfrm>
          <a:prstGeom prst="straightConnector1">
            <a:avLst/>
          </a:prstGeom>
          <a:ln w="25400" cmpd="sng" cap="flat">
            <a:solidFill>
              <a:srgbClr val="4f81bd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4" name="nppt_15386518880014206"/>
          <p:cNvCxnSpPr>
            <a:stCxn id="12" idx="1"/>
            <a:endCxn id="6" idx="0"/>
          </p:cNvCxnSpPr>
          <p:nvPr/>
        </p:nvCxnSpPr>
        <p:spPr>
          <a:xfrm flipH="1" rot="10800000">
            <a:off x="1094993" y="1526943"/>
            <a:ext cx="1155988" cy="3149742"/>
          </a:xfrm>
          <a:prstGeom prst="bentConnector4">
            <a:avLst>
              <a:gd name="adj1" fmla="val -15571"/>
              <a:gd name="adj2" fmla="val 105714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5" name="nppt_15386518880014282"/>
          <p:cNvSpPr/>
          <p:nvPr/>
        </p:nvSpPr>
        <p:spPr>
          <a:xfrm>
            <a:off x="1094993" y="5445603"/>
            <a:ext cx="2311976" cy="415636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구매사이트 검색 및 구입</a:t>
            </a:r>
          </a:p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cxnSp>
        <p:nvCxnSpPr>
          <p:cNvPr id="16" name="nppt_15386518880014530"/>
          <p:cNvCxnSpPr/>
          <p:nvPr/>
        </p:nvCxnSpPr>
        <p:spPr>
          <a:xfrm>
            <a:off x="2250981" y="4955942"/>
            <a:ext cx="6494" cy="493567"/>
          </a:xfrm>
          <a:prstGeom prst="straightConnector1">
            <a:avLst/>
          </a:prstGeom>
          <a:ln w="25400" cmpd="sng" cap="flat">
            <a:solidFill>
              <a:srgbClr val="4f81bd">
                <a:shade val="50000"/>
              </a:srgbClr>
            </a:solidFill>
            <a:prstDash val="solid"/>
            <a:round/>
            <a:headEnd type="none"/>
            <a:tailEnd type="arrow"/>
          </a:ln>
        </p:spPr>
      </p:cxnSp>
      <p:sp>
        <p:nvSpPr>
          <p:cNvPr id="17" name="nppt_15386518880014994"/>
          <p:cNvSpPr/>
          <p:nvPr/>
        </p:nvSpPr>
        <p:spPr>
          <a:xfrm>
            <a:off x="1968973" y="4983374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  <a:lumMod val="95000"/>
                    <a:lumOff val="5000"/>
                  </a:schemeClr>
                </a:solidFill>
                <a:latin typeface="나눔손글씨 펜"/>
                <a:ea typeface="나눔손글씨 펜"/>
              </a:rPr>
              <a:t>예</a:t>
            </a:r>
          </a:p>
        </p:txBody>
      </p:sp>
      <p:sp>
        <p:nvSpPr>
          <p:cNvPr id="18" name="nppt_15386518880015147"/>
          <p:cNvSpPr/>
          <p:nvPr/>
        </p:nvSpPr>
        <p:spPr>
          <a:xfrm>
            <a:off x="3548287" y="1997444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예</a:t>
            </a:r>
          </a:p>
        </p:txBody>
      </p:sp>
      <p:sp>
        <p:nvSpPr>
          <p:cNvPr id="19" name="nppt_15386518880015482"/>
          <p:cNvSpPr/>
          <p:nvPr/>
        </p:nvSpPr>
        <p:spPr>
          <a:xfrm>
            <a:off x="407340" y="2756551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rgbClr val="0c0c0c"/>
                </a:solidFill>
                <a:latin typeface="나눔손글씨 펜"/>
                <a:ea typeface="나눔손글씨 펜"/>
              </a:rPr>
              <a:t>아니오</a:t>
            </a:r>
          </a:p>
        </p:txBody>
      </p:sp>
      <p:sp>
        <p:nvSpPr>
          <p:cNvPr id="20" name="nppt_15386977374062989"/>
          <p:cNvSpPr/>
          <p:nvPr/>
        </p:nvSpPr>
        <p:spPr>
          <a:xfrm>
            <a:off x="4424515" y="1443983"/>
            <a:ext cx="3622573" cy="3511959"/>
          </a:xfrm>
          <a:prstGeom prst="irregularSeal2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400" b="0">
                <a:solidFill>
                  <a:srgbClr val="0c0c0c"/>
                </a:solidFill>
                <a:latin typeface="나눔손글씨 펜"/>
                <a:ea typeface="나눔손글씨 펜"/>
              </a:rPr>
              <a:t>한번의 모든 </a:t>
            </a:r>
            <a:r>
              <a:rPr altLang="ko-KR" sz="2400" b="0">
                <a:solidFill>
                  <a:srgbClr val="0c0c0c"/>
                </a:solidFill>
                <a:latin typeface="나눔손글씨 펜"/>
                <a:ea typeface="나눔손글씨 펜"/>
              </a:rPr>
              <a:t>정보를</a:t>
            </a:r>
            <a:r>
              <a:rPr altLang="ko-KR" sz="2400" b="0">
                <a:solidFill>
                  <a:srgbClr val="0c0c0c"/>
                </a:solidFill>
                <a:latin typeface="나눔손글씨 펜"/>
                <a:ea typeface="나눔손글씨 펜"/>
              </a:rPr>
              <a:t> 얻기가 어려움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386518880015952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62"/>
            <a:ext cx="9144000" cy="6858000"/>
          </a:xfrm>
          <a:prstGeom prst="rect">
            <a:avLst/>
          </a:prstGeom>
          <a:noFill/>
        </p:spPr>
      </p:pic>
      <p:sp>
        <p:nvSpPr>
          <p:cNvPr id="4" name="nppt_15386518880015953"/>
          <p:cNvSpPr/>
          <p:nvPr/>
        </p:nvSpPr>
        <p:spPr>
          <a:xfrm>
            <a:off x="971600" y="497046"/>
            <a:ext cx="5698104" cy="10270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algn="l" marL="0">
              <a:lnSpc>
                <a:spcPct val="389000"/>
              </a:lnSpc>
              <a:buNone/>
            </a:pPr>
            <a:r>
              <a:rPr lang="en-US" altLang="ko-KR" sz="1800" b="0" spc="0">
                <a:solidFill>
                  <a:srgbClr val="346d94"/>
                </a:solidFill>
                <a:latin typeface="나눔손글씨 펜"/>
              </a:rPr>
              <a:t>3. 해결방</a:t>
            </a:r>
            <a:r>
              <a:rPr altLang="ko-KR" sz="1800" b="0">
                <a:solidFill>
                  <a:srgbClr val="346d94"/>
                </a:solidFill>
                <a:latin typeface="나눔손글씨 펜"/>
                <a:ea typeface="나눔손글씨 펜"/>
              </a:rPr>
              <a:t>안 - 통합사이트 구축(홍보 및 판매)</a:t>
            </a:r>
          </a:p>
        </p:txBody>
      </p:sp>
      <p:sp>
        <p:nvSpPr>
          <p:cNvPr id="5" name="nppt_15386518880015955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fld type="slidenum" id="{4BEDD84E-25D4-4983-8AA1-2863C96F08D9}">
              <a:rPr lang="en-US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1000" spc="-20" kern="120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r" marL="0" defTabSz="914400" latinLnBrk="1"/>
            <a:endParaRPr sz="1000" spc="-20" kern="120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nppt_1538651888001617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6743" y="1239757"/>
            <a:ext cx="6973085" cy="4853538"/>
          </a:xfrm>
          <a:prstGeom prst="rect">
            <a:avLst/>
          </a:prstGeom>
        </p:spPr>
      </p:pic>
      <p:sp>
        <p:nvSpPr>
          <p:cNvPr id="7" name="nppt_15386977374064199"/>
          <p:cNvSpPr/>
          <p:nvPr/>
        </p:nvSpPr>
        <p:spPr>
          <a:xfrm>
            <a:off x="1206743" y="1239757"/>
            <a:ext cx="1603886" cy="331839"/>
          </a:xfrm>
          <a:prstGeom prst="rect">
            <a:avLst/>
          </a:prstGeom>
          <a:noFill/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페스티벌종합커뮤니티</dc:title>
  <dc:creator>네이버 한글캠페인</dc:creator>
  <cp:lastModifiedBy>이태형(leeth4115)</cp:lastModifiedBy>
  <dcterms:created xsi:type="dcterms:W3CDTF">2010-11-30T00:00:00Z</dcterms:created>
  <dcterms:modified xsi:type="dcterms:W3CDTF">2018-10-05T01:00:01Z</dcterms:modified>
</cp:coreProperties>
</file>