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05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2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995D31-898B-4224-81A9-F60FC566CC4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1E7B41-1572-4980-A0E6-49D952DC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lpozz/creditcardfrau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Anomaly Detection to Identify Credit Card Fraud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5593 – Data Mining</a:t>
            </a:r>
          </a:p>
          <a:p>
            <a:r>
              <a:rPr lang="en-US" dirty="0" smtClean="0"/>
              <a:t>Fall 2017</a:t>
            </a:r>
          </a:p>
          <a:p>
            <a:r>
              <a:rPr lang="en-US" dirty="0" smtClean="0"/>
              <a:t>Joe Trivisonno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-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created with R Shiny</a:t>
            </a:r>
          </a:p>
          <a:p>
            <a:r>
              <a:rPr lang="en-US" dirty="0" smtClean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Upon startup, user uploads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dataset is displayed in the “Data” tab.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which columns to include for each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presses the “Run”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the algorithm is run, the transaction identified as fraudulent are displayed in the “Anomalies” tab.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The Data Tab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534" y="1810138"/>
            <a:ext cx="8190723" cy="40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00" y="50158"/>
            <a:ext cx="9692640" cy="1325562"/>
          </a:xfrm>
        </p:spPr>
        <p:txBody>
          <a:bodyPr/>
          <a:lstStyle/>
          <a:p>
            <a:r>
              <a:rPr lang="en-US" dirty="0" smtClean="0"/>
              <a:t>GUI – Selection Panel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4249" y="1375720"/>
            <a:ext cx="3493812" cy="53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The Anomalies Tab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1690688"/>
            <a:ext cx="896470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imbalance, traditional performance measures not sufficient</a:t>
            </a:r>
          </a:p>
          <a:p>
            <a:r>
              <a:rPr lang="en-US" dirty="0" smtClean="0"/>
              <a:t>False positives are not a big deal</a:t>
            </a:r>
          </a:p>
          <a:p>
            <a:r>
              <a:rPr lang="en-US" dirty="0" smtClean="0"/>
              <a:t>Sensitivity is most important metric</a:t>
            </a:r>
          </a:p>
          <a:p>
            <a:r>
              <a:rPr lang="en-US" dirty="0" smtClean="0"/>
              <a:t>Aim to identify approximately 1% of transactions as fraudulent</a:t>
            </a:r>
          </a:p>
          <a:p>
            <a:pPr lvl="1"/>
            <a:r>
              <a:rPr lang="en-US" dirty="0" smtClean="0"/>
              <a:t>To achieve this, threshold for major algorithm set to 100 and threshold for minor algorithm set to 40.</a:t>
            </a:r>
          </a:p>
          <a:p>
            <a:r>
              <a:rPr lang="en-US" dirty="0" smtClean="0"/>
              <a:t>Algorithm correctly identified 130 of 492 (26.42%) fraudulent transactions</a:t>
            </a:r>
          </a:p>
          <a:p>
            <a:r>
              <a:rPr lang="en-US" dirty="0" smtClean="0"/>
              <a:t>Correctly identified transactions worth $10,340 of $60,127.97 in total fraudulent purchases.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algorithm </a:t>
            </a:r>
            <a:r>
              <a:rPr lang="en-US" dirty="0"/>
              <a:t>only identifies 26.42% of fraudulent </a:t>
            </a:r>
            <a:r>
              <a:rPr lang="en-US" dirty="0" smtClean="0"/>
              <a:t>transactions, </a:t>
            </a:r>
            <a:r>
              <a:rPr lang="en-US" dirty="0"/>
              <a:t>it is still useful as a tool to prevent credit card </a:t>
            </a:r>
            <a:r>
              <a:rPr lang="en-US" dirty="0" smtClean="0"/>
              <a:t>fraud</a:t>
            </a:r>
          </a:p>
          <a:p>
            <a:r>
              <a:rPr lang="en-US" dirty="0" smtClean="0"/>
              <a:t>High amount of false positives are not a concern if implemented in real time</a:t>
            </a:r>
          </a:p>
          <a:p>
            <a:pPr lvl="1"/>
            <a:r>
              <a:rPr lang="en-US" dirty="0" smtClean="0"/>
              <a:t>Customer can confirm purchase and carry on with day</a:t>
            </a:r>
          </a:p>
          <a:p>
            <a:r>
              <a:rPr lang="en-US" dirty="0" smtClean="0"/>
              <a:t>Wont stop all fraud, but can limit impact</a:t>
            </a:r>
          </a:p>
          <a:p>
            <a:r>
              <a:rPr lang="en-US" dirty="0" smtClean="0"/>
              <a:t>If used in real time in conjunction with slower but more accurate supervised models to detect fraud after it has occurred, can reduce impact even further.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and Interface can be improved</a:t>
            </a:r>
          </a:p>
          <a:p>
            <a:r>
              <a:rPr lang="en-US" dirty="0" smtClean="0"/>
              <a:t>Application runs very slow – opportunities to optimize for better performance</a:t>
            </a:r>
          </a:p>
          <a:p>
            <a:r>
              <a:rPr lang="en-US" dirty="0" smtClean="0"/>
              <a:t>Opportunities to incorporate additional algorithms into application</a:t>
            </a:r>
          </a:p>
          <a:p>
            <a:pPr lvl="1"/>
            <a:r>
              <a:rPr lang="en-US" dirty="0" smtClean="0"/>
              <a:t>Neural Network, SVM,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Proposed Work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GUI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Conclusions/Future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fraud in on the rise due to increase in credit card use</a:t>
            </a:r>
          </a:p>
          <a:p>
            <a:r>
              <a:rPr lang="en-US" dirty="0" smtClean="0"/>
              <a:t>Traditional supervised methods are Neural Networks, Support Vector M</a:t>
            </a:r>
            <a:r>
              <a:rPr lang="en-US" dirty="0" smtClean="0"/>
              <a:t>achines, and Decision Trees</a:t>
            </a:r>
            <a:endParaRPr lang="en-US" dirty="0" smtClean="0"/>
          </a:p>
          <a:p>
            <a:r>
              <a:rPr lang="en-US" dirty="0" smtClean="0"/>
              <a:t>Data sets are extremely unbalanced</a:t>
            </a:r>
          </a:p>
          <a:p>
            <a:pPr lvl="1"/>
            <a:r>
              <a:rPr lang="en-US" dirty="0" smtClean="0"/>
              <a:t>&lt;1% of transactions are fraudulent</a:t>
            </a:r>
            <a:endParaRPr lang="en-US" dirty="0"/>
          </a:p>
          <a:p>
            <a:pPr lvl="1"/>
            <a:r>
              <a:rPr lang="en-US" dirty="0" smtClean="0"/>
              <a:t>Difficult to train supervised models</a:t>
            </a:r>
          </a:p>
          <a:p>
            <a:r>
              <a:rPr lang="en-US" dirty="0" smtClean="0"/>
              <a:t>Lack of research on unsupervised methods</a:t>
            </a:r>
          </a:p>
          <a:p>
            <a:r>
              <a:rPr lang="en-US" dirty="0" smtClean="0"/>
              <a:t>Created application to perform unsupervised anomaly detection algorithm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94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Methods for fraud detection include Neural Network, Support Vector Machines, and Decision Tress.</a:t>
            </a:r>
          </a:p>
          <a:p>
            <a:r>
              <a:rPr lang="en-US" dirty="0" smtClean="0"/>
              <a:t>Neural Network is most common</a:t>
            </a:r>
          </a:p>
          <a:p>
            <a:pPr lvl="1"/>
            <a:r>
              <a:rPr lang="en-US" dirty="0" smtClean="0"/>
              <a:t>Performs well on large data sets with a lot of variables</a:t>
            </a:r>
          </a:p>
          <a:p>
            <a:pPr lvl="1"/>
            <a:r>
              <a:rPr lang="en-US" dirty="0" smtClean="0"/>
              <a:t>Very good at discovering irregularities within data where the relationships between variables is not well understood</a:t>
            </a:r>
          </a:p>
          <a:p>
            <a:pPr lvl="1"/>
            <a:r>
              <a:rPr lang="en-US" dirty="0" smtClean="0"/>
              <a:t>“black box”</a:t>
            </a:r>
          </a:p>
          <a:p>
            <a:pPr lvl="1"/>
            <a:r>
              <a:rPr lang="en-US" dirty="0" smtClean="0"/>
              <a:t>Highly dependent on preset tuning parameters</a:t>
            </a:r>
          </a:p>
          <a:p>
            <a:r>
              <a:rPr lang="en-US" dirty="0" smtClean="0"/>
              <a:t>Much research in this area, so focus is on unsupervised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Methods are significantly less researched</a:t>
            </a:r>
          </a:p>
          <a:p>
            <a:r>
              <a:rPr lang="en-US" dirty="0" smtClean="0"/>
              <a:t>Have been used for </a:t>
            </a:r>
            <a:r>
              <a:rPr lang="en-US" smtClean="0"/>
              <a:t>intrusion detection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Intrusion detection data sets are also highly unbalanced</a:t>
            </a:r>
          </a:p>
          <a:p>
            <a:r>
              <a:rPr lang="en-US" dirty="0" smtClean="0"/>
              <a:t>A distance based anomaly detection algorithm using the principle components of the data has been used to successfully identify 99% of intrusions with a 1% false alarm rate,</a:t>
            </a:r>
          </a:p>
          <a:p>
            <a:r>
              <a:rPr lang="en-US" dirty="0" smtClean="0"/>
              <a:t>This algorithm was adapted to identify credit card fraud for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-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fraud dataset from Kaggle.com: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www.kaggle.com/dalpozz/creditcardfraud</a:t>
            </a:r>
            <a:endParaRPr lang="en-US" u="sng" dirty="0" smtClean="0"/>
          </a:p>
          <a:p>
            <a:r>
              <a:rPr lang="en-US" dirty="0" smtClean="0"/>
              <a:t>Contains 284,897 transactions made by European card holders over two days in September 2013.</a:t>
            </a:r>
          </a:p>
          <a:p>
            <a:pPr lvl="1"/>
            <a:r>
              <a:rPr lang="en-US" dirty="0" smtClean="0"/>
              <a:t>492 transactions (0.172%) fraudulent</a:t>
            </a:r>
          </a:p>
          <a:p>
            <a:r>
              <a:rPr lang="en-US" dirty="0" smtClean="0"/>
              <a:t>Dataset contains the principle components of the original features due to confidentiality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6498"/>
              </p:ext>
            </p:extLst>
          </p:nvPr>
        </p:nvGraphicFramePr>
        <p:xfrm>
          <a:off x="8073082" y="1861746"/>
          <a:ext cx="2794686" cy="4703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5606"/>
                <a:gridCol w="1979080"/>
              </a:tblGrid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Column Name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(s) since 1st transaction in dataset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1st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2nd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3rd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6th Principle Component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V14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14th Principle Component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15th Principle Component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16th Principle Component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V19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21st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22nd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23rd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V28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28th Principle 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Amount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Transaction Amount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  <a:tr h="139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Class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Fraud (1) or Legitimate (0)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8953" marR="48953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20529"/>
              </p:ext>
            </p:extLst>
          </p:nvPr>
        </p:nvGraphicFramePr>
        <p:xfrm>
          <a:off x="774356" y="2989476"/>
          <a:ext cx="67056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-1.35981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2.536347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1.378155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-0.33832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0.098698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1.191857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14799"/>
              </p:ext>
            </p:extLst>
          </p:nvPr>
        </p:nvGraphicFramePr>
        <p:xfrm>
          <a:off x="774356" y="3785262"/>
          <a:ext cx="67056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0.251412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1.612727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-0.14377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39422"/>
              </p:ext>
            </p:extLst>
          </p:nvPr>
        </p:nvGraphicFramePr>
        <p:xfrm>
          <a:off x="774356" y="4786464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0.277838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-0.11047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-0.18911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0.101288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0.014724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anomaly detection algorithm</a:t>
            </a:r>
          </a:p>
          <a:p>
            <a:r>
              <a:rPr lang="en-US" dirty="0" smtClean="0"/>
              <a:t>Creates two functions of principal component scores</a:t>
            </a:r>
          </a:p>
          <a:p>
            <a:pPr lvl="1"/>
            <a:r>
              <a:rPr lang="en-US" dirty="0" smtClean="0"/>
              <a:t>One from major components</a:t>
            </a:r>
          </a:p>
          <a:p>
            <a:pPr lvl="1"/>
            <a:r>
              <a:rPr lang="en-US" dirty="0" smtClean="0"/>
              <a:t>One from minor components</a:t>
            </a:r>
          </a:p>
          <a:p>
            <a:r>
              <a:rPr lang="en-US" dirty="0" smtClean="0"/>
              <a:t>Major components account for approximately 50% of the variance of the dataset</a:t>
            </a:r>
          </a:p>
          <a:p>
            <a:r>
              <a:rPr lang="en-US" dirty="0" smtClean="0"/>
              <a:t>Minor components are the remaining components whose eigenvalues are less than 0.20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-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Major Component Function: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Minor Component Function: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</m:t>
                        </m:r>
                        <m:r>
                          <a:rPr lang="en-US" i="1"/>
                          <m:t>𝑝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𝑟</m:t>
                        </m:r>
                        <m:r>
                          <a:rPr lang="en-US" i="1"/>
                          <m:t>+1</m:t>
                        </m:r>
                      </m:sub>
                      <m:sup>
                        <m:r>
                          <a:rPr lang="en-US" i="1"/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represents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principal component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represents the 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principal </a:t>
                </a:r>
                <a:r>
                  <a:rPr lang="en-US" dirty="0" smtClean="0"/>
                  <a:t>component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the eigenvalue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principal component</a:t>
                </a:r>
              </a:p>
              <a:p>
                <a:r>
                  <a:rPr lang="en-US" dirty="0" smtClean="0"/>
                  <a:t>q and r determine which principal components are used for each function while p is the total number of principal components.</a:t>
                </a:r>
              </a:p>
              <a:p>
                <a:r>
                  <a:rPr lang="en-US" dirty="0" smtClean="0"/>
                  <a:t>Transactions are classified as fraud if either function exceeds a predetermined threshold.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8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934</TotalTime>
  <Words>870</Words>
  <Application>Microsoft Office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Using Anomaly Detection to Identify Credit Card Fraud</vt:lpstr>
      <vt:lpstr>Outline</vt:lpstr>
      <vt:lpstr>Introduction</vt:lpstr>
      <vt:lpstr>Related Work</vt:lpstr>
      <vt:lpstr>Related Work (cont.)</vt:lpstr>
      <vt:lpstr>Proposed Work - Dataset</vt:lpstr>
      <vt:lpstr>Dataset Description</vt:lpstr>
      <vt:lpstr>Proposed Work - Algorithm</vt:lpstr>
      <vt:lpstr>Proposed Work - Algorithm</vt:lpstr>
      <vt:lpstr>Proposed Work - GUI</vt:lpstr>
      <vt:lpstr>GUI – The Data Tab</vt:lpstr>
      <vt:lpstr>GUI – Selection Panel</vt:lpstr>
      <vt:lpstr>GUI – The Anomalies Tab</vt:lpstr>
      <vt:lpstr>Performance</vt:lpstr>
      <vt:lpstr>Conclusions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Anomaly Detection to Identify Credit Card Fraud</dc:title>
  <dc:creator>Joe Trivisonno</dc:creator>
  <cp:lastModifiedBy>Joe Trivisonno</cp:lastModifiedBy>
  <cp:revision>17</cp:revision>
  <dcterms:created xsi:type="dcterms:W3CDTF">2017-12-03T22:18:31Z</dcterms:created>
  <dcterms:modified xsi:type="dcterms:W3CDTF">2017-12-04T13:53:26Z</dcterms:modified>
</cp:coreProperties>
</file>