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8" r:id="rId2"/>
    <p:sldId id="259"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varScale="1">
        <p:scale>
          <a:sx n="78" d="100"/>
          <a:sy n="78" d="100"/>
        </p:scale>
        <p:origin x="4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2670921-4626-4170-B0C5-FF90BB5F5F2A}"/>
              </a:ext>
            </a:extLst>
          </p:cNvPr>
          <p:cNvSpPr>
            <a:spLocks noGrp="1"/>
          </p:cNvSpPr>
          <p:nvPr>
            <p:ph type="pic" sz="quarter" idx="10"/>
          </p:nvPr>
        </p:nvSpPr>
        <p:spPr>
          <a:xfrm>
            <a:off x="6169025" y="0"/>
            <a:ext cx="1603375" cy="1511300"/>
          </a:xfrm>
          <a:prstGeom prst="rect">
            <a:avLst/>
          </a:prstGeom>
        </p:spPr>
        <p:txBody>
          <a:bodyPr/>
          <a:lstStyle>
            <a:lvl1pPr marL="0" indent="0" algn="ctr">
              <a:buNone/>
              <a:defRPr/>
            </a:lvl1pPr>
          </a:lstStyle>
          <a:p>
            <a:endParaRPr lang="en-US" dirty="0"/>
          </a:p>
          <a:p>
            <a:r>
              <a:rPr lang="en-US" dirty="0"/>
              <a:t>Software</a:t>
            </a:r>
          </a:p>
          <a:p>
            <a:r>
              <a:rPr lang="en-US" dirty="0"/>
              <a:t>Logo</a:t>
            </a:r>
          </a:p>
        </p:txBody>
      </p:sp>
      <p:sp>
        <p:nvSpPr>
          <p:cNvPr id="15" name="Text Placeholder 14">
            <a:extLst>
              <a:ext uri="{FF2B5EF4-FFF2-40B4-BE49-F238E27FC236}">
                <a16:creationId xmlns:a16="http://schemas.microsoft.com/office/drawing/2014/main" id="{D8370181-7B6C-4CAC-9847-9750FE592274}"/>
              </a:ext>
            </a:extLst>
          </p:cNvPr>
          <p:cNvSpPr>
            <a:spLocks noGrp="1"/>
          </p:cNvSpPr>
          <p:nvPr>
            <p:ph type="body" sz="quarter" idx="11" hasCustomPrompt="1"/>
          </p:nvPr>
        </p:nvSpPr>
        <p:spPr>
          <a:xfrm>
            <a:off x="1670050" y="109538"/>
            <a:ext cx="4303713" cy="536575"/>
          </a:xfrm>
          <a:prstGeom prst="rect">
            <a:avLst/>
          </a:prstGeom>
        </p:spPr>
        <p:txBody>
          <a:bodyPr/>
          <a:lstStyle>
            <a:lvl1pPr marL="0" indent="0" algn="ctr">
              <a:buNone/>
              <a:defRPr>
                <a:solidFill>
                  <a:schemeClr val="bg1"/>
                </a:solidFill>
              </a:defRPr>
            </a:lvl1pPr>
          </a:lstStyle>
          <a:p>
            <a:pPr lvl="0"/>
            <a:r>
              <a:rPr lang="en-US" dirty="0"/>
              <a:t>Title</a:t>
            </a:r>
          </a:p>
        </p:txBody>
      </p:sp>
      <p:sp>
        <p:nvSpPr>
          <p:cNvPr id="16" name="Text Placeholder 14">
            <a:extLst>
              <a:ext uri="{FF2B5EF4-FFF2-40B4-BE49-F238E27FC236}">
                <a16:creationId xmlns:a16="http://schemas.microsoft.com/office/drawing/2014/main" id="{CDF747DD-C0E6-4E45-B815-DF0117510CF4}"/>
              </a:ext>
            </a:extLst>
          </p:cNvPr>
          <p:cNvSpPr>
            <a:spLocks noGrp="1"/>
          </p:cNvSpPr>
          <p:nvPr>
            <p:ph type="body" sz="quarter" idx="12" hasCustomPrompt="1"/>
          </p:nvPr>
        </p:nvSpPr>
        <p:spPr>
          <a:xfrm>
            <a:off x="1670050" y="646113"/>
            <a:ext cx="4303713" cy="536575"/>
          </a:xfrm>
          <a:prstGeom prst="rect">
            <a:avLst/>
          </a:prstGeom>
        </p:spPr>
        <p:txBody>
          <a:bodyPr/>
          <a:lstStyle>
            <a:lvl1pPr marL="0" indent="0" algn="ctr">
              <a:buNone/>
              <a:defRPr>
                <a:solidFill>
                  <a:schemeClr val="bg1"/>
                </a:solidFill>
              </a:defRPr>
            </a:lvl1pPr>
          </a:lstStyle>
          <a:p>
            <a:pPr lvl="0"/>
            <a:r>
              <a:rPr lang="en-US" dirty="0"/>
              <a:t>Subtitle</a:t>
            </a:r>
          </a:p>
        </p:txBody>
      </p:sp>
      <p:sp>
        <p:nvSpPr>
          <p:cNvPr id="17" name="Text Placeholder 14">
            <a:extLst>
              <a:ext uri="{FF2B5EF4-FFF2-40B4-BE49-F238E27FC236}">
                <a16:creationId xmlns:a16="http://schemas.microsoft.com/office/drawing/2014/main" id="{BB843293-BEB4-418A-8F3C-297B8CB612F9}"/>
              </a:ext>
            </a:extLst>
          </p:cNvPr>
          <p:cNvSpPr>
            <a:spLocks noGrp="1"/>
          </p:cNvSpPr>
          <p:nvPr>
            <p:ph type="body" sz="quarter" idx="13" hasCustomPrompt="1"/>
          </p:nvPr>
        </p:nvSpPr>
        <p:spPr>
          <a:xfrm>
            <a:off x="292354" y="1707135"/>
            <a:ext cx="7242302" cy="7552753"/>
          </a:xfrm>
          <a:prstGeom prst="rect">
            <a:avLst/>
          </a:prstGeom>
        </p:spPr>
        <p:txBody>
          <a:bodyPr/>
          <a:lstStyle>
            <a:lvl1pPr marL="0" indent="0" algn="l">
              <a:buNone/>
              <a:defRPr/>
            </a:lvl1pPr>
          </a:lstStyle>
          <a:p>
            <a:pPr lvl="0"/>
            <a:r>
              <a:rPr lang="en-US" dirty="0"/>
              <a:t>Content</a:t>
            </a:r>
          </a:p>
        </p:txBody>
      </p:sp>
      <p:sp>
        <p:nvSpPr>
          <p:cNvPr id="18" name="Text Placeholder 14">
            <a:extLst>
              <a:ext uri="{FF2B5EF4-FFF2-40B4-BE49-F238E27FC236}">
                <a16:creationId xmlns:a16="http://schemas.microsoft.com/office/drawing/2014/main" id="{09C051FC-A9E0-47A6-9CC4-6B62E432DF07}"/>
              </a:ext>
            </a:extLst>
          </p:cNvPr>
          <p:cNvSpPr>
            <a:spLocks noGrp="1"/>
          </p:cNvSpPr>
          <p:nvPr>
            <p:ph type="body" sz="quarter" idx="14" hasCustomPrompt="1"/>
          </p:nvPr>
        </p:nvSpPr>
        <p:spPr>
          <a:xfrm>
            <a:off x="2260599" y="9382126"/>
            <a:ext cx="1549401" cy="616744"/>
          </a:xfrm>
          <a:prstGeom prst="rect">
            <a:avLst/>
          </a:prstGeom>
          <a:noFill/>
        </p:spPr>
        <p:txBody>
          <a:bodyPr anchor="ctr"/>
          <a:lstStyle>
            <a:lvl1pPr marL="0" indent="0" algn="l">
              <a:spcBef>
                <a:spcPts val="600"/>
              </a:spcBef>
              <a:buNone/>
              <a:defRPr sz="1200">
                <a:solidFill>
                  <a:schemeClr val="tx1"/>
                </a:solidFill>
              </a:defRPr>
            </a:lvl1pPr>
          </a:lstStyle>
          <a:p>
            <a:pPr lvl="0"/>
            <a:r>
              <a:rPr lang="en-US" dirty="0"/>
              <a:t>Guide</a:t>
            </a:r>
          </a:p>
          <a:p>
            <a:pPr lvl="0"/>
            <a:r>
              <a:rPr lang="en-US" dirty="0"/>
              <a:t>Series</a:t>
            </a:r>
          </a:p>
        </p:txBody>
      </p:sp>
    </p:spTree>
    <p:extLst>
      <p:ext uri="{BB962C8B-B14F-4D97-AF65-F5344CB8AC3E}">
        <p14:creationId xmlns:p14="http://schemas.microsoft.com/office/powerpoint/2010/main" val="4242093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092E85A-66BC-477E-B0F9-7D4FA8AC8960}"/>
              </a:ext>
            </a:extLst>
          </p:cNvPr>
          <p:cNvGrpSpPr/>
          <p:nvPr userDrawn="1"/>
        </p:nvGrpSpPr>
        <p:grpSpPr>
          <a:xfrm>
            <a:off x="-2" y="-12700"/>
            <a:ext cx="7772402" cy="1403240"/>
            <a:chOff x="-1" y="9318710"/>
            <a:chExt cx="7772401" cy="805679"/>
          </a:xfrm>
          <a:effectLst>
            <a:outerShdw blurRad="50800" dist="38100" dir="5400000" algn="t" rotWithShape="0">
              <a:prstClr val="black">
                <a:alpha val="40000"/>
              </a:prstClr>
            </a:outerShdw>
          </a:effectLst>
        </p:grpSpPr>
        <p:sp>
          <p:nvSpPr>
            <p:cNvPr id="8" name="Rectangle 7">
              <a:extLst>
                <a:ext uri="{FF2B5EF4-FFF2-40B4-BE49-F238E27FC236}">
                  <a16:creationId xmlns:a16="http://schemas.microsoft.com/office/drawing/2014/main" id="{9F7B8FB4-89D0-4863-8E77-8A549D52F74D}"/>
                </a:ext>
              </a:extLst>
            </p:cNvPr>
            <p:cNvSpPr/>
            <p:nvPr/>
          </p:nvSpPr>
          <p:spPr>
            <a:xfrm>
              <a:off x="0" y="9323388"/>
              <a:ext cx="7772400" cy="735012"/>
            </a:xfrm>
            <a:prstGeom prst="rect">
              <a:avLst/>
            </a:prstGeom>
            <a:solidFill>
              <a:srgbClr val="004F3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87BF112-0BF9-4EED-B1D4-7074DDEB31AB}"/>
                </a:ext>
              </a:extLst>
            </p:cNvPr>
            <p:cNvSpPr/>
            <p:nvPr/>
          </p:nvSpPr>
          <p:spPr>
            <a:xfrm>
              <a:off x="-1" y="9318710"/>
              <a:ext cx="1476377" cy="805679"/>
            </a:xfrm>
            <a:prstGeom prst="rect">
              <a:avLst/>
            </a:prstGeom>
            <a:solidFill>
              <a:srgbClr val="FBE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B067F78E-E166-4197-AFFF-CC0378EC2DD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0042" t="13669" r="30418" b="13717"/>
          <a:stretch/>
        </p:blipFill>
        <p:spPr>
          <a:xfrm>
            <a:off x="119061" y="49375"/>
            <a:ext cx="1238250" cy="1279090"/>
          </a:xfrm>
          <a:prstGeom prst="rect">
            <a:avLst/>
          </a:prstGeom>
        </p:spPr>
      </p:pic>
      <p:sp>
        <p:nvSpPr>
          <p:cNvPr id="2" name="Rectangle 1">
            <a:extLst>
              <a:ext uri="{FF2B5EF4-FFF2-40B4-BE49-F238E27FC236}">
                <a16:creationId xmlns:a16="http://schemas.microsoft.com/office/drawing/2014/main" id="{5F714215-9D84-46E8-A9EA-F93EAD294949}"/>
              </a:ext>
            </a:extLst>
          </p:cNvPr>
          <p:cNvSpPr/>
          <p:nvPr userDrawn="1"/>
        </p:nvSpPr>
        <p:spPr>
          <a:xfrm>
            <a:off x="6186568" y="-12700"/>
            <a:ext cx="1600080" cy="1500124"/>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2487DF4-09CF-487A-92F4-F125FD13D908}"/>
              </a:ext>
            </a:extLst>
          </p:cNvPr>
          <p:cNvGrpSpPr/>
          <p:nvPr userDrawn="1"/>
        </p:nvGrpSpPr>
        <p:grpSpPr>
          <a:xfrm>
            <a:off x="-2" y="9290508"/>
            <a:ext cx="7786650" cy="785212"/>
            <a:chOff x="-2" y="9290508"/>
            <a:chExt cx="7786650" cy="785212"/>
          </a:xfrm>
        </p:grpSpPr>
        <p:grpSp>
          <p:nvGrpSpPr>
            <p:cNvPr id="15" name="Group 14">
              <a:extLst>
                <a:ext uri="{FF2B5EF4-FFF2-40B4-BE49-F238E27FC236}">
                  <a16:creationId xmlns:a16="http://schemas.microsoft.com/office/drawing/2014/main" id="{564CA737-EE22-4088-871D-0F042847DBD9}"/>
                </a:ext>
              </a:extLst>
            </p:cNvPr>
            <p:cNvGrpSpPr/>
            <p:nvPr userDrawn="1"/>
          </p:nvGrpSpPr>
          <p:grpSpPr>
            <a:xfrm>
              <a:off x="-2" y="9290508"/>
              <a:ext cx="7786650" cy="785212"/>
              <a:chOff x="-15120" y="9288959"/>
              <a:chExt cx="7801768" cy="783841"/>
            </a:xfrm>
          </p:grpSpPr>
          <p:sp>
            <p:nvSpPr>
              <p:cNvPr id="12" name="Rectangle 11">
                <a:extLst>
                  <a:ext uri="{FF2B5EF4-FFF2-40B4-BE49-F238E27FC236}">
                    <a16:creationId xmlns:a16="http://schemas.microsoft.com/office/drawing/2014/main" id="{BF7D6F2D-F330-49E0-B6DA-CAC0AB9C8F57}"/>
                  </a:ext>
                </a:extLst>
              </p:cNvPr>
              <p:cNvSpPr/>
              <p:nvPr userDrawn="1"/>
            </p:nvSpPr>
            <p:spPr>
              <a:xfrm rot="10800000">
                <a:off x="-15120" y="9320574"/>
                <a:ext cx="7772400" cy="735012"/>
              </a:xfrm>
              <a:prstGeom prst="rect">
                <a:avLst/>
              </a:prstGeom>
              <a:solidFill>
                <a:srgbClr val="004F3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4AFC74D-326F-4DD6-9514-E1B1E16C1B73}"/>
                  </a:ext>
                </a:extLst>
              </p:cNvPr>
              <p:cNvSpPr txBox="1"/>
              <p:nvPr userDrawn="1"/>
            </p:nvSpPr>
            <p:spPr>
              <a:xfrm>
                <a:off x="3938958" y="9303359"/>
                <a:ext cx="2451100" cy="769441"/>
              </a:xfrm>
              <a:prstGeom prst="rect">
                <a:avLst/>
              </a:prstGeom>
              <a:noFill/>
            </p:spPr>
            <p:txBody>
              <a:bodyPr wrap="square" rtlCol="0">
                <a:spAutoFit/>
              </a:bodyPr>
              <a:lstStyle/>
              <a:p>
                <a:r>
                  <a:rPr lang="en-US" sz="1100" b="1" dirty="0">
                    <a:solidFill>
                      <a:schemeClr val="bg1"/>
                    </a:solidFill>
                  </a:rPr>
                  <a:t>University of Oregon Libraries</a:t>
                </a:r>
                <a:br>
                  <a:rPr lang="en-US" sz="1100" dirty="0">
                    <a:solidFill>
                      <a:schemeClr val="bg1"/>
                    </a:solidFill>
                  </a:rPr>
                </a:br>
                <a:r>
                  <a:rPr lang="en-US" sz="1100" dirty="0">
                    <a:solidFill>
                      <a:schemeClr val="bg1"/>
                    </a:solidFill>
                  </a:rPr>
                  <a:t>1501 Kincaid Street Eugene, OR</a:t>
                </a:r>
                <a:br>
                  <a:rPr lang="en-US" sz="1100" dirty="0">
                    <a:solidFill>
                      <a:schemeClr val="bg1"/>
                    </a:solidFill>
                  </a:rPr>
                </a:br>
                <a:r>
                  <a:rPr lang="en-US" sz="1100" dirty="0">
                    <a:solidFill>
                      <a:schemeClr val="bg1"/>
                    </a:solidFill>
                  </a:rPr>
                  <a:t>97403-1299</a:t>
                </a:r>
                <a:br>
                  <a:rPr lang="en-US" sz="1100" dirty="0">
                    <a:solidFill>
                      <a:schemeClr val="bg1"/>
                    </a:solidFill>
                  </a:rPr>
                </a:br>
                <a:r>
                  <a:rPr lang="en-US" sz="1100" dirty="0">
                    <a:solidFill>
                      <a:schemeClr val="bg1"/>
                    </a:solidFill>
                  </a:rPr>
                  <a:t>T: (541) 346-3053</a:t>
                </a:r>
              </a:p>
            </p:txBody>
          </p:sp>
          <p:cxnSp>
            <p:nvCxnSpPr>
              <p:cNvPr id="24" name="Straight Connector 23">
                <a:extLst>
                  <a:ext uri="{FF2B5EF4-FFF2-40B4-BE49-F238E27FC236}">
                    <a16:creationId xmlns:a16="http://schemas.microsoft.com/office/drawing/2014/main" id="{EE50D3FD-903E-4382-9145-63E1714A5C53}"/>
                  </a:ext>
                </a:extLst>
              </p:cNvPr>
              <p:cNvCxnSpPr>
                <a:cxnSpLocks/>
              </p:cNvCxnSpPr>
              <p:nvPr userDrawn="1"/>
            </p:nvCxnSpPr>
            <p:spPr>
              <a:xfrm>
                <a:off x="3931411" y="9369962"/>
                <a:ext cx="0" cy="62559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F73A858-2EC3-4360-9861-B011283959F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34021"/>
              <a:stretch/>
            </p:blipFill>
            <p:spPr>
              <a:xfrm>
                <a:off x="5988702" y="9288959"/>
                <a:ext cx="1797946" cy="777823"/>
              </a:xfrm>
              <a:prstGeom prst="rect">
                <a:avLst/>
              </a:prstGeom>
              <a:effectLst>
                <a:outerShdw blurRad="63500" sx="102000" sy="102000" algn="ctr" rotWithShape="0">
                  <a:prstClr val="black">
                    <a:alpha val="40000"/>
                  </a:prstClr>
                </a:outerShdw>
              </a:effectLst>
            </p:spPr>
          </p:pic>
        </p:grpSp>
        <p:grpSp>
          <p:nvGrpSpPr>
            <p:cNvPr id="26" name="Group 25">
              <a:extLst>
                <a:ext uri="{FF2B5EF4-FFF2-40B4-BE49-F238E27FC236}">
                  <a16:creationId xmlns:a16="http://schemas.microsoft.com/office/drawing/2014/main" id="{54301443-2A8F-4ACA-843A-0580A6827222}"/>
                </a:ext>
              </a:extLst>
            </p:cNvPr>
            <p:cNvGrpSpPr/>
            <p:nvPr userDrawn="1"/>
          </p:nvGrpSpPr>
          <p:grpSpPr>
            <a:xfrm>
              <a:off x="79704" y="9392999"/>
              <a:ext cx="3753815" cy="616026"/>
              <a:chOff x="79704" y="9392999"/>
              <a:chExt cx="3753815" cy="616026"/>
            </a:xfrm>
          </p:grpSpPr>
          <p:pic>
            <p:nvPicPr>
              <p:cNvPr id="22" name="Picture 21">
                <a:extLst>
                  <a:ext uri="{FF2B5EF4-FFF2-40B4-BE49-F238E27FC236}">
                    <a16:creationId xmlns:a16="http://schemas.microsoft.com/office/drawing/2014/main" id="{47336FA5-43E8-409B-8786-5C8917FA0D11}"/>
                  </a:ext>
                </a:extLst>
              </p:cNvPr>
              <p:cNvPicPr>
                <a:picLocks noChangeAspect="1"/>
              </p:cNvPicPr>
              <p:nvPr userDrawn="1"/>
            </p:nvPicPr>
            <p:blipFill>
              <a:blip r:embed="rId5"/>
              <a:stretch>
                <a:fillRect/>
              </a:stretch>
            </p:blipFill>
            <p:spPr>
              <a:xfrm>
                <a:off x="79704" y="9392999"/>
                <a:ext cx="3636310" cy="616026"/>
              </a:xfrm>
              <a:prstGeom prst="rect">
                <a:avLst/>
              </a:prstGeom>
            </p:spPr>
          </p:pic>
          <p:sp>
            <p:nvSpPr>
              <p:cNvPr id="25" name="Rectangle 24">
                <a:extLst>
                  <a:ext uri="{FF2B5EF4-FFF2-40B4-BE49-F238E27FC236}">
                    <a16:creationId xmlns:a16="http://schemas.microsoft.com/office/drawing/2014/main" id="{C6CD2BFA-839D-4426-8CC3-6CA5565B22CE}"/>
                  </a:ext>
                </a:extLst>
              </p:cNvPr>
              <p:cNvSpPr/>
              <p:nvPr userDrawn="1"/>
            </p:nvSpPr>
            <p:spPr>
              <a:xfrm>
                <a:off x="3572248" y="9392999"/>
                <a:ext cx="261271" cy="616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47980097"/>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c-berkeley.github.io/psych-214-fall-2016/using_pythonpath.html" TargetMode="External"/><Relationship Id="rId7" Type="http://schemas.openxmlformats.org/officeDocument/2006/relationships/image" Target="../media/image4.png"/><Relationship Id="rId2" Type="http://schemas.openxmlformats.org/officeDocument/2006/relationships/hyperlink" Target="https://www.python.org/downloads/mac-osx/" TargetMode="External"/><Relationship Id="rId1" Type="http://schemas.openxmlformats.org/officeDocument/2006/relationships/slideLayout" Target="../slideLayouts/slideLayout1.xml"/><Relationship Id="rId6" Type="http://schemas.openxmlformats.org/officeDocument/2006/relationships/hyperlink" Target="https://library.uoregon.edu/data-services/contact" TargetMode="External"/><Relationship Id="rId5" Type="http://schemas.openxmlformats.org/officeDocument/2006/relationships/hyperlink" Target="https://www.python.org/about/gettingstarted/" TargetMode="External"/><Relationship Id="rId4" Type="http://schemas.openxmlformats.org/officeDocument/2006/relationships/hyperlink" Target="https://uoregon.libcal.com/calendar/dataservices/?cid=11979&amp;t=d&amp;d=0000-00-00&amp;cal=1197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org/downloads/windows/"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library.uoregon.edu/data-services/contact" TargetMode="External"/><Relationship Id="rId5" Type="http://schemas.openxmlformats.org/officeDocument/2006/relationships/hyperlink" Target="https://www.python.org/about/gettingstarted/" TargetMode="External"/><Relationship Id="rId4" Type="http://schemas.openxmlformats.org/officeDocument/2006/relationships/hyperlink" Target="https://uoregon.libcal.com/calendar/dataservices/?cid=11979&amp;t=d&amp;d=0000-00-00&amp;cal=1197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5D510E6-627C-4F80-A824-6DD677C5853C}"/>
              </a:ext>
            </a:extLst>
          </p:cNvPr>
          <p:cNvSpPr>
            <a:spLocks noGrp="1"/>
          </p:cNvSpPr>
          <p:nvPr>
            <p:ph type="body" sz="quarter" idx="14"/>
          </p:nvPr>
        </p:nvSpPr>
        <p:spPr/>
        <p:txBody>
          <a:bodyPr/>
          <a:lstStyle/>
          <a:p>
            <a:endParaRPr lang="en-US"/>
          </a:p>
        </p:txBody>
      </p:sp>
      <p:cxnSp>
        <p:nvCxnSpPr>
          <p:cNvPr id="10" name="Straight Connector 9">
            <a:extLst>
              <a:ext uri="{FF2B5EF4-FFF2-40B4-BE49-F238E27FC236}">
                <a16:creationId xmlns:a16="http://schemas.microsoft.com/office/drawing/2014/main" id="{52731B9B-AF28-4E16-8F44-74F94002D03E}"/>
              </a:ext>
            </a:extLst>
          </p:cNvPr>
          <p:cNvCxnSpPr>
            <a:cxnSpLocks/>
          </p:cNvCxnSpPr>
          <p:nvPr/>
        </p:nvCxnSpPr>
        <p:spPr>
          <a:xfrm>
            <a:off x="2554522" y="655187"/>
            <a:ext cx="266335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637220-32CC-4B30-AFEB-31E4EA39A6BB}"/>
              </a:ext>
            </a:extLst>
          </p:cNvPr>
          <p:cNvSpPr txBox="1"/>
          <p:nvPr/>
        </p:nvSpPr>
        <p:spPr>
          <a:xfrm>
            <a:off x="2556764" y="21556"/>
            <a:ext cx="2912340" cy="646331"/>
          </a:xfrm>
          <a:prstGeom prst="rect">
            <a:avLst/>
          </a:prstGeom>
          <a:noFill/>
        </p:spPr>
        <p:txBody>
          <a:bodyPr wrap="square" rtlCol="0">
            <a:spAutoFit/>
          </a:bodyPr>
          <a:lstStyle/>
          <a:p>
            <a:r>
              <a:rPr lang="en-US" sz="3600" dirty="0">
                <a:solidFill>
                  <a:schemeClr val="bg1"/>
                </a:solidFill>
              </a:rPr>
              <a:t>Install Python</a:t>
            </a:r>
          </a:p>
        </p:txBody>
      </p:sp>
      <p:sp>
        <p:nvSpPr>
          <p:cNvPr id="12" name="TextBox 11">
            <a:extLst>
              <a:ext uri="{FF2B5EF4-FFF2-40B4-BE49-F238E27FC236}">
                <a16:creationId xmlns:a16="http://schemas.microsoft.com/office/drawing/2014/main" id="{5C49F517-29FA-4193-8B1C-8C0471028ED2}"/>
              </a:ext>
            </a:extLst>
          </p:cNvPr>
          <p:cNvSpPr txBox="1"/>
          <p:nvPr/>
        </p:nvSpPr>
        <p:spPr>
          <a:xfrm>
            <a:off x="3253112" y="569670"/>
            <a:ext cx="1266174" cy="769441"/>
          </a:xfrm>
          <a:prstGeom prst="rect">
            <a:avLst/>
          </a:prstGeom>
          <a:noFill/>
        </p:spPr>
        <p:txBody>
          <a:bodyPr wrap="square" rtlCol="0">
            <a:spAutoFit/>
          </a:bodyPr>
          <a:lstStyle/>
          <a:p>
            <a:r>
              <a:rPr lang="en-US" sz="4400" dirty="0">
                <a:solidFill>
                  <a:schemeClr val="bg1"/>
                </a:solidFill>
              </a:rPr>
              <a:t>Mac</a:t>
            </a:r>
            <a:endParaRPr lang="en-US" sz="2800" dirty="0">
              <a:solidFill>
                <a:schemeClr val="bg1"/>
              </a:solidFill>
            </a:endParaRPr>
          </a:p>
        </p:txBody>
      </p:sp>
      <p:sp>
        <p:nvSpPr>
          <p:cNvPr id="13" name="TextBox 12">
            <a:extLst>
              <a:ext uri="{FF2B5EF4-FFF2-40B4-BE49-F238E27FC236}">
                <a16:creationId xmlns:a16="http://schemas.microsoft.com/office/drawing/2014/main" id="{16DAB999-E02E-4086-ACFA-CA07AED02850}"/>
              </a:ext>
            </a:extLst>
          </p:cNvPr>
          <p:cNvSpPr txBox="1"/>
          <p:nvPr/>
        </p:nvSpPr>
        <p:spPr>
          <a:xfrm>
            <a:off x="426416" y="1443166"/>
            <a:ext cx="6977714" cy="8094524"/>
          </a:xfrm>
          <a:prstGeom prst="rect">
            <a:avLst/>
          </a:prstGeom>
          <a:noFill/>
        </p:spPr>
        <p:txBody>
          <a:bodyPr wrap="square" rtlCol="0">
            <a:spAutoFit/>
          </a:bodyPr>
          <a:lstStyle/>
          <a:p>
            <a:r>
              <a:rPr lang="en-US" sz="1200" b="1" dirty="0"/>
              <a:t>What is Python?</a:t>
            </a:r>
          </a:p>
          <a:p>
            <a:r>
              <a:rPr lang="en-US" sz="1200" dirty="0"/>
              <a:t>Python is an open-source (Free!) coding language. It is becoming increasingly popular in academia, professional settings, and for personal projects. It has lots of free resources on how to learn and troubleshoot and can be used on any number of applications ranging from data science, programming models, buildings apps, and much more!</a:t>
            </a:r>
          </a:p>
          <a:p>
            <a:endParaRPr lang="en-US" sz="1200" dirty="0"/>
          </a:p>
          <a:p>
            <a:r>
              <a:rPr lang="en-US" sz="1200" b="1" dirty="0"/>
              <a:t>Python on Mac</a:t>
            </a:r>
          </a:p>
          <a:p>
            <a:r>
              <a:rPr lang="en-US" sz="1200" dirty="0"/>
              <a:t>Python is a relatively small in space software requiring slightly over 100MB of space. Any Mac can run it and the system requirements are quite minimal.</a:t>
            </a:r>
          </a:p>
          <a:p>
            <a:endParaRPr lang="en-US" sz="1200" dirty="0"/>
          </a:p>
          <a:p>
            <a:r>
              <a:rPr lang="en-US" sz="1200" dirty="0"/>
              <a:t>Your version of Mac OS may already have a version of Python installed on it. To check if it does, open terminal by pressing the spacebar and command keys at the same time. Then type in terminal and press enter. Once in terminal, type python and press enter. If a version of python is displayed then you already have python. If you get a error or a response that no such command exists then you do not have python. Continue with this guide if such an error shows up. If you wish to get the newest version of Python on your computer also continue with this guide.</a:t>
            </a:r>
          </a:p>
          <a:p>
            <a:endParaRPr lang="en-US" sz="1200" dirty="0"/>
          </a:p>
          <a:p>
            <a:endParaRPr lang="en-US" sz="1200" dirty="0"/>
          </a:p>
          <a:p>
            <a:r>
              <a:rPr lang="en-US" sz="1200" dirty="0"/>
              <a:t>Where to</a:t>
            </a:r>
            <a:r>
              <a:rPr lang="en-US" sz="1200" b="1" dirty="0"/>
              <a:t> Download Latest Version of Python for Mac: </a:t>
            </a:r>
            <a:r>
              <a:rPr lang="en-US" sz="1200" dirty="0">
                <a:hlinkClick r:id="rId2"/>
              </a:rPr>
              <a:t>https://www.python.org/downloads/mac-osx/</a:t>
            </a:r>
            <a:endParaRPr lang="en-US" sz="1200" dirty="0"/>
          </a:p>
          <a:p>
            <a:endParaRPr lang="en-US" sz="1200" dirty="0"/>
          </a:p>
          <a:p>
            <a:r>
              <a:rPr lang="en-US" sz="1200" b="1" dirty="0"/>
              <a:t>Install Steps:</a:t>
            </a:r>
          </a:p>
          <a:p>
            <a:endParaRPr lang="en-US" sz="1200" dirty="0"/>
          </a:p>
          <a:p>
            <a:pPr marL="228600" indent="-228600">
              <a:buFont typeface="+mj-lt"/>
              <a:buAutoNum type="arabicPeriod"/>
            </a:pPr>
            <a:r>
              <a:rPr lang="en-US" sz="1200" dirty="0"/>
              <a:t>After going to download page, click download latest Python 3 release (3.8.1 as of February 2020)</a:t>
            </a:r>
          </a:p>
          <a:p>
            <a:pPr marL="228600" indent="-228600">
              <a:buFont typeface="+mj-lt"/>
              <a:buAutoNum type="arabicPeriod"/>
            </a:pPr>
            <a:r>
              <a:rPr lang="en-US" sz="1200" dirty="0"/>
              <a:t>Scroll to bottom of next page and choose </a:t>
            </a:r>
            <a:r>
              <a:rPr lang="en-US" sz="1200" dirty="0">
                <a:latin typeface="Times New Roman" panose="02020603050405020304" pitchFamily="18" charset="0"/>
                <a:cs typeface="Times New Roman" panose="02020603050405020304" pitchFamily="18" charset="0"/>
              </a:rPr>
              <a:t>macOS 64-bit installer</a:t>
            </a:r>
          </a:p>
          <a:p>
            <a:pPr marL="228600" indent="-228600">
              <a:buFont typeface="+mj-lt"/>
              <a:buAutoNum type="arabicPeriod"/>
            </a:pPr>
            <a:r>
              <a:rPr lang="en-US" sz="1200" dirty="0">
                <a:cs typeface="Times New Roman" panose="02020603050405020304" pitchFamily="18" charset="0"/>
              </a:rPr>
              <a:t>Open downloaded file and run install wizard</a:t>
            </a:r>
          </a:p>
          <a:p>
            <a:pPr marL="228600" indent="-228600">
              <a:buFont typeface="+mj-lt"/>
              <a:buAutoNum type="arabicPeriod"/>
            </a:pPr>
            <a:r>
              <a:rPr lang="en-US" sz="1200" dirty="0">
                <a:cs typeface="Times New Roman" panose="02020603050405020304" pitchFamily="18" charset="0"/>
              </a:rPr>
              <a:t>Installing Python is straight-forward on Mac, accept users agreements and allow for full install</a:t>
            </a:r>
            <a:br>
              <a:rPr lang="en-US" sz="1200" dirty="0"/>
            </a:br>
            <a:endParaRPr lang="en-US" sz="1200" dirty="0"/>
          </a:p>
          <a:p>
            <a:r>
              <a:rPr lang="en-US" sz="1200" b="1" dirty="0"/>
              <a:t>Check if Installed Correctly:</a:t>
            </a:r>
          </a:p>
          <a:p>
            <a:r>
              <a:rPr lang="en-US" sz="1200" dirty="0"/>
              <a:t>	</a:t>
            </a:r>
          </a:p>
          <a:p>
            <a:r>
              <a:rPr lang="en-US" sz="1200" dirty="0"/>
              <a:t>To check if Python installed correctly on your laptop</a:t>
            </a:r>
          </a:p>
          <a:p>
            <a:pPr marL="171450" indent="-171450">
              <a:buFont typeface="Arial" panose="020B0604020202020204" pitchFamily="34" charset="0"/>
              <a:buChar char="•"/>
            </a:pPr>
            <a:r>
              <a:rPr lang="en-US" sz="1200" dirty="0"/>
              <a:t>Open Mac Terminal</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Command + Spacebar </a:t>
            </a:r>
            <a:r>
              <a:rPr lang="en-US" sz="1200" dirty="0"/>
              <a:t>and type </a:t>
            </a:r>
            <a:r>
              <a:rPr lang="en-US" sz="1200" dirty="0">
                <a:latin typeface="Times New Roman" panose="02020603050405020304" pitchFamily="18" charset="0"/>
                <a:cs typeface="Times New Roman" panose="02020603050405020304" pitchFamily="18" charset="0"/>
              </a:rPr>
              <a:t>Terminal</a:t>
            </a:r>
            <a:r>
              <a:rPr lang="en-US" sz="1200" dirty="0">
                <a:cs typeface="Times New Roman" panose="02020603050405020304" pitchFamily="18" charset="0"/>
              </a:rPr>
              <a:t>, press enter and open the Terminal</a:t>
            </a:r>
            <a:endParaRPr lang="en-US"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sz="1200" dirty="0"/>
              <a:t>Type </a:t>
            </a:r>
            <a:r>
              <a:rPr lang="en-US" sz="1200" dirty="0">
                <a:latin typeface="Courier New" panose="02070309020205020404" pitchFamily="49" charset="0"/>
                <a:cs typeface="Courier New" panose="02070309020205020404" pitchFamily="49" charset="0"/>
              </a:rPr>
              <a:t>python3 --version</a:t>
            </a:r>
          </a:p>
          <a:p>
            <a:pPr marL="171450" indent="-171450">
              <a:buFont typeface="Arial" panose="020B0604020202020204" pitchFamily="34" charset="0"/>
              <a:buChar char="•"/>
            </a:pPr>
            <a:r>
              <a:rPr lang="en-US" sz="1200" dirty="0"/>
              <a:t>If version of Python shows up, install is a success</a:t>
            </a:r>
          </a:p>
          <a:p>
            <a:pPr marL="171450" indent="-171450">
              <a:buFont typeface="Arial" panose="020B0604020202020204" pitchFamily="34" charset="0"/>
              <a:buChar char="•"/>
            </a:pPr>
            <a:r>
              <a:rPr lang="en-US" sz="1200" dirty="0"/>
              <a:t>If version of Python does not show up and you get an error, Path Variable issue</a:t>
            </a:r>
          </a:p>
          <a:p>
            <a:pPr marL="628650" lvl="1" indent="-171450">
              <a:buFont typeface="Arial" panose="020B0604020202020204" pitchFamily="34" charset="0"/>
              <a:buChar char="•"/>
            </a:pPr>
            <a:r>
              <a:rPr lang="en-US" sz="1200" dirty="0"/>
              <a:t>Try uninstalling and reinstalling Python OR</a:t>
            </a:r>
          </a:p>
          <a:p>
            <a:pPr marL="628650" lvl="1" indent="-171450">
              <a:buFont typeface="Arial" panose="020B0604020202020204" pitchFamily="34" charset="0"/>
              <a:buChar char="•"/>
            </a:pPr>
            <a:r>
              <a:rPr lang="en-US" sz="1200" dirty="0"/>
              <a:t>Troubleshoot here: </a:t>
            </a:r>
            <a:r>
              <a:rPr lang="en-US" sz="1200" dirty="0">
                <a:hlinkClick r:id="rId3"/>
              </a:rPr>
              <a:t>https://bic-berkeley.github.io/psych-214-fall-2016/using_pythonpath.html</a:t>
            </a:r>
            <a:endParaRPr lang="en-US" sz="1200" dirty="0"/>
          </a:p>
          <a:p>
            <a:endParaRPr lang="en-US" sz="1200" dirty="0"/>
          </a:p>
          <a:p>
            <a:r>
              <a:rPr lang="en-US" sz="1600" b="1" dirty="0"/>
              <a:t>Install Complete!</a:t>
            </a:r>
            <a:endParaRPr lang="en-US" sz="800" b="1" dirty="0"/>
          </a:p>
          <a:p>
            <a:r>
              <a:rPr lang="en-US" sz="1200" dirty="0"/>
              <a:t>For tutorial on how to start using Python come to a </a:t>
            </a:r>
            <a:r>
              <a:rPr lang="en-US" sz="1200" dirty="0">
                <a:hlinkClick r:id="rId4"/>
              </a:rPr>
              <a:t>Data Services Python Workshop</a:t>
            </a:r>
            <a:endParaRPr lang="en-US" sz="1200" dirty="0"/>
          </a:p>
          <a:p>
            <a:r>
              <a:rPr lang="en-US" sz="1200" dirty="0"/>
              <a:t>Don’t have the time or have a conflict? Try python.org’s: </a:t>
            </a:r>
            <a:r>
              <a:rPr lang="en-US" sz="1200" dirty="0">
                <a:hlinkClick r:id="rId5"/>
              </a:rPr>
              <a:t>Python for Beginners</a:t>
            </a:r>
            <a:endParaRPr lang="en-US" sz="1200" dirty="0"/>
          </a:p>
          <a:p>
            <a:r>
              <a:rPr lang="en-US" sz="1200" dirty="0"/>
              <a:t>For troubleshooting, custom installs, or general questions: </a:t>
            </a:r>
            <a:r>
              <a:rPr lang="en-US" sz="1200" dirty="0">
                <a:hlinkClick r:id="rId6"/>
              </a:rPr>
              <a:t>https://library.uoregon.edu/data-services/contact</a:t>
            </a:r>
            <a:endParaRPr lang="en-US" sz="1200" dirty="0"/>
          </a:p>
          <a:p>
            <a:endParaRPr lang="en-US" sz="1200" dirty="0"/>
          </a:p>
        </p:txBody>
      </p:sp>
      <p:pic>
        <p:nvPicPr>
          <p:cNvPr id="16" name="Picture 15">
            <a:extLst>
              <a:ext uri="{FF2B5EF4-FFF2-40B4-BE49-F238E27FC236}">
                <a16:creationId xmlns:a16="http://schemas.microsoft.com/office/drawing/2014/main" id="{44A5C22D-720D-4704-8B58-3D2BD4882FF7}"/>
              </a:ext>
            </a:extLst>
          </p:cNvPr>
          <p:cNvPicPr>
            <a:picLocks noChangeAspect="1"/>
          </p:cNvPicPr>
          <p:nvPr/>
        </p:nvPicPr>
        <p:blipFill rotWithShape="1">
          <a:blip r:embed="rId7">
            <a:extLst>
              <a:ext uri="{28A0092B-C50C-407E-A947-70E740481C1C}">
                <a14:useLocalDpi xmlns:a14="http://schemas.microsoft.com/office/drawing/2010/main" val="0"/>
              </a:ext>
            </a:extLst>
          </a:blip>
          <a:srcRect l="12926" t="15424" r="68237" b="28201"/>
          <a:stretch/>
        </p:blipFill>
        <p:spPr>
          <a:xfrm>
            <a:off x="6296240" y="38223"/>
            <a:ext cx="1389461" cy="1404516"/>
          </a:xfrm>
          <a:prstGeom prst="rect">
            <a:avLst/>
          </a:prstGeom>
        </p:spPr>
      </p:pic>
    </p:spTree>
    <p:extLst>
      <p:ext uri="{BB962C8B-B14F-4D97-AF65-F5344CB8AC3E}">
        <p14:creationId xmlns:p14="http://schemas.microsoft.com/office/powerpoint/2010/main" val="34557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5D510E6-627C-4F80-A824-6DD677C5853C}"/>
              </a:ext>
            </a:extLst>
          </p:cNvPr>
          <p:cNvSpPr>
            <a:spLocks noGrp="1"/>
          </p:cNvSpPr>
          <p:nvPr>
            <p:ph type="body" sz="quarter" idx="14"/>
          </p:nvPr>
        </p:nvSpPr>
        <p:spPr/>
        <p:txBody>
          <a:bodyPr/>
          <a:lstStyle/>
          <a:p>
            <a:endParaRPr lang="en-US"/>
          </a:p>
        </p:txBody>
      </p:sp>
      <p:cxnSp>
        <p:nvCxnSpPr>
          <p:cNvPr id="10" name="Straight Connector 9">
            <a:extLst>
              <a:ext uri="{FF2B5EF4-FFF2-40B4-BE49-F238E27FC236}">
                <a16:creationId xmlns:a16="http://schemas.microsoft.com/office/drawing/2014/main" id="{52731B9B-AF28-4E16-8F44-74F94002D03E}"/>
              </a:ext>
            </a:extLst>
          </p:cNvPr>
          <p:cNvCxnSpPr>
            <a:cxnSpLocks/>
          </p:cNvCxnSpPr>
          <p:nvPr/>
        </p:nvCxnSpPr>
        <p:spPr>
          <a:xfrm>
            <a:off x="2554522" y="655187"/>
            <a:ext cx="266335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637220-32CC-4B30-AFEB-31E4EA39A6BB}"/>
              </a:ext>
            </a:extLst>
          </p:cNvPr>
          <p:cNvSpPr txBox="1"/>
          <p:nvPr/>
        </p:nvSpPr>
        <p:spPr>
          <a:xfrm>
            <a:off x="2556764" y="21556"/>
            <a:ext cx="2912340" cy="646331"/>
          </a:xfrm>
          <a:prstGeom prst="rect">
            <a:avLst/>
          </a:prstGeom>
          <a:noFill/>
        </p:spPr>
        <p:txBody>
          <a:bodyPr wrap="square" rtlCol="0">
            <a:spAutoFit/>
          </a:bodyPr>
          <a:lstStyle/>
          <a:p>
            <a:r>
              <a:rPr lang="en-US" sz="3600" dirty="0">
                <a:solidFill>
                  <a:schemeClr val="bg1"/>
                </a:solidFill>
              </a:rPr>
              <a:t>Install Python</a:t>
            </a:r>
          </a:p>
        </p:txBody>
      </p:sp>
      <p:pic>
        <p:nvPicPr>
          <p:cNvPr id="16" name="Picture 15">
            <a:extLst>
              <a:ext uri="{FF2B5EF4-FFF2-40B4-BE49-F238E27FC236}">
                <a16:creationId xmlns:a16="http://schemas.microsoft.com/office/drawing/2014/main" id="{44A5C22D-720D-4704-8B58-3D2BD4882FF7}"/>
              </a:ext>
            </a:extLst>
          </p:cNvPr>
          <p:cNvPicPr>
            <a:picLocks noChangeAspect="1"/>
          </p:cNvPicPr>
          <p:nvPr/>
        </p:nvPicPr>
        <p:blipFill rotWithShape="1">
          <a:blip r:embed="rId2">
            <a:extLst>
              <a:ext uri="{28A0092B-C50C-407E-A947-70E740481C1C}">
                <a14:useLocalDpi xmlns:a14="http://schemas.microsoft.com/office/drawing/2010/main" val="0"/>
              </a:ext>
            </a:extLst>
          </a:blip>
          <a:srcRect l="12926" t="15424" r="68237" b="28201"/>
          <a:stretch/>
        </p:blipFill>
        <p:spPr>
          <a:xfrm>
            <a:off x="6296240" y="38223"/>
            <a:ext cx="1389461" cy="1404516"/>
          </a:xfrm>
          <a:prstGeom prst="rect">
            <a:avLst/>
          </a:prstGeom>
        </p:spPr>
      </p:pic>
      <p:sp>
        <p:nvSpPr>
          <p:cNvPr id="8" name="TextBox 7">
            <a:extLst>
              <a:ext uri="{FF2B5EF4-FFF2-40B4-BE49-F238E27FC236}">
                <a16:creationId xmlns:a16="http://schemas.microsoft.com/office/drawing/2014/main" id="{7EADA744-1554-4FB0-AF71-702A284B5C7F}"/>
              </a:ext>
            </a:extLst>
          </p:cNvPr>
          <p:cNvSpPr txBox="1"/>
          <p:nvPr/>
        </p:nvSpPr>
        <p:spPr>
          <a:xfrm>
            <a:off x="2727649" y="575876"/>
            <a:ext cx="2357185" cy="769441"/>
          </a:xfrm>
          <a:prstGeom prst="rect">
            <a:avLst/>
          </a:prstGeom>
          <a:noFill/>
        </p:spPr>
        <p:txBody>
          <a:bodyPr wrap="square" rtlCol="0">
            <a:spAutoFit/>
          </a:bodyPr>
          <a:lstStyle/>
          <a:p>
            <a:r>
              <a:rPr lang="en-US" sz="4400" dirty="0">
                <a:solidFill>
                  <a:schemeClr val="bg1"/>
                </a:solidFill>
              </a:rPr>
              <a:t>Windows </a:t>
            </a:r>
            <a:endParaRPr lang="en-US" sz="2800" dirty="0">
              <a:solidFill>
                <a:schemeClr val="bg1"/>
              </a:solidFill>
            </a:endParaRPr>
          </a:p>
        </p:txBody>
      </p:sp>
      <p:sp>
        <p:nvSpPr>
          <p:cNvPr id="9" name="TextBox 8">
            <a:extLst>
              <a:ext uri="{FF2B5EF4-FFF2-40B4-BE49-F238E27FC236}">
                <a16:creationId xmlns:a16="http://schemas.microsoft.com/office/drawing/2014/main" id="{03A3FFD9-5377-460F-8E85-DAE52A02E4AA}"/>
              </a:ext>
            </a:extLst>
          </p:cNvPr>
          <p:cNvSpPr txBox="1"/>
          <p:nvPr/>
        </p:nvSpPr>
        <p:spPr>
          <a:xfrm>
            <a:off x="417385" y="1424628"/>
            <a:ext cx="6977714" cy="8186857"/>
          </a:xfrm>
          <a:prstGeom prst="rect">
            <a:avLst/>
          </a:prstGeom>
          <a:noFill/>
        </p:spPr>
        <p:txBody>
          <a:bodyPr wrap="square" rtlCol="0">
            <a:spAutoFit/>
          </a:bodyPr>
          <a:lstStyle/>
          <a:p>
            <a:r>
              <a:rPr lang="en-US" sz="1200" b="1" dirty="0"/>
              <a:t>What is Python?</a:t>
            </a:r>
          </a:p>
          <a:p>
            <a:r>
              <a:rPr lang="en-US" sz="1200" dirty="0"/>
              <a:t>Python is an open-source (Free!) coding language. It is becoming increasingly popular in academia, professional settings, and for personal projects. It has lots of free resources on how to learn and troubleshoot and can be used on any number of applications ranging from data science, programming models, buildings apps, and much more!</a:t>
            </a:r>
          </a:p>
          <a:p>
            <a:endParaRPr lang="en-US" sz="1200" dirty="0"/>
          </a:p>
          <a:p>
            <a:r>
              <a:rPr lang="en-US" sz="1200" b="1" dirty="0"/>
              <a:t>Python on Windows</a:t>
            </a:r>
          </a:p>
          <a:p>
            <a:r>
              <a:rPr lang="en-US" sz="1200" dirty="0"/>
              <a:t>Python is a relatively small-in-space software requiring slightly over 100MB of space. Given how much PC hardware can vary system-to-system, unconventional laptop set-ups may not be able to install Python or, may have limited functionality. If you run across any issues with your install on Windows, feel free to contact data services for one-on-one assistance.</a:t>
            </a:r>
          </a:p>
          <a:p>
            <a:endParaRPr lang="en-US" sz="1200" dirty="0"/>
          </a:p>
          <a:p>
            <a:r>
              <a:rPr lang="en-US" sz="1200" dirty="0"/>
              <a:t>Where to</a:t>
            </a:r>
            <a:r>
              <a:rPr lang="en-US" sz="1200" b="1" dirty="0"/>
              <a:t> Download Latest Version of Python for Windows: </a:t>
            </a:r>
            <a:r>
              <a:rPr lang="en-US" sz="1200" dirty="0">
                <a:hlinkClick r:id="rId3"/>
              </a:rPr>
              <a:t>https://www.python.org/downloads/windows/</a:t>
            </a:r>
            <a:endParaRPr lang="en-US" sz="1200" dirty="0"/>
          </a:p>
          <a:p>
            <a:endParaRPr lang="en-US" sz="1200" dirty="0"/>
          </a:p>
          <a:p>
            <a:r>
              <a:rPr lang="en-US" sz="1200" b="1" dirty="0"/>
              <a:t>Install Steps:</a:t>
            </a:r>
          </a:p>
          <a:p>
            <a:endParaRPr lang="en-US" sz="1200" dirty="0"/>
          </a:p>
          <a:p>
            <a:pPr marL="228600" indent="-228600">
              <a:buFont typeface="+mj-lt"/>
              <a:buAutoNum type="arabicPeriod"/>
            </a:pPr>
            <a:r>
              <a:rPr lang="en-US" sz="1200" dirty="0"/>
              <a:t>After going to download page, click download latest Python 3 release (3.8.1 as of February 2020)</a:t>
            </a:r>
          </a:p>
          <a:p>
            <a:pPr marL="228600" indent="-228600">
              <a:buFont typeface="+mj-lt"/>
              <a:buAutoNum type="arabicPeriod"/>
            </a:pPr>
            <a:r>
              <a:rPr lang="en-US" sz="1200" dirty="0"/>
              <a:t>Scroll to bottom of next page and choose </a:t>
            </a:r>
            <a:r>
              <a:rPr lang="en-US" sz="1200" dirty="0">
                <a:latin typeface="Times New Roman" panose="02020603050405020304" pitchFamily="18" charset="0"/>
                <a:cs typeface="Times New Roman" panose="02020603050405020304" pitchFamily="18" charset="0"/>
              </a:rPr>
              <a:t>Windows x86-64 embeddable zip file</a:t>
            </a:r>
          </a:p>
          <a:p>
            <a:pPr marL="228600" indent="-228600">
              <a:buFont typeface="+mj-lt"/>
              <a:buAutoNum type="arabicPeriod"/>
            </a:pPr>
            <a:r>
              <a:rPr lang="en-US" sz="1200" dirty="0">
                <a:cs typeface="Times New Roman" panose="02020603050405020304" pitchFamily="18" charset="0"/>
              </a:rPr>
              <a:t>While not necessary, it is recommended to create a new folder in your C:\ drive called Python and within that folder create a new folder called Python38. This is where you will install this version of Python</a:t>
            </a:r>
          </a:p>
          <a:p>
            <a:pPr marL="228600" indent="-228600">
              <a:buFont typeface="+mj-lt"/>
              <a:buAutoNum type="arabicPeriod"/>
            </a:pPr>
            <a:r>
              <a:rPr lang="en-US" sz="1200" dirty="0">
                <a:cs typeface="Times New Roman" panose="02020603050405020304" pitchFamily="18" charset="0"/>
              </a:rPr>
              <a:t>Open downloaded file and run install wizard</a:t>
            </a:r>
          </a:p>
          <a:p>
            <a:pPr marL="228600" indent="-228600">
              <a:buFont typeface="+mj-lt"/>
              <a:buAutoNum type="arabicPeriod"/>
            </a:pPr>
            <a:r>
              <a:rPr lang="en-US" sz="1200" dirty="0"/>
              <a:t>At first prompt, check the “Add Python 3.8 to PATH” and click Customize Installation</a:t>
            </a:r>
          </a:p>
          <a:p>
            <a:pPr marL="228600" indent="-228600">
              <a:buFont typeface="+mj-lt"/>
              <a:buAutoNum type="arabicPeriod"/>
            </a:pPr>
            <a:r>
              <a:rPr lang="en-US" sz="1200" dirty="0"/>
              <a:t>At Optional Features, leave default checked boxes and click Next</a:t>
            </a:r>
          </a:p>
          <a:p>
            <a:pPr marL="228600" indent="-228600">
              <a:buFont typeface="+mj-lt"/>
              <a:buAutoNum type="arabicPeriod"/>
            </a:pPr>
            <a:r>
              <a:rPr lang="en-US" sz="1200" dirty="0"/>
              <a:t>At Advanced Options, leave default checked boxes and change Customize install location to the Python38 folder you created in your C:\Python\Python38 new folder location</a:t>
            </a:r>
          </a:p>
          <a:p>
            <a:pPr marL="228600" indent="-228600">
              <a:buFont typeface="+mj-lt"/>
              <a:buAutoNum type="arabicPeriod"/>
            </a:pPr>
            <a:r>
              <a:rPr lang="en-US" sz="1200" dirty="0"/>
              <a:t>Install Python and close</a:t>
            </a:r>
            <a:br>
              <a:rPr lang="en-US" sz="1200" dirty="0"/>
            </a:br>
            <a:endParaRPr lang="en-US" sz="1200" dirty="0"/>
          </a:p>
          <a:p>
            <a:r>
              <a:rPr lang="en-US" sz="1200" b="1" dirty="0"/>
              <a:t>Check if Installed Correctly:</a:t>
            </a:r>
          </a:p>
          <a:p>
            <a:r>
              <a:rPr lang="en-US" sz="1200" dirty="0"/>
              <a:t>	</a:t>
            </a:r>
          </a:p>
          <a:p>
            <a:r>
              <a:rPr lang="en-US" sz="1200" dirty="0"/>
              <a:t>To check if Python installed correctly on your laptop</a:t>
            </a:r>
          </a:p>
          <a:p>
            <a:pPr marL="171450" indent="-171450">
              <a:buFont typeface="Arial" panose="020B0604020202020204" pitchFamily="34" charset="0"/>
              <a:buChar char="•"/>
            </a:pPr>
            <a:r>
              <a:rPr lang="en-US" sz="1200" dirty="0"/>
              <a:t>Open Command Prompt</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Windows + r </a:t>
            </a:r>
            <a:r>
              <a:rPr lang="en-US" sz="1200" dirty="0"/>
              <a:t>and type </a:t>
            </a:r>
            <a:r>
              <a:rPr lang="en-US" sz="1200" dirty="0" err="1">
                <a:latin typeface="Times New Roman" panose="02020603050405020304" pitchFamily="18" charset="0"/>
                <a:cs typeface="Times New Roman" panose="02020603050405020304" pitchFamily="18" charset="0"/>
              </a:rPr>
              <a:t>cmd</a:t>
            </a:r>
            <a:r>
              <a:rPr lang="en-US" sz="1200" dirty="0">
                <a:cs typeface="Times New Roman" panose="02020603050405020304" pitchFamily="18" charset="0"/>
              </a:rPr>
              <a:t>, press enter and open the </a:t>
            </a:r>
            <a:r>
              <a:rPr lang="en-US" sz="1200" dirty="0" err="1">
                <a:cs typeface="Times New Roman" panose="02020603050405020304" pitchFamily="18" charset="0"/>
              </a:rPr>
              <a:t>Commad</a:t>
            </a:r>
            <a:r>
              <a:rPr lang="en-US" sz="1200" dirty="0">
                <a:cs typeface="Times New Roman" panose="02020603050405020304" pitchFamily="18" charset="0"/>
              </a:rPr>
              <a:t> Prompt</a:t>
            </a:r>
            <a:endParaRPr lang="en-US"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sz="1200" dirty="0"/>
              <a:t>Type </a:t>
            </a:r>
            <a:r>
              <a:rPr lang="en-US" sz="1200" dirty="0">
                <a:latin typeface="Courier New" panose="02070309020205020404" pitchFamily="49" charset="0"/>
                <a:cs typeface="Courier New" panose="02070309020205020404" pitchFamily="49" charset="0"/>
              </a:rPr>
              <a:t>python --version</a:t>
            </a:r>
          </a:p>
          <a:p>
            <a:pPr marL="171450" indent="-171450">
              <a:buFont typeface="Arial" panose="020B0604020202020204" pitchFamily="34" charset="0"/>
              <a:buChar char="•"/>
            </a:pPr>
            <a:r>
              <a:rPr lang="en-US" sz="1200" dirty="0"/>
              <a:t>If version of Python shows up, install is a success!!!</a:t>
            </a:r>
          </a:p>
          <a:p>
            <a:pPr marL="171450" indent="-171450">
              <a:buFont typeface="Arial" panose="020B0604020202020204" pitchFamily="34" charset="0"/>
              <a:buChar char="•"/>
            </a:pPr>
            <a:r>
              <a:rPr lang="en-US" sz="1200" dirty="0"/>
              <a:t>If version of Python does not show up and you get an error, Path Variable issue</a:t>
            </a:r>
          </a:p>
          <a:p>
            <a:pPr marL="628650" lvl="1" indent="-171450">
              <a:buFont typeface="Arial" panose="020B0604020202020204" pitchFamily="34" charset="0"/>
              <a:buChar char="•"/>
            </a:pPr>
            <a:r>
              <a:rPr lang="en-US" sz="1200" dirty="0"/>
              <a:t>Try uninstalling and reinstalling Python. Be sure to check the “Add Python 3.8 to PATH”</a:t>
            </a:r>
          </a:p>
          <a:p>
            <a:endParaRPr lang="en-US" sz="1600" b="1" dirty="0"/>
          </a:p>
          <a:p>
            <a:r>
              <a:rPr lang="en-US" sz="1600" b="1" dirty="0"/>
              <a:t>Install Complete!</a:t>
            </a:r>
          </a:p>
          <a:p>
            <a:endParaRPr lang="en-US" sz="800" b="1" dirty="0"/>
          </a:p>
          <a:p>
            <a:r>
              <a:rPr lang="en-US" sz="1200" dirty="0"/>
              <a:t>For tutorial on how to start using Python come to a </a:t>
            </a:r>
            <a:r>
              <a:rPr lang="en-US" sz="1200" dirty="0">
                <a:hlinkClick r:id="rId4"/>
              </a:rPr>
              <a:t>Data Services Python Workshop</a:t>
            </a:r>
            <a:endParaRPr lang="en-US" sz="1200" dirty="0"/>
          </a:p>
          <a:p>
            <a:r>
              <a:rPr lang="en-US" sz="1200" dirty="0"/>
              <a:t>Don’t have the time or have a conflict? Try python.org’s: </a:t>
            </a:r>
            <a:r>
              <a:rPr lang="en-US" sz="1200" dirty="0">
                <a:hlinkClick r:id="rId5"/>
              </a:rPr>
              <a:t>Python for Beginners</a:t>
            </a:r>
            <a:endParaRPr lang="en-US" sz="1200" dirty="0"/>
          </a:p>
          <a:p>
            <a:r>
              <a:rPr lang="en-US" sz="1200" dirty="0"/>
              <a:t>For troubleshooting, custom installs, or general questions: </a:t>
            </a:r>
            <a:r>
              <a:rPr lang="en-US" sz="1200" dirty="0">
                <a:hlinkClick r:id="rId6"/>
              </a:rPr>
              <a:t>https://library.uoregon.edu/data-services/contact</a:t>
            </a:r>
            <a:endParaRPr lang="en-US" sz="1200" dirty="0"/>
          </a:p>
        </p:txBody>
      </p:sp>
    </p:spTree>
    <p:extLst>
      <p:ext uri="{BB962C8B-B14F-4D97-AF65-F5344CB8AC3E}">
        <p14:creationId xmlns:p14="http://schemas.microsoft.com/office/powerpoint/2010/main" val="13256063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2839</TotalTime>
  <Words>592</Words>
  <Application>Microsoft Office PowerPoint</Application>
  <PresentationFormat>Custom</PresentationFormat>
  <Paragraphs>69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Courier New</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Matonte</dc:creator>
  <cp:lastModifiedBy>Jay Matonte</cp:lastModifiedBy>
  <cp:revision>14</cp:revision>
  <dcterms:created xsi:type="dcterms:W3CDTF">2020-02-05T21:07:35Z</dcterms:created>
  <dcterms:modified xsi:type="dcterms:W3CDTF">2020-02-12T20:24:18Z</dcterms:modified>
</cp:coreProperties>
</file>