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4" r:id="rId5"/>
  </p:sldMasterIdLst>
  <p:sldIdLst>
    <p:sldId id="256" r:id="rId6"/>
    <p:sldId id="257" r:id="rId7"/>
    <p:sldId id="258" r:id="rId8"/>
    <p:sldId id="259" r:id="rId9"/>
    <p:sldId id="265" r:id="rId10"/>
    <p:sldId id="266" r:id="rId11"/>
    <p:sldId id="267" r:id="rId12"/>
    <p:sldId id="268" r:id="rId13"/>
    <p:sldId id="272" r:id="rId14"/>
    <p:sldId id="260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53" y="1115381"/>
            <a:ext cx="97034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953" y="4261265"/>
            <a:ext cx="97034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764001"/>
            <a:ext cx="10363199" cy="16286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2621280"/>
            <a:ext cx="10363200" cy="2895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33" y="1014545"/>
            <a:ext cx="101294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333" y="3894269"/>
            <a:ext cx="10129467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349" y="1825625"/>
            <a:ext cx="4980251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677" y="1825625"/>
            <a:ext cx="4932123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1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67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81163"/>
            <a:ext cx="4953000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05075"/>
            <a:ext cx="4953000" cy="3382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221" y="1681163"/>
            <a:ext cx="4992696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221" y="2505075"/>
            <a:ext cx="4992696" cy="3382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4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647" y="457201"/>
            <a:ext cx="5911271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5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19595" y="457201"/>
            <a:ext cx="5936323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51" y="1100141"/>
            <a:ext cx="9736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51" y="4246025"/>
            <a:ext cx="97369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1100141"/>
            <a:ext cx="97619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2" y="4246025"/>
            <a:ext cx="97619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E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847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7856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849" y="6088705"/>
            <a:ext cx="18288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1" y="-1"/>
            <a:ext cx="944203" cy="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4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634" y="1090895"/>
            <a:ext cx="101351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632" y="2502792"/>
            <a:ext cx="10135168" cy="3425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2263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35" y="-1"/>
            <a:ext cx="944203" cy="794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6096691"/>
            <a:ext cx="182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3" r:id="rId3"/>
    <p:sldLayoutId id="2147483684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300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507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2" y="0"/>
            <a:ext cx="938784" cy="789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53" y="6089999"/>
            <a:ext cx="182562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5" r:id="rId3"/>
    <p:sldLayoutId id="2147483686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2550" y="6093698"/>
            <a:ext cx="11289453" cy="778255"/>
          </a:xfrm>
          <a:prstGeom prst="rect">
            <a:avLst/>
          </a:prstGeom>
          <a:solidFill>
            <a:srgbClr val="0E4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8" y="364452"/>
            <a:ext cx="10136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904452"/>
            <a:ext cx="10136449" cy="38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89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94296"/>
            <a:ext cx="902545" cy="7776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548" y="6100458"/>
            <a:ext cx="1828800" cy="7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7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7" r:id="rId3"/>
    <p:sldLayoutId id="2147483688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9" y="365125"/>
            <a:ext cx="10451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825626"/>
            <a:ext cx="10451252" cy="398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8451"/>
            <a:ext cx="902547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7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rap.pypa.io/get-pip.py%20-o%20get-pip.p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UO/PythonWorkshopSeries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github/jantic/DeOldify/blob/master/ImageColorizerColab.ipynb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ACD7-EC4B-4A1A-8B44-E5B200CA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Workshop I:</a:t>
            </a:r>
            <a:br>
              <a:rPr lang="en-US" dirty="0"/>
            </a:br>
            <a:r>
              <a:rPr lang="en-US" dirty="0"/>
              <a:t>The Very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84CF5-E570-4F6B-82A8-F26CA81B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Services</a:t>
            </a:r>
          </a:p>
          <a:p>
            <a:r>
              <a:rPr lang="en-US" sz="2000" dirty="0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394598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A70EF-B3F2-4907-A7AB-B7789FB0BC3A}"/>
              </a:ext>
            </a:extLst>
          </p:cNvPr>
          <p:cNvSpPr/>
          <p:nvPr/>
        </p:nvSpPr>
        <p:spPr>
          <a:xfrm>
            <a:off x="3600450" y="-695440"/>
            <a:ext cx="8591550" cy="984871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22B7C-FC72-4D79-B5AE-828464B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9AA4-D3CB-466B-9DAA-E842A8AD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To use Python in a more friendly environment, we will use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Notebooks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/>
              <a:t> </a:t>
            </a:r>
            <a:r>
              <a:rPr lang="en-US" dirty="0">
                <a:latin typeface="+mn-lt"/>
              </a:rPr>
              <a:t>OR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(if in Anaconda)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 not have pip?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https://bootsrap.pypa.io/get-pip.py -o get-pip.py</a:t>
            </a:r>
            <a:r>
              <a:rPr lang="en-US" dirty="0"/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Open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4683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866-431A-4C7F-B1D4-BBFE0F73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46C1-0F91-411F-AC9A-AFCBBDFD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 Chrome webpage</a:t>
            </a:r>
          </a:p>
          <a:p>
            <a:r>
              <a:rPr lang="en-US" dirty="0"/>
              <a:t>Files and content can be saved anywhere, both on your computer or the cloud</a:t>
            </a:r>
          </a:p>
          <a:p>
            <a:r>
              <a:rPr lang="en-US" dirty="0"/>
              <a:t>Easy to navigate</a:t>
            </a:r>
          </a:p>
          <a:p>
            <a:pPr lvl="1"/>
            <a:r>
              <a:rPr lang="en-US" dirty="0"/>
              <a:t>Cells</a:t>
            </a:r>
          </a:p>
          <a:p>
            <a:pPr lvl="1"/>
            <a:r>
              <a:rPr lang="en-US" dirty="0"/>
              <a:t>Preformatted syntax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-- very similar</a:t>
            </a:r>
          </a:p>
        </p:txBody>
      </p:sp>
    </p:spTree>
    <p:extLst>
      <p:ext uri="{BB962C8B-B14F-4D97-AF65-F5344CB8AC3E}">
        <p14:creationId xmlns:p14="http://schemas.microsoft.com/office/powerpoint/2010/main" val="79923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2FEF-83A8-4856-B84E-57A1E39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and how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AC92-4A06-44B1-B37F-226EB7DB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 and many other software, coding is calling on premade functions, also known as “canned” functions.</a:t>
            </a:r>
          </a:p>
          <a:p>
            <a:pPr lvl="1"/>
            <a:r>
              <a:rPr lang="en-US" dirty="0"/>
              <a:t>These functions are made in an even more elementary code, such as C++</a:t>
            </a:r>
          </a:p>
          <a:p>
            <a:r>
              <a:rPr lang="en-US" dirty="0"/>
              <a:t>Python uses common words for its canned procedures</a:t>
            </a:r>
          </a:p>
          <a:p>
            <a:r>
              <a:rPr lang="en-US" dirty="0"/>
              <a:t>We can also call on packages that perform specific functions</a:t>
            </a:r>
          </a:p>
          <a:p>
            <a:pPr lvl="1"/>
            <a:r>
              <a:rPr lang="en-US" dirty="0"/>
              <a:t>matplotlib – </a:t>
            </a:r>
            <a:r>
              <a:rPr lang="en-US" dirty="0" err="1"/>
              <a:t>ploting</a:t>
            </a:r>
            <a:r>
              <a:rPr lang="en-US" dirty="0"/>
              <a:t> graphs and charts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numerical operations</a:t>
            </a:r>
          </a:p>
          <a:p>
            <a:pPr lvl="1"/>
            <a:r>
              <a:rPr lang="en-US" dirty="0"/>
              <a:t>Pandas – data frame manipulation</a:t>
            </a:r>
          </a:p>
          <a:p>
            <a:pPr lvl="1"/>
            <a:r>
              <a:rPr lang="en-US" dirty="0" err="1"/>
              <a:t>gdal</a:t>
            </a:r>
            <a:r>
              <a:rPr lang="en-US" dirty="0"/>
              <a:t> - GIS</a:t>
            </a:r>
          </a:p>
          <a:p>
            <a:pPr lvl="1"/>
            <a:r>
              <a:rPr lang="en-US" dirty="0"/>
              <a:t>json – interpreting json formatted data</a:t>
            </a:r>
          </a:p>
          <a:p>
            <a:pPr lvl="1"/>
            <a:r>
              <a:rPr lang="en-US" dirty="0"/>
              <a:t>Many, many more</a:t>
            </a:r>
          </a:p>
          <a:p>
            <a:pPr lvl="1"/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B2F0-3843-44C6-B952-73E3AE72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75D2-E622-4FF4-B27A-E5F10804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https://github.com/JMUO/PythonWorkshopSeries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To reopen a </a:t>
            </a:r>
            <a:r>
              <a:rPr lang="en-US" dirty="0" err="1"/>
              <a:t>Jupyter</a:t>
            </a:r>
            <a:r>
              <a:rPr lang="en-US" dirty="0"/>
              <a:t> Notebook, just launch </a:t>
            </a:r>
            <a:r>
              <a:rPr lang="en-US" dirty="0" err="1"/>
              <a:t>Jupyter</a:t>
            </a:r>
            <a:r>
              <a:rPr lang="en-US" dirty="0"/>
              <a:t> Notebook again designating the file directory you used initially</a:t>
            </a:r>
          </a:p>
          <a:p>
            <a:pPr lvl="1"/>
            <a:r>
              <a:rPr lang="en-US" dirty="0"/>
              <a:t>Having issues with importing Bob Ross data?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This provides Python with the right certificates.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7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DC8C-F6A8-48EA-9A76-696C6B8E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A427-87DB-4BA0-8381-F7130681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Workshop II – Applied Python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JSON</a:t>
            </a:r>
          </a:p>
          <a:p>
            <a:pPr marL="457189" lvl="1" indent="0">
              <a:buNone/>
            </a:pPr>
            <a:endParaRPr lang="en-US" dirty="0"/>
          </a:p>
        </p:txBody>
      </p:sp>
      <p:pic>
        <p:nvPicPr>
          <p:cNvPr id="1026" name="Picture 2" descr="Image result for application programming interface">
            <a:extLst>
              <a:ext uri="{FF2B5EF4-FFF2-40B4-BE49-F238E27FC236}">
                <a16:creationId xmlns:a16="http://schemas.microsoft.com/office/drawing/2014/main" id="{01620CD3-50AD-4F29-A943-4973387C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73" y="2197512"/>
            <a:ext cx="5828522" cy="378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670079-242C-4250-AD0D-71F5B9847EC1}"/>
              </a:ext>
            </a:extLst>
          </p:cNvPr>
          <p:cNvSpPr/>
          <p:nvPr/>
        </p:nvSpPr>
        <p:spPr>
          <a:xfrm>
            <a:off x="142252" y="1518564"/>
            <a:ext cx="8115300" cy="4803533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r="-75571"/>
            </a:stretch>
          </a:blip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B7234-DC61-4AC2-BBAB-C49B1A3A1C39}"/>
              </a:ext>
            </a:extLst>
          </p:cNvPr>
          <p:cNvSpPr/>
          <p:nvPr/>
        </p:nvSpPr>
        <p:spPr>
          <a:xfrm>
            <a:off x="6575372" y="1604290"/>
            <a:ext cx="6145806" cy="4803533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l="-132046" r="211"/>
            </a:stretch>
          </a:blip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ABD06-C1C4-4E06-94D2-6441B741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48" y="2281771"/>
            <a:ext cx="6792952" cy="2294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603C6-84C5-42D4-93F7-9D1C3973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A204-457C-42F6-A217-B77C14B6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 of Python</a:t>
            </a:r>
          </a:p>
          <a:p>
            <a:r>
              <a:rPr lang="en-US" dirty="0"/>
              <a:t>Overview of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Access Python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Google Collab</a:t>
            </a:r>
          </a:p>
          <a:p>
            <a:r>
              <a:rPr lang="en-US" dirty="0"/>
              <a:t>Try out Python</a:t>
            </a:r>
          </a:p>
          <a:p>
            <a:pPr lvl="1"/>
            <a:r>
              <a:rPr lang="en-US" dirty="0"/>
              <a:t>Simple arithmetic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Input data from web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01A8-90BF-4B94-87DC-3A679466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10E8-05CE-4198-8D5E-7EEB157A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49" y="1904452"/>
            <a:ext cx="10136449" cy="3856269"/>
          </a:xfrm>
        </p:spPr>
        <p:txBody>
          <a:bodyPr/>
          <a:lstStyle/>
          <a:p>
            <a:r>
              <a:rPr lang="en-US" dirty="0"/>
              <a:t>Python is a high-level coding language for programming</a:t>
            </a:r>
          </a:p>
          <a:p>
            <a:pPr lvl="1"/>
            <a:r>
              <a:rPr lang="en-US" dirty="0"/>
              <a:t>Constructed from more fundamental coding language</a:t>
            </a:r>
          </a:p>
          <a:p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Learning/AI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Much more!</a:t>
            </a:r>
          </a:p>
        </p:txBody>
      </p:sp>
      <p:pic>
        <p:nvPicPr>
          <p:cNvPr id="2060" name="Picture 12" descr="Image result for python logo">
            <a:hlinkClick r:id="rId2"/>
            <a:extLst>
              <a:ext uri="{FF2B5EF4-FFF2-40B4-BE49-F238E27FC236}">
                <a16:creationId xmlns:a16="http://schemas.microsoft.com/office/drawing/2014/main" id="{4F476CDB-3EF5-4B41-839C-61CCF59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26" y="3832586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5F053C-0253-43C5-8B1B-A787A3BE5876}"/>
              </a:ext>
            </a:extLst>
          </p:cNvPr>
          <p:cNvSpPr/>
          <p:nvPr/>
        </p:nvSpPr>
        <p:spPr>
          <a:xfrm rot="965282">
            <a:off x="-5496603" y="-412578"/>
            <a:ext cx="23545666" cy="8182476"/>
          </a:xfrm>
          <a:prstGeom prst="rect">
            <a:avLst/>
          </a:prstGeom>
          <a:blipFill dpi="0" rotWithShape="1">
            <a:blip r:embed="rId4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F3D3-E761-4C69-B205-8EFE88A0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91C9-2353-4AE2-BCF8-44A1F1BE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 not have Python or Anaconda already installed on your computer, use Google Collab – we will get to that later</a:t>
            </a:r>
          </a:p>
        </p:txBody>
      </p:sp>
    </p:spTree>
    <p:extLst>
      <p:ext uri="{BB962C8B-B14F-4D97-AF65-F5344CB8AC3E}">
        <p14:creationId xmlns:p14="http://schemas.microsoft.com/office/powerpoint/2010/main" val="41389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8F-1F97-4F20-8E29-3B56ACB4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F911-B5D6-45FA-BFB2-2DD80529F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access Python on your personal computer </a:t>
            </a:r>
          </a:p>
          <a:p>
            <a:pPr lvl="1"/>
            <a:r>
              <a:rPr lang="en-US" dirty="0"/>
              <a:t>Open Command Prompt (</a:t>
            </a:r>
            <a:r>
              <a:rPr lang="en-US" dirty="0" err="1"/>
              <a:t>Windows+r</a:t>
            </a:r>
            <a:r>
              <a:rPr lang="en-US" dirty="0"/>
              <a:t>) | Type </a:t>
            </a:r>
            <a:r>
              <a:rPr lang="en-US" dirty="0" err="1"/>
              <a:t>cmd</a:t>
            </a:r>
            <a:r>
              <a:rPr lang="en-US" dirty="0"/>
              <a:t> | hit enter</a:t>
            </a:r>
          </a:p>
          <a:p>
            <a:pPr lvl="1"/>
            <a:r>
              <a:rPr lang="en-US" dirty="0"/>
              <a:t>Type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not,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26378-8A0E-44A4-81DB-6953BDAAC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98" t="1172" r="3458" b="4613"/>
          <a:stretch/>
        </p:blipFill>
        <p:spPr>
          <a:xfrm>
            <a:off x="7270166" y="2459810"/>
            <a:ext cx="3774232" cy="19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678-7D1C-421F-AFAA-21DD180A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5ED3-3A74-4E54-B1E9-D1DE9928B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Command + Space Bar</a:t>
            </a:r>
          </a:p>
          <a:p>
            <a:pPr lvl="1"/>
            <a:r>
              <a:rPr lang="en-US" dirty="0"/>
              <a:t>Type terminal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50F75-64A6-4C95-AE79-E8AAC4333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pple spotlight search terminal">
            <a:extLst>
              <a:ext uri="{FF2B5EF4-FFF2-40B4-BE49-F238E27FC236}">
                <a16:creationId xmlns:a16="http://schemas.microsoft.com/office/drawing/2014/main" id="{4F856661-680A-45FB-A467-178DFD96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8300"/>
            <a:ext cx="566391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4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EC5-B685-4599-8D82-D0E31FD3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Anaconda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8A32-8D8F-4B87-A744-F9DECAEA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or find Anaconda Prompt and 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24BF-5F26-4F72-B563-D2A8C6D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50" y="2447851"/>
            <a:ext cx="6568581" cy="343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ACC22-CF24-4F6A-BA21-CDFEC83EC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734" r="396" b="872"/>
          <a:stretch/>
        </p:blipFill>
        <p:spPr>
          <a:xfrm>
            <a:off x="392494" y="2567031"/>
            <a:ext cx="4202884" cy="31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503-1BC4-4E83-9CBB-F5BB6D4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 – Synthetic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0AB-1C11-491A-B1BA-5F6A512B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have Python or Anaconda</a:t>
            </a:r>
          </a:p>
          <a:p>
            <a:r>
              <a:rPr lang="en-US" dirty="0"/>
              <a:t>Google “google </a:t>
            </a:r>
            <a:r>
              <a:rPr lang="en-US" dirty="0" err="1"/>
              <a:t>colab</a:t>
            </a:r>
            <a:r>
              <a:rPr lang="en-US" dirty="0"/>
              <a:t>”</a:t>
            </a:r>
          </a:p>
          <a:p>
            <a:r>
              <a:rPr lang="en-US" dirty="0"/>
              <a:t>Files are saved to your Google Drive</a:t>
            </a:r>
          </a:p>
          <a:p>
            <a:r>
              <a:rPr lang="en-US" dirty="0"/>
              <a:t>Can also open preexisting Python files on your computer</a:t>
            </a:r>
          </a:p>
        </p:txBody>
      </p:sp>
      <p:pic>
        <p:nvPicPr>
          <p:cNvPr id="2050" name="Picture 2" descr="Image result for google colab logo">
            <a:extLst>
              <a:ext uri="{FF2B5EF4-FFF2-40B4-BE49-F238E27FC236}">
                <a16:creationId xmlns:a16="http://schemas.microsoft.com/office/drawing/2014/main" id="{E993726E-2776-4FCB-BD64-5A2ADDAD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03" y="6852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87F-F125-4C32-80EA-50EBA0C8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 for Python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4C73-C1D1-4AF7-9711-3220963B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Desktop, or wherever you prefer, create a new file – I suggest naming it something like “</a:t>
            </a:r>
            <a:r>
              <a:rPr lang="en-US" dirty="0" err="1"/>
              <a:t>python_workshop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we will route our work to this new folder via Command Prompt or Terminal</a:t>
            </a:r>
          </a:p>
          <a:p>
            <a:endParaRPr lang="en-US" dirty="0"/>
          </a:p>
          <a:p>
            <a:r>
              <a:rPr lang="en-US" dirty="0"/>
              <a:t>cd to file directory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Windows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Mac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0946"/>
      </p:ext>
    </p:extLst>
  </p:cSld>
  <p:clrMapOvr>
    <a:masterClrMapping/>
  </p:clrMapOvr>
</p:sld>
</file>

<file path=ppt/theme/theme1.xml><?xml version="1.0" encoding="utf-8"?>
<a:theme xmlns:a="http://schemas.openxmlformats.org/drawingml/2006/main" name="Yellow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84EF619B-4117-1F43-B064-FFCD5A021741}"/>
    </a:ext>
  </a:extLst>
</a:theme>
</file>

<file path=ppt/theme/theme2.xml><?xml version="1.0" encoding="utf-8"?>
<a:theme xmlns:a="http://schemas.openxmlformats.org/drawingml/2006/main" name="Green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2BB5DD1C-C9C8-7045-84B9-DB3299D4405A}"/>
    </a:ext>
  </a:extLst>
</a:theme>
</file>

<file path=ppt/theme/theme3.xml><?xml version="1.0" encoding="utf-8"?>
<a:theme xmlns:a="http://schemas.openxmlformats.org/drawingml/2006/main" name="Black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4F58BF9C-A045-0F46-8847-C2641F915B42}"/>
    </a:ext>
  </a:extLst>
</a:theme>
</file>

<file path=ppt/theme/theme4.xml><?xml version="1.0" encoding="utf-8"?>
<a:theme xmlns:a="http://schemas.openxmlformats.org/drawingml/2006/main" name="Section Header/School Bra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3D29B49B-1CF2-E847-AE60-E6189EE981BA}"/>
    </a:ext>
  </a:extLst>
</a:theme>
</file>

<file path=ppt/theme/theme5.xml><?xml version="1.0" encoding="utf-8"?>
<a:theme xmlns:a="http://schemas.openxmlformats.org/drawingml/2006/main" name="Body of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E09485F3-38AF-6E4A-A6B3-CC531D6895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 Generic (16x9)</Template>
  <TotalTime>6932</TotalTime>
  <Words>534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Yellow Title</vt:lpstr>
      <vt:lpstr>Green Title</vt:lpstr>
      <vt:lpstr>Black Title</vt:lpstr>
      <vt:lpstr>Section Header/School Brand</vt:lpstr>
      <vt:lpstr>Body of Presentation</vt:lpstr>
      <vt:lpstr>Python Workshop I: The Very Basics</vt:lpstr>
      <vt:lpstr>Workshop Agenda</vt:lpstr>
      <vt:lpstr>What is Python?</vt:lpstr>
      <vt:lpstr>Opening Python</vt:lpstr>
      <vt:lpstr>Opening in Windows</vt:lpstr>
      <vt:lpstr>Opening on Mac</vt:lpstr>
      <vt:lpstr>Alternative: Anaconda Prompt</vt:lpstr>
      <vt:lpstr>Google Colab – Synthetic Python Environment</vt:lpstr>
      <vt:lpstr>Create New Folder for Python Work</vt:lpstr>
      <vt:lpstr>Jupyter Notebooks</vt:lpstr>
      <vt:lpstr>Navigating Jupyter Notebooks</vt:lpstr>
      <vt:lpstr>What is code and how to code</vt:lpstr>
      <vt:lpstr>Let’s try it out!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I: The Very Basics</dc:title>
  <dc:creator>Jay Matonte</dc:creator>
  <cp:lastModifiedBy>Jay Matonte</cp:lastModifiedBy>
  <cp:revision>21</cp:revision>
  <dcterms:created xsi:type="dcterms:W3CDTF">2020-01-29T02:46:34Z</dcterms:created>
  <dcterms:modified xsi:type="dcterms:W3CDTF">2020-02-07T18:37:01Z</dcterms:modified>
</cp:coreProperties>
</file>