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  <p:embeddedFont>
      <p:font typeface="Amatic SC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E79759-50D3-4898-8AC0-C1EED2F0BE14}">
  <a:tblStyle styleId="{84E79759-50D3-4898-8AC0-C1EED2F0B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6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5.xml"/><Relationship Id="rId32" Type="http://schemas.openxmlformats.org/officeDocument/2006/relationships/font" Target="fonts/Ubuntu-italic.fntdata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b0768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b0768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7a951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7a951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eb4355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eb435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eb4355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eb4355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b4355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eb4355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8b718e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8b718e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8f855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8f855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c0989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ec0989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8b718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8b718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8b718e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8b718e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e823399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e823399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f248a21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f248a21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8b718e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8b718e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8f8551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8f8551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b44ed6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b44ed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b44ed6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b44ed6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823399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823399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823399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e823399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9be4e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e9be4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c156b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bc156b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9be4e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9be4e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9be4ee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9be4ee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b0768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eb0768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Ubuntu Server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Configuraciones Iniciales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OPENSSH (</a:t>
            </a:r>
            <a:r>
              <a:rPr lang="es" u="sng"/>
              <a:t>S</a:t>
            </a:r>
            <a:r>
              <a:rPr lang="es"/>
              <a:t>ecure </a:t>
            </a:r>
            <a:r>
              <a:rPr lang="es" u="sng"/>
              <a:t>SH</a:t>
            </a:r>
            <a:r>
              <a:rPr lang="es"/>
              <a:t>ell): ACCESO REMOTO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5206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Instalación:</a:t>
            </a:r>
            <a:endParaRPr sz="14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apt install openssh-client</a:t>
            </a:r>
            <a:br>
              <a:rPr b="1" lang="es" sz="1400">
                <a:solidFill>
                  <a:srgbClr val="000000"/>
                </a:solidFill>
              </a:rPr>
            </a:br>
            <a:r>
              <a:rPr b="1" lang="es" sz="1400">
                <a:solidFill>
                  <a:srgbClr val="000000"/>
                </a:solidFill>
              </a:rPr>
              <a:t>	</a:t>
            </a: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apt install openssh-server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Configuración: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nano /etc/ssh/sshd_config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/>
              <a:t>	</a:t>
            </a:r>
            <a:r>
              <a:rPr lang="es" sz="1400"/>
              <a:t>Port 22</a:t>
            </a:r>
            <a:endParaRPr sz="1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AllowUsers ana juan</a:t>
            </a:r>
            <a:endParaRPr sz="1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PermitRootLogin no</a:t>
            </a:r>
            <a:endParaRPr sz="1400"/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Banner /etc/issue.net</a:t>
            </a:r>
            <a:endParaRPr sz="1400"/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</a:t>
            </a:r>
            <a:r>
              <a:rPr b="1" lang="es" sz="1400">
                <a:solidFill>
                  <a:srgbClr val="000000"/>
                </a:solidFill>
              </a:rPr>
              <a:t>systemctl </a:t>
            </a:r>
            <a:r>
              <a:rPr b="1" lang="es" sz="1400">
                <a:solidFill>
                  <a:srgbClr val="000000"/>
                </a:solidFill>
              </a:rPr>
              <a:t>restart </a:t>
            </a:r>
            <a:r>
              <a:rPr b="1" lang="es" sz="1400">
                <a:solidFill>
                  <a:srgbClr val="000000"/>
                </a:solidFill>
              </a:rPr>
              <a:t>ssh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17" name="Google Shape;117;p22"/>
          <p:cNvGrpSpPr/>
          <p:nvPr/>
        </p:nvGrpSpPr>
        <p:grpSpPr>
          <a:xfrm>
            <a:off x="5175575" y="1489850"/>
            <a:ext cx="3353750" cy="932450"/>
            <a:chOff x="5327975" y="1947050"/>
            <a:chExt cx="3353750" cy="932450"/>
          </a:xfrm>
        </p:grpSpPr>
        <p:sp>
          <p:nvSpPr>
            <p:cNvPr id="118" name="Google Shape;118;p22"/>
            <p:cNvSpPr txBox="1"/>
            <p:nvPr/>
          </p:nvSpPr>
          <p:spPr>
            <a:xfrm>
              <a:off x="6260425" y="1947050"/>
              <a:ext cx="2421300" cy="8604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/>
                <a:t>ssh -p 22 usuario@192.168.0.1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(</a:t>
              </a:r>
              <a:r>
                <a:rPr b="1" lang="es" sz="1000"/>
                <a:t>-p</a:t>
              </a:r>
              <a:r>
                <a:rPr lang="es" sz="1000"/>
                <a:t> es opcional si el puerto es el 22)</a:t>
              </a:r>
              <a:endParaRPr sz="1000"/>
            </a:p>
          </p:txBody>
        </p:sp>
        <p:pic>
          <p:nvPicPr>
            <p:cNvPr id="119" name="Google Shape;11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7975" y="1947050"/>
              <a:ext cx="932450" cy="932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22"/>
          <p:cNvSpPr txBox="1"/>
          <p:nvPr/>
        </p:nvSpPr>
        <p:spPr>
          <a:xfrm>
            <a:off x="4901900" y="2695725"/>
            <a:ext cx="3871800" cy="18471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Source Code Pro"/>
                <a:ea typeface="Source Code Pro"/>
                <a:cs typeface="Source Code Pro"/>
                <a:sym typeface="Source Code Pro"/>
              </a:rPr>
              <a:t>Acceso sin contraseña al servidor: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1) Si no la tenemos (</a:t>
            </a:r>
            <a:r>
              <a:rPr i="1" lang="es" sz="1200">
                <a:latin typeface="Source Code Pro"/>
                <a:ea typeface="Source Code Pro"/>
                <a:cs typeface="Source Code Pro"/>
                <a:sym typeface="Source Code Pro"/>
              </a:rPr>
              <a:t>id_rsa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), generamos la clave RSA en el equipo cliente: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Source Code Pro"/>
                <a:ea typeface="Source Code Pro"/>
                <a:cs typeface="Source Code Pro"/>
                <a:sym typeface="Source Code Pro"/>
              </a:rPr>
              <a:t>cd ~/.ssh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Source Code Pro"/>
                <a:ea typeface="Source Code Pro"/>
                <a:cs typeface="Source Code Pro"/>
                <a:sym typeface="Source Code Pro"/>
              </a:rPr>
              <a:t>ssh-keygen -t rsa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2) Desde el cliente copiamos la clave pública al servidor: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Source Code Pro"/>
                <a:ea typeface="Source Code Pro"/>
                <a:cs typeface="Source Code Pro"/>
                <a:sym typeface="Source Code Pro"/>
              </a:rPr>
              <a:t>ssh-copy-id -i .ssh/id_rsa.pub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usuario@192.168.1.100</a:t>
            </a:r>
            <a:endParaRPr sz="12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(I)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47478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Realiza la instalación de Ubuntu Server sobre una máquina virtual con 2GB de memoria y 20GB de disco duro.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El nombre del servidor será </a:t>
            </a:r>
            <a:r>
              <a:rPr b="1" lang="es" sz="1200"/>
              <a:t>u-server</a:t>
            </a:r>
            <a:r>
              <a:rPr lang="es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Instala, de forma manual, todas las actualizaciones pendientes del sistema.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Configura el servidor con la dirección IP fija </a:t>
            </a:r>
            <a:r>
              <a:rPr b="1" lang="es" sz="1200"/>
              <a:t>192.168.1.100/24</a:t>
            </a:r>
            <a:r>
              <a:rPr lang="es" sz="1200"/>
              <a:t> para la conexión con la red local.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Configura el servidor con una dirección IP obtenida por </a:t>
            </a:r>
            <a:r>
              <a:rPr b="1" lang="es" sz="1200"/>
              <a:t>DHCP</a:t>
            </a:r>
            <a:r>
              <a:rPr lang="es" sz="1200"/>
              <a:t> para la conexión a Internet.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Configura el protocolo de sincronización de la fecha y hora.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Realiza los ajustes adecuados para administrar el servidor desde un ordenador remoto.</a:t>
            </a:r>
            <a:endParaRPr sz="12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350" y="1390000"/>
            <a:ext cx="3657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 root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cuenta root está desactivada de forma predeterminada por seguridad. Para activar la cuenta de root de forma temporal: 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su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Aunque no es recomendable, podemos </a:t>
            </a:r>
            <a:r>
              <a:rPr lang="es" sz="1400"/>
              <a:t>también</a:t>
            </a:r>
            <a:r>
              <a:rPr lang="es" sz="1400"/>
              <a:t> activar la cuenta de root de forma permanente si le damos una clave: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$ </a:t>
            </a:r>
            <a:r>
              <a:rPr b="1" lang="es" sz="1400">
                <a:solidFill>
                  <a:srgbClr val="000000"/>
                </a:solidFill>
              </a:rPr>
              <a:t>sudo passwd root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Para volver a d</a:t>
            </a:r>
            <a:r>
              <a:rPr lang="es" sz="1400"/>
              <a:t>esactivar la cuenta de root: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$ </a:t>
            </a:r>
            <a:r>
              <a:rPr b="1" lang="es" sz="1400">
                <a:solidFill>
                  <a:srgbClr val="000000"/>
                </a:solidFill>
              </a:rPr>
              <a:t>sudo passwd -l root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4" name="Google Shape;134;p24"/>
          <p:cNvSpPr txBox="1"/>
          <p:nvPr/>
        </p:nvSpPr>
        <p:spPr>
          <a:xfrm>
            <a:off x="6157200" y="3241400"/>
            <a:ext cx="1750200" cy="1035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Prompt</a:t>
            </a:r>
            <a:r>
              <a:rPr lang="es"/>
              <a:t>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root@server:~#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usuario@server:~$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USUARIOS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28675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Crear usuarios: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$ </a:t>
            </a:r>
            <a:r>
              <a:rPr b="1" lang="es" sz="1400">
                <a:solidFill>
                  <a:srgbClr val="000000"/>
                </a:solidFill>
              </a:rPr>
              <a:t>sudo adduser </a:t>
            </a:r>
            <a:r>
              <a:rPr lang="es" sz="1400">
                <a:solidFill>
                  <a:srgbClr val="980000"/>
                </a:solidFill>
              </a:rPr>
              <a:t>juan</a:t>
            </a:r>
            <a:r>
              <a:rPr lang="es" sz="1400">
                <a:solidFill>
                  <a:srgbClr val="980000"/>
                </a:solidFill>
              </a:rPr>
              <a:t> </a:t>
            </a:r>
            <a:r>
              <a:rPr b="1" lang="es" sz="1400">
                <a:solidFill>
                  <a:srgbClr val="000000"/>
                </a:solidFill>
              </a:rPr>
              <a:t>--ingroup</a:t>
            </a:r>
            <a:r>
              <a:rPr lang="es" sz="12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400">
                <a:solidFill>
                  <a:srgbClr val="980000"/>
                </a:solidFill>
              </a:rPr>
              <a:t>users</a:t>
            </a:r>
            <a:endParaRPr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Eliminar usuarios: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$ </a:t>
            </a:r>
            <a:r>
              <a:rPr b="1" lang="es" sz="1400">
                <a:solidFill>
                  <a:srgbClr val="000000"/>
                </a:solidFill>
              </a:rPr>
              <a:t>sudo deluser</a:t>
            </a:r>
            <a:r>
              <a:rPr lang="es" sz="1400">
                <a:solidFill>
                  <a:srgbClr val="000000"/>
                </a:solidFill>
              </a:rPr>
              <a:t> </a:t>
            </a:r>
            <a:r>
              <a:rPr lang="es" sz="1400">
                <a:solidFill>
                  <a:srgbClr val="980000"/>
                </a:solidFill>
              </a:rPr>
              <a:t>luis</a:t>
            </a:r>
            <a:endParaRPr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Bloquear una cuenta (</a:t>
            </a:r>
            <a:r>
              <a:rPr b="1" lang="es" sz="1400"/>
              <a:t>l</a:t>
            </a:r>
            <a:r>
              <a:rPr lang="es" sz="1400"/>
              <a:t>ock) temporalmente: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passwd -l</a:t>
            </a:r>
            <a:r>
              <a:rPr lang="es" sz="1400">
                <a:solidFill>
                  <a:srgbClr val="000000"/>
                </a:solidFill>
              </a:rPr>
              <a:t> </a:t>
            </a:r>
            <a:r>
              <a:rPr lang="es" sz="1400">
                <a:solidFill>
                  <a:srgbClr val="980000"/>
                </a:solidFill>
              </a:rPr>
              <a:t>juan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Desbloquear una cuenta (</a:t>
            </a:r>
            <a:r>
              <a:rPr b="1" lang="es" sz="1400"/>
              <a:t>u</a:t>
            </a:r>
            <a:r>
              <a:rPr lang="es" sz="1400"/>
              <a:t>nlock):</a:t>
            </a:r>
            <a:br>
              <a:rPr lang="es" sz="1400"/>
            </a:br>
            <a:r>
              <a:rPr lang="es" sz="1400"/>
              <a:t>	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passwd -u</a:t>
            </a:r>
            <a:r>
              <a:rPr lang="es" sz="1400">
                <a:solidFill>
                  <a:srgbClr val="000000"/>
                </a:solidFill>
              </a:rPr>
              <a:t> </a:t>
            </a:r>
            <a:r>
              <a:rPr lang="es" sz="1400">
                <a:solidFill>
                  <a:srgbClr val="980000"/>
                </a:solidFill>
              </a:rPr>
              <a:t>juan</a:t>
            </a:r>
            <a:endParaRPr sz="42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GRUPOS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grupo: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$</a:t>
            </a:r>
            <a:r>
              <a:rPr lang="es" sz="1400"/>
              <a:t> </a:t>
            </a:r>
            <a:r>
              <a:rPr b="1" lang="es">
                <a:solidFill>
                  <a:srgbClr val="000000"/>
                </a:solidFill>
              </a:rPr>
              <a:t>sudo addgroup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980000"/>
                </a:solidFill>
              </a:rPr>
              <a:t>ventas</a:t>
            </a:r>
            <a:endParaRPr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Borrar un grupo: 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$</a:t>
            </a:r>
            <a:r>
              <a:rPr lang="es" sz="1400"/>
              <a:t> </a:t>
            </a:r>
            <a:r>
              <a:rPr b="1" lang="es">
                <a:solidFill>
                  <a:srgbClr val="000000"/>
                </a:solidFill>
              </a:rPr>
              <a:t>sudo delgroup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980000"/>
                </a:solidFill>
              </a:rPr>
              <a:t>ventas</a:t>
            </a:r>
            <a:endParaRPr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Asignar un usuario a un grupo: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$</a:t>
            </a:r>
            <a:r>
              <a:rPr lang="es" sz="1400"/>
              <a:t> </a:t>
            </a:r>
            <a:r>
              <a:rPr b="1" lang="es">
                <a:solidFill>
                  <a:srgbClr val="000000"/>
                </a:solidFill>
              </a:rPr>
              <a:t>sudo adduser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980000"/>
                </a:solidFill>
              </a:rPr>
              <a:t>juan ventas</a:t>
            </a:r>
            <a:br>
              <a:rPr lang="es"/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5296175" y="3259900"/>
            <a:ext cx="3064500" cy="750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Source Code Pro"/>
                <a:ea typeface="Source Code Pro"/>
                <a:cs typeface="Source Code Pro"/>
                <a:sym typeface="Source Code Pro"/>
              </a:rPr>
              <a:t>Permisos adminstrativos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$ sudo adduser </a:t>
            </a:r>
            <a:r>
              <a:rPr lang="es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juan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s">
                <a:latin typeface="Source Code Pro"/>
                <a:ea typeface="Source Code Pro"/>
                <a:cs typeface="Source Code Pro"/>
                <a:sym typeface="Source Code Pro"/>
              </a:rPr>
              <a:t>sudo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PERMISOS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235500" y="1228675"/>
            <a:ext cx="53388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los permisos de acceso a un fichero o directorio: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$ </a:t>
            </a:r>
            <a:r>
              <a:rPr b="1" lang="es">
                <a:solidFill>
                  <a:srgbClr val="000000"/>
                </a:solidFill>
              </a:rPr>
              <a:t>chmod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980000"/>
                </a:solidFill>
              </a:rPr>
              <a:t>764 file.txt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Cambia el propietario de un fichero o directorio:</a:t>
            </a:r>
            <a:endParaRPr/>
          </a:p>
          <a:p>
            <a:pPr indent="45720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chown</a:t>
            </a:r>
            <a:r>
              <a:rPr lang="es">
                <a:solidFill>
                  <a:srgbClr val="000000"/>
                </a:solidFill>
              </a:rPr>
              <a:t> -R</a:t>
            </a:r>
            <a:r>
              <a:rPr lang="es"/>
              <a:t> </a:t>
            </a:r>
            <a:r>
              <a:rPr lang="es">
                <a:solidFill>
                  <a:srgbClr val="980000"/>
                </a:solidFill>
              </a:rPr>
              <a:t>juan:users /directorio</a:t>
            </a:r>
            <a:endParaRPr sz="1050">
              <a:solidFill>
                <a:srgbClr val="980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375" y="1400175"/>
            <a:ext cx="3416325" cy="21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(II)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8675"/>
            <a:ext cx="85206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 los grupos </a:t>
            </a:r>
            <a:r>
              <a:rPr b="1" lang="es"/>
              <a:t>profesores</a:t>
            </a:r>
            <a:r>
              <a:rPr lang="es"/>
              <a:t> y </a:t>
            </a:r>
            <a:r>
              <a:rPr b="1" lang="es"/>
              <a:t>alumnos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 los usuarios </a:t>
            </a:r>
            <a:r>
              <a:rPr b="1" lang="es"/>
              <a:t>paula </a:t>
            </a:r>
            <a:r>
              <a:rPr lang="es"/>
              <a:t>y </a:t>
            </a:r>
            <a:r>
              <a:rPr b="1" lang="es"/>
              <a:t>pablo </a:t>
            </a:r>
            <a:r>
              <a:rPr lang="es"/>
              <a:t>pertenecientes al grupo de </a:t>
            </a:r>
            <a:r>
              <a:rPr lang="es" u="sng"/>
              <a:t>profesores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 los usuarios </a:t>
            </a:r>
            <a:r>
              <a:rPr b="1" lang="es"/>
              <a:t>ana </a:t>
            </a:r>
            <a:r>
              <a:rPr lang="es"/>
              <a:t>y </a:t>
            </a:r>
            <a:r>
              <a:rPr b="1" lang="es"/>
              <a:t>alberto </a:t>
            </a:r>
            <a:r>
              <a:rPr lang="es"/>
              <a:t>pertenecientes al grupo de </a:t>
            </a:r>
            <a:r>
              <a:rPr lang="es" u="sng"/>
              <a:t>alumnos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 </a:t>
            </a:r>
            <a:r>
              <a:rPr lang="es" u="sng"/>
              <a:t>srv</a:t>
            </a:r>
            <a:r>
              <a:rPr lang="es"/>
              <a:t> crea la carpeta </a:t>
            </a:r>
            <a:r>
              <a:rPr b="1" lang="es"/>
              <a:t>profesores </a:t>
            </a:r>
            <a:r>
              <a:rPr lang="es"/>
              <a:t>para compartir documentos. Solo los profesores podrán acceder y modificar el contenido de este directorio.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 </a:t>
            </a:r>
            <a:r>
              <a:rPr lang="es" u="sng"/>
              <a:t>srv</a:t>
            </a:r>
            <a:r>
              <a:rPr lang="es"/>
              <a:t> crea la carpeta </a:t>
            </a:r>
            <a:r>
              <a:rPr b="1" lang="es"/>
              <a:t>alumnos </a:t>
            </a:r>
            <a:r>
              <a:rPr lang="es"/>
              <a:t>para compartir documentos. Además de los alumnos, los profesores también </a:t>
            </a:r>
            <a:r>
              <a:rPr lang="es"/>
              <a:t>podrán</a:t>
            </a:r>
            <a:r>
              <a:rPr lang="es"/>
              <a:t> acceder pero solo con permiso de lectura.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ACTUALIZACIONES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tarea programada: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</a:t>
            </a:r>
            <a:r>
              <a:rPr lang="es" sz="1400"/>
              <a:t> </a:t>
            </a:r>
            <a:r>
              <a:rPr b="1" lang="es">
                <a:solidFill>
                  <a:srgbClr val="000000"/>
                </a:solidFill>
              </a:rPr>
              <a:t>sudo crontab -e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00 3 * * * root apt update -y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1023925" y="3625675"/>
            <a:ext cx="6229200" cy="714600"/>
          </a:xfrm>
          <a:prstGeom prst="wedgeRoundRectCallout">
            <a:avLst>
              <a:gd fmla="val -10397" name="adj1"/>
              <a:gd fmla="val -110181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 en el fichero crontab: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 Minuto   Hora   Dia-Mes   Mes   Dia-Semana   Usuario   Comando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 0-59       0-23    1-31        1-12   0-6 (0 Domingo)</a:t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1023925" y="2826550"/>
            <a:ext cx="1526400" cy="512100"/>
          </a:xfrm>
          <a:prstGeom prst="wedgeRoundRectCallout">
            <a:avLst>
              <a:gd fmla="val -17083" name="adj1"/>
              <a:gd fmla="val -72789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Todos los días a las 3:00 AM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5129225" y="2826550"/>
            <a:ext cx="2124000" cy="609600"/>
          </a:xfrm>
          <a:prstGeom prst="wedgeRoundRectCallout">
            <a:avLst>
              <a:gd fmla="val -20067" name="adj1"/>
              <a:gd fmla="val -67187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Asume YES a cualquier pregunta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UN DISCO DURO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961975"/>
            <a:ext cx="42888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1) Obtener información y localizar el nuevo disco duro:</a:t>
            </a:r>
            <a:endParaRPr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lshw -C disk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2) inicializar y particionar:</a:t>
            </a:r>
            <a:endParaRPr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fdisk</a:t>
            </a:r>
            <a:r>
              <a:rPr lang="es" sz="1000"/>
              <a:t> </a:t>
            </a:r>
            <a:r>
              <a:rPr lang="es" sz="1000">
                <a:solidFill>
                  <a:srgbClr val="980000"/>
                </a:solidFill>
              </a:rPr>
              <a:t>/dev/sdb</a:t>
            </a:r>
            <a:endParaRPr sz="1000">
              <a:solidFill>
                <a:srgbClr val="98000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000"/>
              <a:t>n</a:t>
            </a:r>
            <a:r>
              <a:rPr lang="es" sz="1000"/>
              <a:t> (add a new partition)</a:t>
            </a:r>
            <a:endParaRPr sz="1000"/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000"/>
              <a:t>p</a:t>
            </a:r>
            <a:r>
              <a:rPr lang="es" sz="1000"/>
              <a:t> (primary)</a:t>
            </a:r>
            <a:endParaRPr sz="1000"/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000"/>
              <a:t>1</a:t>
            </a:r>
            <a:r>
              <a:rPr lang="es" sz="1000"/>
              <a:t> (partition number)</a:t>
            </a:r>
            <a:endParaRPr sz="1000"/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000"/>
              <a:t>w</a:t>
            </a:r>
            <a:r>
              <a:rPr lang="es" sz="1000"/>
              <a:t> (write changes)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3) Formatear la partición: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mkfs -t</a:t>
            </a:r>
            <a:r>
              <a:rPr lang="es" sz="1000"/>
              <a:t> </a:t>
            </a:r>
            <a:r>
              <a:rPr lang="es" sz="1000">
                <a:solidFill>
                  <a:srgbClr val="0000FF"/>
                </a:solidFill>
              </a:rPr>
              <a:t>ext4</a:t>
            </a:r>
            <a:r>
              <a:rPr lang="es" sz="1000"/>
              <a:t> </a:t>
            </a:r>
            <a:r>
              <a:rPr lang="es" sz="1000">
                <a:solidFill>
                  <a:srgbClr val="980000"/>
                </a:solidFill>
              </a:rPr>
              <a:t>/dev/sdb1</a:t>
            </a:r>
            <a:endParaRPr sz="10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655100" y="961975"/>
            <a:ext cx="42888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4) Crear el punto de montaje y montar la nueva partición:</a:t>
            </a:r>
            <a:endParaRPr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mkdir</a:t>
            </a:r>
            <a:r>
              <a:rPr lang="es" sz="1000"/>
              <a:t> </a:t>
            </a:r>
            <a:r>
              <a:rPr lang="es" sz="1000">
                <a:solidFill>
                  <a:srgbClr val="980000"/>
                </a:solidFill>
              </a:rPr>
              <a:t>/mnt/backup</a:t>
            </a:r>
            <a:endParaRPr sz="1000">
              <a:solidFill>
                <a:srgbClr val="98000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mount</a:t>
            </a:r>
            <a:r>
              <a:rPr lang="es" sz="1000"/>
              <a:t> </a:t>
            </a:r>
            <a:r>
              <a:rPr lang="es" sz="1000">
                <a:solidFill>
                  <a:srgbClr val="980000"/>
                </a:solidFill>
              </a:rPr>
              <a:t>/dev/sdb1 </a:t>
            </a:r>
            <a:r>
              <a:rPr lang="es" sz="1000">
                <a:solidFill>
                  <a:srgbClr val="980000"/>
                </a:solidFill>
              </a:rPr>
              <a:t>/mnt/backup</a:t>
            </a:r>
            <a:endParaRPr sz="10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5) Averiguar UUID:</a:t>
            </a:r>
            <a:endParaRPr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blkid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6) Configurar el sistema para montar el volumen al inicio:</a:t>
            </a:r>
            <a:endParaRPr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# </a:t>
            </a:r>
            <a:r>
              <a:rPr b="1" lang="es" sz="1000"/>
              <a:t>nano /etc/fstab</a:t>
            </a:r>
            <a:endParaRPr b="1"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Añadimos la línea usando el UUID obtenido</a:t>
            </a:r>
            <a:endParaRPr sz="1000"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/>
              <a:t>UUID=n...n </a:t>
            </a:r>
            <a:r>
              <a:rPr lang="es" sz="1000">
                <a:solidFill>
                  <a:srgbClr val="980000"/>
                </a:solidFill>
              </a:rPr>
              <a:t>/mnt/backup</a:t>
            </a:r>
            <a:r>
              <a:rPr lang="es" sz="1000"/>
              <a:t> </a:t>
            </a:r>
            <a:r>
              <a:rPr lang="es" sz="1000">
                <a:solidFill>
                  <a:srgbClr val="0000FF"/>
                </a:solidFill>
              </a:rPr>
              <a:t>ext4</a:t>
            </a:r>
            <a:r>
              <a:rPr lang="es" sz="1000"/>
              <a:t> defaults 0 2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COPIAS DE SEGURIDAD con SHELL SCRIPTS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076275"/>
            <a:ext cx="40752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1) Crear el script </a:t>
            </a:r>
            <a:r>
              <a:rPr b="1" lang="es" sz="1200"/>
              <a:t>backup.sh</a:t>
            </a:r>
            <a:r>
              <a:rPr lang="es" sz="1200"/>
              <a:t>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#</a:t>
            </a:r>
            <a:r>
              <a:rPr lang="es" sz="1000">
                <a:solidFill>
                  <a:srgbClr val="000000"/>
                </a:solidFill>
              </a:rPr>
              <a:t>!/bin/bash</a:t>
            </a:r>
            <a:endParaRPr sz="1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</a:rPr>
              <a:t># Directorio a salvar y destino.</a:t>
            </a:r>
            <a:r>
              <a:rPr lang="es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</a:rPr>
              <a:t>orig</a:t>
            </a:r>
            <a:r>
              <a:rPr lang="es" sz="1000">
                <a:solidFill>
                  <a:srgbClr val="000000"/>
                </a:solidFill>
              </a:rPr>
              <a:t>=</a:t>
            </a:r>
            <a:r>
              <a:rPr lang="es" sz="1000">
                <a:solidFill>
                  <a:srgbClr val="980000"/>
                </a:solidFill>
              </a:rPr>
              <a:t>"/home"</a:t>
            </a:r>
            <a:endParaRPr sz="1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</a:rPr>
              <a:t>dest</a:t>
            </a:r>
            <a:r>
              <a:rPr lang="es" sz="1000">
                <a:solidFill>
                  <a:srgbClr val="000000"/>
                </a:solidFill>
              </a:rPr>
              <a:t>=</a:t>
            </a:r>
            <a:r>
              <a:rPr lang="es" sz="1000">
                <a:solidFill>
                  <a:srgbClr val="980000"/>
                </a:solidFill>
              </a:rPr>
              <a:t>"/mnt/backup"</a:t>
            </a:r>
            <a:endParaRPr sz="1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</a:rPr>
              <a:t># Nombre del fichero.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</a:rPr>
              <a:t>dia</a:t>
            </a:r>
            <a:r>
              <a:rPr lang="es" sz="1000">
                <a:solidFill>
                  <a:srgbClr val="000000"/>
                </a:solidFill>
              </a:rPr>
              <a:t>=$(date +%A)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FF"/>
                </a:solidFill>
              </a:rPr>
              <a:t>fichero</a:t>
            </a:r>
            <a:r>
              <a:rPr lang="es" sz="1000">
                <a:solidFill>
                  <a:srgbClr val="000000"/>
                </a:solidFill>
              </a:rPr>
              <a:t>=</a:t>
            </a:r>
            <a:r>
              <a:rPr lang="es" sz="1000">
                <a:solidFill>
                  <a:srgbClr val="980000"/>
                </a:solidFill>
              </a:rPr>
              <a:t>"Copia-$dia.tgz"</a:t>
            </a:r>
            <a:endParaRPr sz="1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</a:rPr>
              <a:t># Realizamos la copia de seguridad.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echo </a:t>
            </a:r>
            <a:r>
              <a:rPr lang="es" sz="1000">
                <a:solidFill>
                  <a:srgbClr val="980000"/>
                </a:solidFill>
              </a:rPr>
              <a:t>"Realizando backup de $orig en $dest/$fichero"</a:t>
            </a:r>
            <a:endParaRPr sz="1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tar czf </a:t>
            </a:r>
            <a:r>
              <a:rPr lang="es" sz="1000">
                <a:solidFill>
                  <a:srgbClr val="0000FF"/>
                </a:solidFill>
              </a:rPr>
              <a:t>$dest</a:t>
            </a:r>
            <a:r>
              <a:rPr lang="es" sz="1000">
                <a:solidFill>
                  <a:srgbClr val="000000"/>
                </a:solidFill>
              </a:rPr>
              <a:t>/</a:t>
            </a:r>
            <a:r>
              <a:rPr lang="es" sz="1000">
                <a:solidFill>
                  <a:srgbClr val="0000FF"/>
                </a:solidFill>
              </a:rPr>
              <a:t>$fichero</a:t>
            </a:r>
            <a:r>
              <a:rPr lang="es" sz="1000">
                <a:solidFill>
                  <a:srgbClr val="000000"/>
                </a:solidFill>
              </a:rPr>
              <a:t> </a:t>
            </a:r>
            <a:r>
              <a:rPr lang="es" sz="1000">
                <a:solidFill>
                  <a:srgbClr val="0000FF"/>
                </a:solidFill>
              </a:rPr>
              <a:t>$orig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echo </a:t>
            </a:r>
            <a:r>
              <a:rPr lang="es" sz="1000">
                <a:solidFill>
                  <a:srgbClr val="980000"/>
                </a:solidFill>
              </a:rPr>
              <a:t>"Copia finalizada"</a:t>
            </a:r>
            <a:endParaRPr sz="1000">
              <a:solidFill>
                <a:srgbClr val="98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</a:rPr>
              <a:t># Listamos los ficheros en $dest y comprobamos</a:t>
            </a:r>
            <a:endParaRPr sz="10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66666"/>
                </a:solidFill>
              </a:rPr>
              <a:t># el tamaño de los ficheros.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ls -lh </a:t>
            </a:r>
            <a:r>
              <a:rPr lang="es" sz="1000">
                <a:solidFill>
                  <a:srgbClr val="0000FF"/>
                </a:solidFill>
              </a:rPr>
              <a:t>$dest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4426500" y="1076275"/>
            <a:ext cx="42075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</a:t>
            </a:r>
            <a:r>
              <a:rPr lang="es" sz="1200"/>
              <a:t>) Dar permisos de ejecución: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  $ chmod u+x backup.sh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3) Ejecutar el script: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  $ sudo ./backup.sh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4) Programar el scripts: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  $ sudo crontab -e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Añadir la línea: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  </a:t>
            </a:r>
            <a:r>
              <a:rPr lang="es" sz="1200">
                <a:solidFill>
                  <a:srgbClr val="000000"/>
                </a:solidFill>
              </a:rPr>
              <a:t>0 0 * * * bash /usr/local/bin/backup.sh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del sistema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Ubuntu 22.04 Server (Requisitos </a:t>
            </a:r>
            <a:r>
              <a:rPr lang="es"/>
              <a:t>mínimos</a:t>
            </a:r>
            <a:r>
              <a:rPr lang="es"/>
              <a:t>)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061000" y="21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{84E79759-50D3-4898-8AC0-C1EED2F0BE14}</a:tableStyleId>
              </a:tblPr>
              <a:tblGrid>
                <a:gridCol w="1161450"/>
                <a:gridCol w="1086600"/>
                <a:gridCol w="1907075"/>
              </a:tblGrid>
              <a:tr h="84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CPU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RAM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Disco Duro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GHz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2.5 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169575"/>
            <a:ext cx="1546718" cy="12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COPIAS DE SEGURIDAD con DUPLICITY (I)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076275"/>
            <a:ext cx="81654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Instalación: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$ </a:t>
            </a:r>
            <a:r>
              <a:rPr b="1" lang="es" sz="1200">
                <a:solidFill>
                  <a:srgbClr val="000000"/>
                </a:solidFill>
              </a:rPr>
              <a:t>sudo apt install duplicity</a:t>
            </a:r>
            <a:endParaRPr b="1"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Crear una copia. En la primera ejecución se realizará una copia completa, el resto serán incrementales:</a:t>
            </a:r>
            <a:endParaRPr sz="12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$ </a:t>
            </a:r>
            <a:r>
              <a:rPr b="1" lang="es" sz="1200">
                <a:solidFill>
                  <a:srgbClr val="000000"/>
                </a:solidFill>
              </a:rPr>
              <a:t>duplicity</a:t>
            </a:r>
            <a:r>
              <a:rPr lang="es" sz="1200"/>
              <a:t> </a:t>
            </a:r>
            <a:r>
              <a:rPr lang="es" sz="1200">
                <a:solidFill>
                  <a:srgbClr val="980000"/>
                </a:solidFill>
              </a:rPr>
              <a:t>/datos/</a:t>
            </a:r>
            <a:r>
              <a:rPr lang="es" sz="1200"/>
              <a:t> </a:t>
            </a:r>
            <a:r>
              <a:rPr b="1" lang="es" sz="1200">
                <a:solidFill>
                  <a:srgbClr val="000000"/>
                </a:solidFill>
              </a:rPr>
              <a:t>file://</a:t>
            </a:r>
            <a:r>
              <a:rPr lang="es" sz="1200">
                <a:solidFill>
                  <a:srgbClr val="980000"/>
                </a:solidFill>
              </a:rPr>
              <a:t>/copia/</a:t>
            </a:r>
            <a:endParaRPr sz="12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Forzar una copia completa: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	$ </a:t>
            </a:r>
            <a:r>
              <a:rPr b="1" lang="es" sz="1200">
                <a:solidFill>
                  <a:srgbClr val="000000"/>
                </a:solidFill>
              </a:rPr>
              <a:t>duplicity full</a:t>
            </a:r>
            <a:r>
              <a:rPr b="1" lang="es" sz="1200"/>
              <a:t> </a:t>
            </a:r>
            <a:r>
              <a:rPr lang="es" sz="1200">
                <a:solidFill>
                  <a:srgbClr val="980000"/>
                </a:solidFill>
              </a:rPr>
              <a:t>/datos/</a:t>
            </a:r>
            <a:r>
              <a:rPr lang="es" sz="1200"/>
              <a:t> </a:t>
            </a:r>
            <a:r>
              <a:rPr b="1" lang="es" sz="1200">
                <a:solidFill>
                  <a:srgbClr val="000000"/>
                </a:solidFill>
              </a:rPr>
              <a:t>file://</a:t>
            </a:r>
            <a:r>
              <a:rPr lang="es" sz="1200">
                <a:solidFill>
                  <a:srgbClr val="980000"/>
                </a:solidFill>
              </a:rPr>
              <a:t>/copia/</a:t>
            </a:r>
            <a:endParaRPr sz="12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Lista el contenido de los backup:</a:t>
            </a:r>
            <a:endParaRPr sz="12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$ </a:t>
            </a:r>
            <a:r>
              <a:rPr b="1" lang="es" sz="1200">
                <a:solidFill>
                  <a:srgbClr val="000000"/>
                </a:solidFill>
              </a:rPr>
              <a:t>duplicity list-current-files</a:t>
            </a:r>
            <a:r>
              <a:rPr lang="es" sz="1200">
                <a:solidFill>
                  <a:srgbClr val="000000"/>
                </a:solidFill>
              </a:rPr>
              <a:t> </a:t>
            </a:r>
            <a:r>
              <a:rPr b="1" lang="es" sz="1200">
                <a:solidFill>
                  <a:srgbClr val="000000"/>
                </a:solidFill>
              </a:rPr>
              <a:t>file://</a:t>
            </a:r>
            <a:r>
              <a:rPr lang="es" sz="1200">
                <a:solidFill>
                  <a:srgbClr val="980000"/>
                </a:solidFill>
              </a:rPr>
              <a:t>/copia/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COPIAS DE SEGURIDAD con DUPLICITY (II)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076275"/>
            <a:ext cx="81654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Registros de todos los backup realizados:</a:t>
            </a:r>
            <a:endParaRPr sz="12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$ </a:t>
            </a:r>
            <a:r>
              <a:rPr b="1" lang="es" sz="1200">
                <a:solidFill>
                  <a:srgbClr val="000000"/>
                </a:solidFill>
              </a:rPr>
              <a:t>duplicity collection-status</a:t>
            </a:r>
            <a:r>
              <a:rPr lang="es" sz="1200">
                <a:solidFill>
                  <a:srgbClr val="000000"/>
                </a:solidFill>
              </a:rPr>
              <a:t> </a:t>
            </a:r>
            <a:r>
              <a:rPr b="1" lang="es" sz="1200">
                <a:solidFill>
                  <a:srgbClr val="000000"/>
                </a:solidFill>
              </a:rPr>
              <a:t>file://</a:t>
            </a:r>
            <a:r>
              <a:rPr lang="es" sz="1200">
                <a:solidFill>
                  <a:srgbClr val="980000"/>
                </a:solidFill>
              </a:rPr>
              <a:t>/copia/</a:t>
            </a:r>
            <a:endParaRPr b="1" sz="12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Recuperación de ficheros: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$ </a:t>
            </a:r>
            <a:r>
              <a:rPr b="1" lang="es" sz="1200">
                <a:solidFill>
                  <a:srgbClr val="000000"/>
                </a:solidFill>
              </a:rPr>
              <a:t>duplicity</a:t>
            </a:r>
            <a:r>
              <a:rPr lang="es" sz="1200">
                <a:solidFill>
                  <a:srgbClr val="000000"/>
                </a:solidFill>
              </a:rPr>
              <a:t> </a:t>
            </a:r>
            <a:r>
              <a:rPr b="1" lang="es" sz="1200">
                <a:solidFill>
                  <a:srgbClr val="000000"/>
                </a:solidFill>
              </a:rPr>
              <a:t>restore</a:t>
            </a:r>
            <a:r>
              <a:rPr lang="es" sz="1200">
                <a:solidFill>
                  <a:srgbClr val="000000"/>
                </a:solidFill>
              </a:rPr>
              <a:t> </a:t>
            </a:r>
            <a:r>
              <a:rPr b="1" lang="es" sz="1200">
                <a:solidFill>
                  <a:srgbClr val="000000"/>
                </a:solidFill>
              </a:rPr>
              <a:t>file://</a:t>
            </a:r>
            <a:r>
              <a:rPr lang="es" sz="1200">
                <a:solidFill>
                  <a:srgbClr val="980000"/>
                </a:solidFill>
              </a:rPr>
              <a:t>/copia/ /datos/</a:t>
            </a:r>
            <a:endParaRPr sz="12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 u="sng"/>
              <a:t>Notas</a:t>
            </a:r>
            <a:r>
              <a:rPr lang="es" sz="1200"/>
              <a:t>:  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 puede sustituir </a:t>
            </a:r>
            <a:r>
              <a:rPr b="1" lang="es" sz="1200"/>
              <a:t>file</a:t>
            </a:r>
            <a:r>
              <a:rPr lang="es" sz="1200"/>
              <a:t> por otros protocolos como </a:t>
            </a:r>
            <a:r>
              <a:rPr b="1" lang="es" sz="1200"/>
              <a:t>ssh </a:t>
            </a:r>
            <a:r>
              <a:rPr lang="es" sz="1200"/>
              <a:t>o </a:t>
            </a:r>
            <a:r>
              <a:rPr b="1" lang="es" sz="1200"/>
              <a:t>ftp </a:t>
            </a:r>
            <a:r>
              <a:rPr lang="es" sz="1200"/>
              <a:t>para hacer las copias en un servidor externo.</a:t>
            </a:r>
            <a:endParaRPr b="1"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(III)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Añade un </a:t>
            </a:r>
            <a:r>
              <a:rPr b="1" lang="es"/>
              <a:t>nuevo disco duro</a:t>
            </a:r>
            <a:r>
              <a:rPr lang="es"/>
              <a:t> a nuestro servidor para realizar copias de seguridad.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Realiza una copia de seguridad completa de los directorios </a:t>
            </a:r>
            <a:r>
              <a:rPr b="1" lang="es"/>
              <a:t>alumnos </a:t>
            </a:r>
            <a:r>
              <a:rPr lang="es"/>
              <a:t>y </a:t>
            </a:r>
            <a:r>
              <a:rPr b="1" lang="es"/>
              <a:t>profesores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Programa las copias de seguridad </a:t>
            </a:r>
            <a:r>
              <a:rPr lang="es"/>
              <a:t>para que se realice</a:t>
            </a:r>
            <a:r>
              <a:rPr lang="es"/>
              <a:t> una copia incremental diariamente.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PRÁCTICO CON DUPLICITY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Realiza una copia de seguridad completa de los directorios </a:t>
            </a:r>
            <a:r>
              <a:rPr b="1" lang="es"/>
              <a:t>alumnos </a:t>
            </a:r>
            <a:r>
              <a:rPr lang="es"/>
              <a:t>y </a:t>
            </a:r>
            <a:r>
              <a:rPr b="1" lang="es"/>
              <a:t>profesores</a:t>
            </a:r>
            <a:r>
              <a:rPr lang="es"/>
              <a:t> en un servidor externo utilizando el protocolo </a:t>
            </a:r>
            <a:r>
              <a:rPr b="1" lang="es"/>
              <a:t>ftp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Automatiza la copia de seguridad para que se ejecute todos los días a las 12:00h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PRÁCTICO CON</a:t>
            </a:r>
            <a:r>
              <a:rPr lang="es"/>
              <a:t> DUPLICITY </a:t>
            </a:r>
            <a:r>
              <a:rPr lang="es">
                <a:solidFill>
                  <a:srgbClr val="FF0000"/>
                </a:solidFill>
              </a:rPr>
              <a:t>(SOLUCIÓN)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22867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1) </a:t>
            </a:r>
            <a:r>
              <a:rPr lang="es" sz="1400"/>
              <a:t>Instalamos los paquetes necesarios: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$ sudo apt install duplicity ncftp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2)Creamos</a:t>
            </a:r>
            <a:r>
              <a:rPr lang="es" sz="1400"/>
              <a:t> el fichero y asignamos permisos: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$ sudo chmod</a:t>
            </a:r>
            <a:r>
              <a:rPr lang="es" sz="1400"/>
              <a:t> </a:t>
            </a:r>
            <a:r>
              <a:rPr lang="es" sz="1400">
                <a:solidFill>
                  <a:srgbClr val="980000"/>
                </a:solidFill>
              </a:rPr>
              <a:t>700 backup.sh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3</a:t>
            </a:r>
            <a:r>
              <a:rPr lang="es" sz="1400"/>
              <a:t>)Contenido del fichero:</a:t>
            </a:r>
            <a:endParaRPr sz="14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export PASSPHRASE=</a:t>
            </a:r>
            <a:r>
              <a:rPr lang="es" sz="1400">
                <a:solidFill>
                  <a:srgbClr val="980000"/>
                </a:solidFill>
              </a:rPr>
              <a:t>Cadena-de-cifrado</a:t>
            </a:r>
            <a:br>
              <a:rPr lang="es" sz="1400"/>
            </a:br>
            <a:r>
              <a:rPr lang="es" sz="1400">
                <a:solidFill>
                  <a:srgbClr val="000000"/>
                </a:solidFill>
              </a:rPr>
              <a:t>export FTP_PASSWORD=</a:t>
            </a:r>
            <a:r>
              <a:rPr lang="es" sz="1400">
                <a:solidFill>
                  <a:srgbClr val="980000"/>
                </a:solidFill>
              </a:rPr>
              <a:t>Clave-del-servidor-FTP</a:t>
            </a:r>
            <a:br>
              <a:rPr lang="es" sz="1400"/>
            </a:br>
            <a:r>
              <a:rPr lang="es" sz="1400">
                <a:solidFill>
                  <a:srgbClr val="000000"/>
                </a:solidFill>
              </a:rPr>
              <a:t>duplicity</a:t>
            </a:r>
            <a:r>
              <a:rPr lang="es" sz="1400"/>
              <a:t> </a:t>
            </a:r>
            <a:r>
              <a:rPr lang="es" sz="1400">
                <a:solidFill>
                  <a:srgbClr val="980000"/>
                </a:solidFill>
              </a:rPr>
              <a:t>/srv/alumnos</a:t>
            </a:r>
            <a:r>
              <a:rPr lang="es" sz="1400"/>
              <a:t> </a:t>
            </a:r>
            <a:r>
              <a:rPr lang="es" sz="1400">
                <a:solidFill>
                  <a:srgbClr val="000000"/>
                </a:solidFill>
              </a:rPr>
              <a:t>ftp://</a:t>
            </a:r>
            <a:r>
              <a:rPr lang="es" sz="1400">
                <a:solidFill>
                  <a:srgbClr val="980000"/>
                </a:solidFill>
              </a:rPr>
              <a:t>usuarioFtp@ftp.dominio.com/backup/alum</a:t>
            </a:r>
            <a:br>
              <a:rPr lang="es" sz="1400"/>
            </a:br>
            <a:r>
              <a:rPr lang="es" sz="1400">
                <a:solidFill>
                  <a:srgbClr val="000000"/>
                </a:solidFill>
              </a:rPr>
              <a:t>unset PASSPHRASE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unset FTP_PASSWORD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4) Automatizar añadiendo en el root crontab: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</a:rPr>
              <a:t>0 0 * * * /root/scripts/backup.sh &gt;&gt;/var/log/duplicity/alum.log</a:t>
            </a:r>
            <a:endParaRPr sz="14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ACTUALIZACIÓN DE PAQUETES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1) Actualizar índice de paquetes: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apt update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2) Actualizar los paquetes instalados: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apt upgrade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3) Actualizar </a:t>
            </a:r>
            <a:r>
              <a:rPr lang="es" sz="1400">
                <a:solidFill>
                  <a:srgbClr val="000000"/>
                </a:solidFill>
              </a:rPr>
              <a:t>automáticamente</a:t>
            </a:r>
            <a:r>
              <a:rPr lang="es" sz="1400">
                <a:solidFill>
                  <a:srgbClr val="000000"/>
                </a:solidFill>
              </a:rPr>
              <a:t> paquetes </a:t>
            </a:r>
            <a:r>
              <a:rPr lang="es" sz="1400">
                <a:solidFill>
                  <a:srgbClr val="000000"/>
                </a:solidFill>
              </a:rPr>
              <a:t>críticos:</a:t>
            </a:r>
            <a:endParaRPr sz="14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dpkg-reconfigure -plow unattended-upgrades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nano /etc/apt/sources.list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/>
              <a:t>main</a:t>
            </a:r>
            <a:r>
              <a:rPr lang="es" sz="1400"/>
              <a:t>: Software libre mantenido por Canonical (Repositorio principal).</a:t>
            </a:r>
            <a:endParaRPr sz="1400" u="sng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/>
              <a:t>u</a:t>
            </a:r>
            <a:r>
              <a:rPr lang="es" sz="1400" u="sng"/>
              <a:t>niverse</a:t>
            </a:r>
            <a:r>
              <a:rPr lang="es" sz="1400"/>
              <a:t>: Software libre mantenido por la comunidad.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/>
              <a:t>restricted</a:t>
            </a:r>
            <a:r>
              <a:rPr lang="es" sz="1400"/>
              <a:t>: Drivers privativos mantenido por Canonical.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/>
              <a:t>m</a:t>
            </a:r>
            <a:r>
              <a:rPr lang="es" sz="1400" u="sng"/>
              <a:t>ultiverse</a:t>
            </a:r>
            <a:r>
              <a:rPr lang="es" sz="1400"/>
              <a:t>: Software restringido por copyright </a:t>
            </a:r>
            <a:r>
              <a:rPr lang="es" sz="1400"/>
              <a:t>mantenido por la comunidad</a:t>
            </a:r>
            <a:r>
              <a:rPr lang="es" sz="1400"/>
              <a:t>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Ejemplo de contenido:</a:t>
            </a:r>
            <a:endParaRPr sz="14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9900"/>
                </a:solidFill>
              </a:rPr>
              <a:t>deb </a:t>
            </a:r>
            <a:r>
              <a:rPr lang="es" sz="1400">
                <a:solidFill>
                  <a:srgbClr val="6AA84F"/>
                </a:solidFill>
              </a:rPr>
              <a:t>http://es.archive.ubuntu.com/ubuntu</a:t>
            </a:r>
            <a:r>
              <a:rPr lang="es" sz="1400"/>
              <a:t> </a:t>
            </a:r>
            <a:r>
              <a:rPr lang="es" sz="1400">
                <a:solidFill>
                  <a:srgbClr val="FF0000"/>
                </a:solidFill>
              </a:rPr>
              <a:t>focal </a:t>
            </a:r>
            <a:r>
              <a:rPr lang="es" sz="1400">
                <a:solidFill>
                  <a:srgbClr val="FF00FF"/>
                </a:solidFill>
              </a:rPr>
              <a:t>universe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/>
              <a:t>nota</a:t>
            </a:r>
            <a:r>
              <a:rPr lang="es" sz="1400"/>
              <a:t>: Para desactivar repositorio añadir el símbolo de comentario “#”.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RED: configuración temporal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00075"/>
            <a:ext cx="85206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Identificar tarjetas de red ethernet: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$</a:t>
            </a:r>
            <a:r>
              <a:rPr lang="es" sz="1400"/>
              <a:t> </a:t>
            </a:r>
            <a:r>
              <a:rPr b="1" lang="es">
                <a:solidFill>
                  <a:srgbClr val="000000"/>
                </a:solidFill>
              </a:rPr>
              <a:t>ip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Asignación de dirección IP temporal: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</a:t>
            </a:r>
            <a:r>
              <a:rPr b="1" lang="es">
                <a:solidFill>
                  <a:srgbClr val="000000"/>
                </a:solidFill>
              </a:rPr>
              <a:t> sudo ip addr add </a:t>
            </a:r>
            <a:r>
              <a:rPr lang="es">
                <a:solidFill>
                  <a:srgbClr val="980000"/>
                </a:solidFill>
              </a:rPr>
              <a:t>192.168.1.10/24</a:t>
            </a:r>
            <a:r>
              <a:rPr b="1" lang="es">
                <a:solidFill>
                  <a:srgbClr val="000000"/>
                </a:solidFill>
              </a:rPr>
              <a:t> dev </a:t>
            </a:r>
            <a:r>
              <a:rPr lang="es">
                <a:solidFill>
                  <a:srgbClr val="980000"/>
                </a:solidFill>
              </a:rPr>
              <a:t>eth0</a:t>
            </a:r>
            <a:endParaRPr>
              <a:solidFill>
                <a:srgbClr val="98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$</a:t>
            </a:r>
            <a:r>
              <a:rPr b="1" lang="es">
                <a:solidFill>
                  <a:srgbClr val="000000"/>
                </a:solidFill>
              </a:rPr>
              <a:t> ip address show dev </a:t>
            </a:r>
            <a:r>
              <a:rPr lang="es">
                <a:solidFill>
                  <a:srgbClr val="980000"/>
                </a:solidFill>
              </a:rPr>
              <a:t>eth0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Activar o desactivar en enlace:</a:t>
            </a:r>
            <a:endParaRPr>
              <a:solidFill>
                <a:srgbClr val="000000"/>
              </a:solidFill>
            </a:endParaRPr>
          </a:p>
          <a:p>
            <a:pPr indent="317500" lvl="0" marL="139700" marR="1397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b="1" lang="es">
                <a:solidFill>
                  <a:srgbClr val="000000"/>
                </a:solidFill>
              </a:rPr>
              <a:t>ip link set dev </a:t>
            </a:r>
            <a:r>
              <a:rPr lang="es">
                <a:solidFill>
                  <a:srgbClr val="980000"/>
                </a:solidFill>
              </a:rPr>
              <a:t>eth0</a:t>
            </a:r>
            <a:r>
              <a:rPr b="1" lang="es">
                <a:solidFill>
                  <a:srgbClr val="000000"/>
                </a:solidFill>
              </a:rPr>
              <a:t> up</a:t>
            </a:r>
            <a:br>
              <a:rPr b="1"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	</a:t>
            </a:r>
            <a:r>
              <a:rPr lang="es"/>
              <a:t>$</a:t>
            </a:r>
            <a:r>
              <a:rPr b="1" lang="es">
                <a:solidFill>
                  <a:srgbClr val="000000"/>
                </a:solidFill>
              </a:rPr>
              <a:t> ip link set dev </a:t>
            </a:r>
            <a:r>
              <a:rPr lang="es">
                <a:solidFill>
                  <a:srgbClr val="980000"/>
                </a:solidFill>
              </a:rPr>
              <a:t>eth0</a:t>
            </a:r>
            <a:r>
              <a:rPr b="1" lang="es">
                <a:solidFill>
                  <a:srgbClr val="980000"/>
                </a:solidFill>
              </a:rPr>
              <a:t> </a:t>
            </a:r>
            <a:r>
              <a:rPr b="1" lang="es">
                <a:solidFill>
                  <a:srgbClr val="000000"/>
                </a:solidFill>
              </a:rPr>
              <a:t>down</a:t>
            </a:r>
            <a:endParaRPr b="1">
              <a:solidFill>
                <a:srgbClr val="000000"/>
              </a:solidFill>
            </a:endParaRPr>
          </a:p>
          <a:p>
            <a:pPr indent="0" lvl="0" marL="139700" marR="1397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RED: configuración temporal (II)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00075"/>
            <a:ext cx="85206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Puerta de enlace temporal: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sudo ip route add default via </a:t>
            </a:r>
            <a:r>
              <a:rPr lang="es">
                <a:solidFill>
                  <a:srgbClr val="980000"/>
                </a:solidFill>
              </a:rPr>
              <a:t>10.0.2.2</a:t>
            </a:r>
            <a:endParaRPr>
              <a:solidFill>
                <a:srgbClr val="980000"/>
              </a:solidFill>
            </a:endParaRPr>
          </a:p>
          <a:p>
            <a:pPr indent="317500" lvl="0" marL="13970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ip route show</a:t>
            </a:r>
            <a:endParaRPr>
              <a:solidFill>
                <a:srgbClr val="98000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RED: configuración permanente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00075"/>
            <a:ext cx="8520600" cy="48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sudo nano </a:t>
            </a:r>
            <a:r>
              <a:rPr b="1" lang="es">
                <a:solidFill>
                  <a:srgbClr val="000000"/>
                </a:solidFill>
              </a:rPr>
              <a:t>/etc/netplan/00-installer-config.yaml</a:t>
            </a:r>
            <a:endParaRPr b="1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400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291225" y="4214575"/>
            <a:ext cx="3357300" cy="743700"/>
          </a:xfrm>
          <a:prstGeom prst="wedgeRoundRectCallout">
            <a:avLst>
              <a:gd fmla="val -50356" name="adj1"/>
              <a:gd fmla="val 11165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Aplicar cambios con la orden: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nsolas"/>
                <a:ea typeface="Consolas"/>
                <a:cs typeface="Consolas"/>
                <a:sym typeface="Consolas"/>
              </a:rPr>
              <a:t>sudo netplan apply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731300" y="1457275"/>
            <a:ext cx="4101000" cy="259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80000"/>
                </a:solidFill>
              </a:rPr>
              <a:t># Ejemplo II de configuración</a:t>
            </a:r>
            <a:endParaRPr sz="1400">
              <a:solidFill>
                <a:srgbClr val="98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network: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ethernets:</a:t>
            </a:r>
            <a:endParaRPr sz="14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    eth0: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  dhcp4: true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eth1: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  addresses: [192.168.1.100/24]</a:t>
            </a:r>
            <a:endParaRPr sz="14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      dhcp4: no</a:t>
            </a:r>
            <a:endParaRPr sz="14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  version: 2</a:t>
            </a:r>
            <a:br>
              <a:rPr lang="es" sz="1400"/>
            </a:b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64100" y="1457275"/>
            <a:ext cx="4522200" cy="301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80000"/>
                </a:solidFill>
              </a:rPr>
              <a:t># Ejemplo I de configuración</a:t>
            </a:r>
            <a:endParaRPr sz="1400">
              <a:solidFill>
                <a:srgbClr val="98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network: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ethernets:</a:t>
            </a:r>
            <a:endParaRPr sz="14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    eth0: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  addresses: [192.168.1.100/24]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  gateway4: 10.0.2.2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  nameservers: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        addresses: [8.8.8.8,8.8.4.4]</a:t>
            </a:r>
            <a:endParaRPr sz="14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      dhcp4: no</a:t>
            </a:r>
            <a:endParaRPr sz="1400">
              <a:solidFill>
                <a:srgbClr val="000000"/>
              </a:solidFill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  version: 2</a:t>
            </a:r>
            <a:br>
              <a:rPr lang="es" sz="1400"/>
            </a:b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 equipo y de hosts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85206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1) </a:t>
            </a:r>
            <a:r>
              <a:rPr lang="es" sz="1400">
                <a:solidFill>
                  <a:srgbClr val="000000"/>
                </a:solidFill>
              </a:rPr>
              <a:t>Cambiar el nombre del servidor: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hostnamectl set-hostname </a:t>
            </a:r>
            <a:r>
              <a:rPr i="1" lang="es" sz="1400">
                <a:solidFill>
                  <a:srgbClr val="980000"/>
                </a:solidFill>
              </a:rPr>
              <a:t>u-server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2) Modificar el fichero cloud.cfg para no perder el nombre al reiniciar: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/>
              <a:t>$</a:t>
            </a:r>
            <a:r>
              <a:rPr b="1" lang="es" sz="1400"/>
              <a:t> </a:t>
            </a:r>
            <a:r>
              <a:rPr b="1" lang="es" sz="1400">
                <a:solidFill>
                  <a:srgbClr val="000000"/>
                </a:solidFill>
              </a:rPr>
              <a:t>sudo nano /etc/cloud/cloud.cfg</a:t>
            </a:r>
            <a:endParaRPr sz="14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000000"/>
                </a:solidFill>
              </a:rPr>
              <a:t>preserve_hostname: </a:t>
            </a:r>
            <a:r>
              <a:rPr lang="es" sz="1400">
                <a:solidFill>
                  <a:srgbClr val="980000"/>
                </a:solidFill>
              </a:rPr>
              <a:t>true</a:t>
            </a:r>
            <a:r>
              <a:rPr lang="es" sz="1400">
                <a:solidFill>
                  <a:srgbClr val="000000"/>
                </a:solidFill>
              </a:rPr>
              <a:t>   </a:t>
            </a:r>
            <a:r>
              <a:rPr i="1" lang="es" sz="1400">
                <a:solidFill>
                  <a:srgbClr val="999999"/>
                </a:solidFill>
              </a:rPr>
              <a:t># Modificar </a:t>
            </a:r>
            <a:r>
              <a:rPr i="1" lang="es" sz="1400">
                <a:solidFill>
                  <a:srgbClr val="999999"/>
                </a:solidFill>
              </a:rPr>
              <a:t>propiedad</a:t>
            </a:r>
            <a:r>
              <a:rPr i="1" lang="es" sz="1400">
                <a:solidFill>
                  <a:srgbClr val="999999"/>
                </a:solidFill>
              </a:rPr>
              <a:t> de false a true.</a:t>
            </a:r>
            <a:endParaRPr i="1"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3) </a:t>
            </a:r>
            <a:r>
              <a:rPr lang="es" sz="1400">
                <a:solidFill>
                  <a:srgbClr val="000000"/>
                </a:solidFill>
              </a:rPr>
              <a:t>Modificar el fichero de hosts: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</a:t>
            </a:r>
            <a:r>
              <a:rPr b="1" lang="es" sz="1400"/>
              <a:t> </a:t>
            </a:r>
            <a:r>
              <a:rPr b="1" lang="es" sz="1400">
                <a:solidFill>
                  <a:srgbClr val="000000"/>
                </a:solidFill>
              </a:rPr>
              <a:t>sudo nano /etc/hosts</a:t>
            </a:r>
            <a:endParaRPr b="1" sz="14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127.0.0.1	localhost</a:t>
            </a:r>
            <a:br>
              <a:rPr lang="es" sz="1400">
                <a:solidFill>
                  <a:srgbClr val="000000"/>
                </a:solidFill>
              </a:rPr>
            </a:br>
            <a:r>
              <a:rPr lang="es" sz="1400">
                <a:solidFill>
                  <a:srgbClr val="000000"/>
                </a:solidFill>
              </a:rPr>
              <a:t>	127.0.1.1	u-server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 Y HORA: NTP (Network Time Protocol)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8520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1) Listar las zonas horarias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timedatectl list-timezones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2</a:t>
            </a:r>
            <a:r>
              <a:rPr lang="es" sz="1400"/>
              <a:t>) Establecer la zona horaria</a:t>
            </a:r>
            <a:endParaRPr sz="14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timedatectl set-timezone </a:t>
            </a:r>
            <a:r>
              <a:rPr i="1" lang="es" sz="1400">
                <a:solidFill>
                  <a:srgbClr val="980000"/>
                </a:solidFill>
              </a:rPr>
              <a:t>Europe/Madrid</a:t>
            </a:r>
            <a:endParaRPr i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3) Activamos sincronización NTP </a:t>
            </a:r>
            <a:endParaRPr sz="14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>
                <a:solidFill>
                  <a:srgbClr val="000000"/>
                </a:solidFill>
              </a:rPr>
              <a:t>sudo timedatectl set-ntp on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