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224E43-EED1-4FD8-BF87-50994F963E84}">
  <a:tblStyle styleId="{9B224E43-EED1-4FD8-BF87-50994F963E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780bf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780bf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780bf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780bf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ba007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ba007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780bf3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780bf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fa9d9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fa9d9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352d3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b352d3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f4bc0c6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f4bc0c6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4bc0c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f4bc0c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f81a8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f81a8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f81a9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f81a9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f81a9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f81a9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93b15b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93b15b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f780b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f780b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a9d92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a9d92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ubuntu server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Administración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TAREAS PROGRAMADAS: cron</a:t>
            </a:r>
            <a:endParaRPr/>
          </a:p>
        </p:txBody>
      </p:sp>
      <p:sp>
        <p:nvSpPr>
          <p:cNvPr id="118" name="Google Shape;118;p22"/>
          <p:cNvSpPr txBox="1"/>
          <p:nvPr>
            <p:ph idx="1" type="body"/>
          </p:nvPr>
        </p:nvSpPr>
        <p:spPr>
          <a:xfrm>
            <a:off x="311700" y="1228675"/>
            <a:ext cx="8520600" cy="3729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sz="1200"/>
              <a:t>El servicio que se encarga de ejecutar tareas en intervalos regulares es </a:t>
            </a:r>
            <a:r>
              <a:rPr b="1" lang="es" sz="1200"/>
              <a:t>cron.</a:t>
            </a:r>
            <a:endParaRPr b="1"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s" sz="1200"/>
              <a:t>Los usuarios pueden crear tareas programadas ejecutaremos el comando:</a:t>
            </a:r>
            <a:endParaRPr sz="1200"/>
          </a:p>
          <a:p>
            <a:pPr indent="457200" lvl="0" marL="0" marR="0" rtl="0" algn="l">
              <a:lnSpc>
                <a:spcPct val="100000"/>
              </a:lnSpc>
              <a:spcBef>
                <a:spcPts val="0"/>
              </a:spcBef>
              <a:spcAft>
                <a:spcPts val="0"/>
              </a:spcAft>
              <a:buNone/>
            </a:pPr>
            <a:r>
              <a:rPr b="1" lang="es" sz="1200"/>
              <a:t>$ crontab -e</a:t>
            </a:r>
            <a:endParaRPr b="1"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s" sz="1200"/>
              <a:t>Cada entrada en el archivo de crontab del usuario tiene seis datos:</a:t>
            </a:r>
            <a:endParaRPr sz="1200"/>
          </a:p>
          <a:p>
            <a:pPr indent="-304800" lvl="0" marL="457200" marR="0" rtl="0" algn="l">
              <a:lnSpc>
                <a:spcPct val="100000"/>
              </a:lnSpc>
              <a:spcBef>
                <a:spcPts val="0"/>
              </a:spcBef>
              <a:spcAft>
                <a:spcPts val="0"/>
              </a:spcAft>
              <a:buSzPts val="1200"/>
              <a:buAutoNum type="arabicPeriod"/>
            </a:pPr>
            <a:r>
              <a:rPr b="1" lang="es" sz="1200"/>
              <a:t>Minuto</a:t>
            </a:r>
            <a:r>
              <a:rPr lang="es" sz="1200"/>
              <a:t>: Un valor entero entre 0 y 59.</a:t>
            </a:r>
            <a:endParaRPr sz="1200"/>
          </a:p>
          <a:p>
            <a:pPr indent="-304800" lvl="0" marL="457200" marR="0" rtl="0" algn="l">
              <a:lnSpc>
                <a:spcPct val="100000"/>
              </a:lnSpc>
              <a:spcBef>
                <a:spcPts val="0"/>
              </a:spcBef>
              <a:spcAft>
                <a:spcPts val="0"/>
              </a:spcAft>
              <a:buSzPts val="1200"/>
              <a:buAutoNum type="arabicPeriod"/>
            </a:pPr>
            <a:r>
              <a:rPr b="1" lang="es" sz="1200"/>
              <a:t>Hora</a:t>
            </a:r>
            <a:r>
              <a:rPr lang="es" sz="1200"/>
              <a:t>: Un valor entero entre 0 y 23.</a:t>
            </a:r>
            <a:endParaRPr sz="1200"/>
          </a:p>
          <a:p>
            <a:pPr indent="-304800" lvl="0" marL="457200" marR="0" rtl="0" algn="l">
              <a:lnSpc>
                <a:spcPct val="100000"/>
              </a:lnSpc>
              <a:spcBef>
                <a:spcPts val="0"/>
              </a:spcBef>
              <a:spcAft>
                <a:spcPts val="0"/>
              </a:spcAft>
              <a:buSzPts val="1200"/>
              <a:buAutoNum type="arabicPeriod"/>
            </a:pPr>
            <a:r>
              <a:rPr b="1" lang="es" sz="1200"/>
              <a:t>Día del mes</a:t>
            </a:r>
            <a:r>
              <a:rPr lang="es" sz="1200"/>
              <a:t>: Un valor entero entre 1 y 31.</a:t>
            </a:r>
            <a:endParaRPr sz="1200"/>
          </a:p>
          <a:p>
            <a:pPr indent="-304800" lvl="0" marL="457200" marR="0" rtl="0" algn="l">
              <a:lnSpc>
                <a:spcPct val="100000"/>
              </a:lnSpc>
              <a:spcBef>
                <a:spcPts val="0"/>
              </a:spcBef>
              <a:spcAft>
                <a:spcPts val="0"/>
              </a:spcAft>
              <a:buSzPts val="1200"/>
              <a:buAutoNum type="arabicPeriod"/>
            </a:pPr>
            <a:r>
              <a:rPr b="1" lang="es" sz="1200"/>
              <a:t>Mes del año</a:t>
            </a:r>
            <a:r>
              <a:rPr lang="es" sz="1200"/>
              <a:t>: Un valor entero entre 1 y 12.</a:t>
            </a:r>
            <a:endParaRPr sz="1200"/>
          </a:p>
          <a:p>
            <a:pPr indent="-304800" lvl="0" marL="457200" marR="0" rtl="0" algn="l">
              <a:lnSpc>
                <a:spcPct val="100000"/>
              </a:lnSpc>
              <a:spcBef>
                <a:spcPts val="0"/>
              </a:spcBef>
              <a:spcAft>
                <a:spcPts val="0"/>
              </a:spcAft>
              <a:buSzPts val="1200"/>
              <a:buAutoNum type="arabicPeriod"/>
            </a:pPr>
            <a:r>
              <a:rPr b="1" lang="es" sz="1200"/>
              <a:t>Día de la semana</a:t>
            </a:r>
            <a:r>
              <a:rPr lang="es" sz="1200"/>
              <a:t>: Un valor entero entre 0 y 7 (donde 0 = domingo). También se puede utilizar los valores: sun, mon, tue, wed, thu, fri y sat.</a:t>
            </a:r>
            <a:endParaRPr sz="1200"/>
          </a:p>
          <a:p>
            <a:pPr indent="-304800" lvl="0" marL="457200" marR="0" rtl="0" algn="l">
              <a:lnSpc>
                <a:spcPct val="100000"/>
              </a:lnSpc>
              <a:spcBef>
                <a:spcPts val="0"/>
              </a:spcBef>
              <a:spcAft>
                <a:spcPts val="0"/>
              </a:spcAft>
              <a:buSzPts val="1200"/>
              <a:buAutoNum type="arabicPeriod"/>
            </a:pPr>
            <a:r>
              <a:rPr b="1" lang="es" sz="1200"/>
              <a:t>Orden</a:t>
            </a:r>
            <a:r>
              <a:rPr lang="es" sz="1200"/>
              <a:t>: Será ejecutada por la Shell.</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s" sz="1200"/>
              <a:t>Un asterisco (*) en un campo indica todos.</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s" sz="1200"/>
              <a:t>Ejemplo de tarea:</a:t>
            </a:r>
            <a:endParaRPr sz="1200"/>
          </a:p>
          <a:p>
            <a:pPr indent="457200" lvl="0" marL="0" marR="0" rtl="0" algn="l">
              <a:lnSpc>
                <a:spcPct val="100000"/>
              </a:lnSpc>
              <a:spcBef>
                <a:spcPts val="0"/>
              </a:spcBef>
              <a:spcAft>
                <a:spcPts val="0"/>
              </a:spcAft>
              <a:buNone/>
            </a:pPr>
            <a:r>
              <a:rPr lang="es" sz="1200"/>
              <a:t>00 22 * 1-6 1,2,3,4,5 respaldo.sh</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TAREAS PROGRAMADAS: cron (ii)</a:t>
            </a:r>
            <a:endParaRPr/>
          </a:p>
        </p:txBody>
      </p:sp>
      <p:sp>
        <p:nvSpPr>
          <p:cNvPr id="124" name="Google Shape;124;p23"/>
          <p:cNvSpPr txBox="1"/>
          <p:nvPr>
            <p:ph idx="1" type="body"/>
          </p:nvPr>
        </p:nvSpPr>
        <p:spPr>
          <a:xfrm>
            <a:off x="311700" y="1228675"/>
            <a:ext cx="8520600" cy="35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t>Las tareas de usuario se guardan en: /var/spool/cron</a:t>
            </a:r>
            <a:endParaRPr sz="1400"/>
          </a:p>
          <a:p>
            <a:pPr indent="0" lvl="0" marL="0" rtl="0" algn="l">
              <a:lnSpc>
                <a:spcPct val="100000"/>
              </a:lnSpc>
              <a:spcBef>
                <a:spcPts val="1600"/>
              </a:spcBef>
              <a:spcAft>
                <a:spcPts val="0"/>
              </a:spcAft>
              <a:buNone/>
            </a:pPr>
            <a:r>
              <a:rPr lang="es" sz="1400"/>
              <a:t>Consultar las tareas programadas:</a:t>
            </a:r>
            <a:endParaRPr sz="1400"/>
          </a:p>
          <a:p>
            <a:pPr indent="0" lvl="0" marL="0" rtl="0" algn="l">
              <a:lnSpc>
                <a:spcPct val="100000"/>
              </a:lnSpc>
              <a:spcBef>
                <a:spcPts val="1600"/>
              </a:spcBef>
              <a:spcAft>
                <a:spcPts val="0"/>
              </a:spcAft>
              <a:buNone/>
            </a:pPr>
            <a:r>
              <a:rPr lang="es" sz="1400"/>
              <a:t>	$ </a:t>
            </a:r>
            <a:r>
              <a:rPr b="1" lang="es" sz="1400">
                <a:solidFill>
                  <a:srgbClr val="000000"/>
                </a:solidFill>
              </a:rPr>
              <a:t>crontab -l</a:t>
            </a:r>
            <a:endParaRPr sz="1400"/>
          </a:p>
          <a:p>
            <a:pPr indent="0" lvl="0" marL="0" rtl="0" algn="l">
              <a:lnSpc>
                <a:spcPct val="100000"/>
              </a:lnSpc>
              <a:spcBef>
                <a:spcPts val="1600"/>
              </a:spcBef>
              <a:spcAft>
                <a:spcPts val="0"/>
              </a:spcAft>
              <a:buNone/>
            </a:pPr>
            <a:r>
              <a:rPr lang="es" sz="1400"/>
              <a:t>Eliminar las tareas programadas:</a:t>
            </a:r>
            <a:endParaRPr sz="1400"/>
          </a:p>
          <a:p>
            <a:pPr indent="0" lvl="0" marL="0" rtl="0" algn="l">
              <a:lnSpc>
                <a:spcPct val="100000"/>
              </a:lnSpc>
              <a:spcBef>
                <a:spcPts val="1600"/>
              </a:spcBef>
              <a:spcAft>
                <a:spcPts val="0"/>
              </a:spcAft>
              <a:buNone/>
            </a:pPr>
            <a:r>
              <a:rPr lang="es" sz="1400"/>
              <a:t>	$ </a:t>
            </a:r>
            <a:r>
              <a:rPr b="1" lang="es" sz="1400">
                <a:solidFill>
                  <a:srgbClr val="000000"/>
                </a:solidFill>
              </a:rPr>
              <a:t>crontab -r</a:t>
            </a:r>
            <a:endParaRPr sz="1400"/>
          </a:p>
          <a:p>
            <a:pPr indent="0" lvl="0" marL="0" rtl="0" algn="l">
              <a:lnSpc>
                <a:spcPct val="100000"/>
              </a:lnSpc>
              <a:spcBef>
                <a:spcPts val="1600"/>
              </a:spcBef>
              <a:spcAft>
                <a:spcPts val="0"/>
              </a:spcAft>
              <a:buNone/>
            </a:pPr>
            <a:r>
              <a:rPr lang="es" sz="1400"/>
              <a:t>Si el archivo </a:t>
            </a:r>
            <a:r>
              <a:rPr b="1" lang="es" sz="1400"/>
              <a:t>/etc/cron.allow</a:t>
            </a:r>
            <a:r>
              <a:rPr lang="es" sz="1400"/>
              <a:t> existe, sólo los usuarios incluidos en él pueden utilizar </a:t>
            </a:r>
            <a:r>
              <a:rPr b="1" lang="es" sz="1400"/>
              <a:t>cron</a:t>
            </a:r>
            <a:r>
              <a:rPr lang="es" sz="1400"/>
              <a:t>.</a:t>
            </a:r>
            <a:r>
              <a:rPr b="1" lang="es" sz="1400"/>
              <a:t> </a:t>
            </a:r>
            <a:r>
              <a:rPr lang="es" sz="1400"/>
              <a:t>Si no existe se comprueba </a:t>
            </a:r>
            <a:r>
              <a:rPr b="1" lang="es" sz="1400"/>
              <a:t>/etc/cron.deny</a:t>
            </a:r>
            <a:r>
              <a:rPr lang="es" sz="1400"/>
              <a:t>, y los usuarios que no estén incluidos en él pueden hacer uso de </a:t>
            </a:r>
            <a:r>
              <a:rPr b="1" lang="es" sz="1400"/>
              <a:t>cron</a:t>
            </a:r>
            <a:r>
              <a:rPr lang="es" sz="1400"/>
              <a:t>.</a:t>
            </a:r>
            <a:endParaRPr sz="14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TAREAS PROGRAMADAS: cron (iii)</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228675"/>
            <a:ext cx="8520600" cy="314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t>El root puede programar las tareas del sistema editando directamente el archivo </a:t>
            </a:r>
            <a:r>
              <a:rPr b="1" lang="es" sz="1400"/>
              <a:t>/etc/crontab</a:t>
            </a:r>
            <a:r>
              <a:rPr lang="es" sz="1400"/>
              <a:t>. Los campos de las tareas programadas son 7: Minuto, Hora, Día del Mes, Mes, Día de la Semana, Usuario, Comando. (Usuario -&gt; El que ejecuta el comando).</a:t>
            </a:r>
            <a:endParaRPr sz="1400"/>
          </a:p>
          <a:p>
            <a:pPr indent="0" lvl="0" marL="0" rtl="0" algn="l">
              <a:lnSpc>
                <a:spcPct val="100000"/>
              </a:lnSpc>
              <a:spcBef>
                <a:spcPts val="1600"/>
              </a:spcBef>
              <a:spcAft>
                <a:spcPts val="0"/>
              </a:spcAft>
              <a:buNone/>
            </a:pPr>
            <a:r>
              <a:rPr lang="es" sz="1400"/>
              <a:t>Otra manera de usar cron es colocar un script en los directorios:</a:t>
            </a:r>
            <a:endParaRPr sz="1400"/>
          </a:p>
          <a:p>
            <a:pPr indent="-317500" lvl="0" marL="457200" rtl="0" algn="l">
              <a:lnSpc>
                <a:spcPct val="100000"/>
              </a:lnSpc>
              <a:spcBef>
                <a:spcPts val="1600"/>
              </a:spcBef>
              <a:spcAft>
                <a:spcPts val="0"/>
              </a:spcAft>
              <a:buSzPts val="1400"/>
              <a:buChar char="●"/>
            </a:pPr>
            <a:r>
              <a:rPr lang="es" sz="1400"/>
              <a:t>/etc/cron.hourly</a:t>
            </a:r>
            <a:endParaRPr sz="1400"/>
          </a:p>
          <a:p>
            <a:pPr indent="-317500" lvl="0" marL="457200" rtl="0" algn="l">
              <a:lnSpc>
                <a:spcPct val="100000"/>
              </a:lnSpc>
              <a:spcBef>
                <a:spcPts val="0"/>
              </a:spcBef>
              <a:spcAft>
                <a:spcPts val="0"/>
              </a:spcAft>
              <a:buSzPts val="1400"/>
              <a:buChar char="●"/>
            </a:pPr>
            <a:r>
              <a:rPr lang="es" sz="1400"/>
              <a:t>/etc/cron.daily</a:t>
            </a:r>
            <a:endParaRPr sz="1400"/>
          </a:p>
          <a:p>
            <a:pPr indent="-317500" lvl="0" marL="457200" rtl="0" algn="l">
              <a:lnSpc>
                <a:spcPct val="100000"/>
              </a:lnSpc>
              <a:spcBef>
                <a:spcPts val="0"/>
              </a:spcBef>
              <a:spcAft>
                <a:spcPts val="0"/>
              </a:spcAft>
              <a:buSzPts val="1400"/>
              <a:buChar char="●"/>
            </a:pPr>
            <a:r>
              <a:rPr lang="es" sz="1400"/>
              <a:t>/etc/cron.weekly</a:t>
            </a:r>
            <a:endParaRPr sz="1400"/>
          </a:p>
          <a:p>
            <a:pPr indent="-317500" lvl="0" marL="457200" rtl="0" algn="l">
              <a:lnSpc>
                <a:spcPct val="100000"/>
              </a:lnSpc>
              <a:spcBef>
                <a:spcPts val="0"/>
              </a:spcBef>
              <a:spcAft>
                <a:spcPts val="0"/>
              </a:spcAft>
              <a:buSzPts val="1400"/>
              <a:buChar char="●"/>
            </a:pPr>
            <a:r>
              <a:rPr lang="es" sz="1400"/>
              <a:t>/etc/cron.monthly</a:t>
            </a:r>
            <a:endParaRPr sz="1400"/>
          </a:p>
          <a:p>
            <a:pPr indent="0" lvl="0" marL="0" rtl="0" algn="l">
              <a:lnSpc>
                <a:spcPct val="100000"/>
              </a:lnSpc>
              <a:spcBef>
                <a:spcPts val="1600"/>
              </a:spcBef>
              <a:spcAft>
                <a:spcPts val="0"/>
              </a:spcAft>
              <a:buNone/>
            </a:pPr>
            <a:r>
              <a:rPr lang="es" sz="1400"/>
              <a:t>Entonces el script se ejecutará automáticamente cada hora, cada día, cada semana o cada mes, dependiendo del directorio.</a:t>
            </a:r>
            <a:endParaRPr sz="14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TAREAS PROGRAMADAS: AT</a:t>
            </a:r>
            <a:endParaRPr/>
          </a:p>
        </p:txBody>
      </p:sp>
      <p:sp>
        <p:nvSpPr>
          <p:cNvPr id="136" name="Google Shape;136;p25"/>
          <p:cNvSpPr txBox="1"/>
          <p:nvPr>
            <p:ph idx="1" type="body"/>
          </p:nvPr>
        </p:nvSpPr>
        <p:spPr>
          <a:xfrm>
            <a:off x="311700" y="1228675"/>
            <a:ext cx="8520600" cy="37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t>El comando </a:t>
            </a:r>
            <a:r>
              <a:rPr b="1" lang="es" sz="1200"/>
              <a:t>at</a:t>
            </a:r>
            <a:r>
              <a:rPr lang="es" sz="1200"/>
              <a:t> nos permite ejecutar una tarea en un momento particular, una sola vez.</a:t>
            </a:r>
            <a:endParaRPr sz="1200"/>
          </a:p>
          <a:p>
            <a:pPr indent="0" lvl="0" marL="0" rtl="0" algn="l">
              <a:lnSpc>
                <a:spcPct val="100000"/>
              </a:lnSpc>
              <a:spcBef>
                <a:spcPts val="0"/>
              </a:spcBef>
              <a:spcAft>
                <a:spcPts val="0"/>
              </a:spcAft>
              <a:buNone/>
            </a:pPr>
            <a:r>
              <a:t/>
            </a:r>
            <a:endParaRPr sz="1200"/>
          </a:p>
          <a:p>
            <a:pPr indent="457200" lvl="0" marL="0" rtl="0" algn="l">
              <a:lnSpc>
                <a:spcPct val="100000"/>
              </a:lnSpc>
              <a:spcBef>
                <a:spcPts val="0"/>
              </a:spcBef>
              <a:spcAft>
                <a:spcPts val="0"/>
              </a:spcAft>
              <a:buNone/>
            </a:pPr>
            <a:r>
              <a:rPr lang="es" sz="1200"/>
              <a:t>$ </a:t>
            </a:r>
            <a:r>
              <a:rPr b="1" lang="es" sz="1200">
                <a:solidFill>
                  <a:srgbClr val="000000"/>
                </a:solidFill>
              </a:rPr>
              <a:t>at </a:t>
            </a:r>
            <a:r>
              <a:rPr lang="es" sz="1200">
                <a:solidFill>
                  <a:srgbClr val="000000"/>
                </a:solidFill>
              </a:rPr>
              <a:t>16:30</a:t>
            </a:r>
            <a:endParaRPr sz="1200">
              <a:solidFill>
                <a:srgbClr val="000000"/>
              </a:solidFill>
            </a:endParaRPr>
          </a:p>
          <a:p>
            <a:pPr indent="45720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s" sz="1200"/>
              <a:t>		rm /home/juan/*.backup</a:t>
            </a:r>
            <a:endParaRPr sz="1200"/>
          </a:p>
          <a:p>
            <a:pPr indent="0" lvl="0" marL="0" rtl="0" algn="l">
              <a:lnSpc>
                <a:spcPct val="100000"/>
              </a:lnSpc>
              <a:spcBef>
                <a:spcPts val="0"/>
              </a:spcBef>
              <a:spcAft>
                <a:spcPts val="0"/>
              </a:spcAft>
              <a:buNone/>
            </a:pPr>
            <a:r>
              <a:rPr lang="es" sz="1200"/>
              <a:t>		rm /home/juan/*.bak</a:t>
            </a:r>
            <a:endParaRPr sz="1200"/>
          </a:p>
          <a:p>
            <a:pPr indent="0" lvl="0" marL="0" rtl="0" algn="l">
              <a:lnSpc>
                <a:spcPct val="100000"/>
              </a:lnSpc>
              <a:spcBef>
                <a:spcPts val="0"/>
              </a:spcBef>
              <a:spcAft>
                <a:spcPts val="0"/>
              </a:spcAft>
              <a:buNone/>
            </a:pPr>
            <a:r>
              <a:t/>
            </a:r>
            <a:endParaRPr sz="1200"/>
          </a:p>
          <a:p>
            <a:pPr indent="457200" lvl="0" marL="0" rtl="0" algn="l">
              <a:lnSpc>
                <a:spcPct val="100000"/>
              </a:lnSpc>
              <a:spcBef>
                <a:spcPts val="0"/>
              </a:spcBef>
              <a:spcAft>
                <a:spcPts val="0"/>
              </a:spcAft>
              <a:buNone/>
            </a:pPr>
            <a:r>
              <a:rPr b="1" lang="es" sz="1200">
                <a:solidFill>
                  <a:srgbClr val="000000"/>
                </a:solidFill>
              </a:rPr>
              <a:t>Ctrl + D</a:t>
            </a:r>
            <a:endParaRPr b="1" sz="1200">
              <a:solidFill>
                <a:srgbClr val="000000"/>
              </a:solidFill>
            </a:endParaRPr>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s" sz="1200"/>
              <a:t>Otras formas de usar </a:t>
            </a:r>
            <a:r>
              <a:rPr b="1" lang="es" sz="1200"/>
              <a:t>at</a:t>
            </a:r>
            <a:r>
              <a:rPr lang="es" sz="1200"/>
              <a:t>:</a:t>
            </a:r>
            <a:endParaRPr sz="1200"/>
          </a:p>
          <a:p>
            <a:pPr indent="457200" lvl="0" marL="0" rtl="0" algn="l">
              <a:lnSpc>
                <a:spcPct val="100000"/>
              </a:lnSpc>
              <a:spcBef>
                <a:spcPts val="0"/>
              </a:spcBef>
              <a:spcAft>
                <a:spcPts val="0"/>
              </a:spcAft>
              <a:buNone/>
            </a:pPr>
            <a:r>
              <a:t/>
            </a:r>
            <a:endParaRPr sz="1200"/>
          </a:p>
          <a:p>
            <a:pPr indent="457200" lvl="0" marL="0" rtl="0" algn="l">
              <a:lnSpc>
                <a:spcPct val="100000"/>
              </a:lnSpc>
              <a:spcBef>
                <a:spcPts val="0"/>
              </a:spcBef>
              <a:spcAft>
                <a:spcPts val="0"/>
              </a:spcAft>
              <a:buNone/>
            </a:pPr>
            <a:r>
              <a:rPr lang="es" sz="1200"/>
              <a:t>$ </a:t>
            </a:r>
            <a:r>
              <a:rPr b="1" lang="es" sz="1200">
                <a:solidFill>
                  <a:srgbClr val="000000"/>
                </a:solidFill>
              </a:rPr>
              <a:t>at </a:t>
            </a:r>
            <a:r>
              <a:rPr lang="es" sz="1200">
                <a:solidFill>
                  <a:srgbClr val="000000"/>
                </a:solidFill>
              </a:rPr>
              <a:t>14:35 10/12/2015</a:t>
            </a:r>
            <a:endParaRPr sz="1200">
              <a:solidFill>
                <a:srgbClr val="000000"/>
              </a:solidFill>
            </a:endParaRPr>
          </a:p>
          <a:p>
            <a:pPr indent="457200" lvl="0" marL="0" rtl="0" algn="l">
              <a:lnSpc>
                <a:spcPct val="100000"/>
              </a:lnSpc>
              <a:spcBef>
                <a:spcPts val="0"/>
              </a:spcBef>
              <a:spcAft>
                <a:spcPts val="0"/>
              </a:spcAft>
              <a:buNone/>
            </a:pPr>
            <a:r>
              <a:rPr lang="es" sz="1200"/>
              <a:t>$</a:t>
            </a:r>
            <a:r>
              <a:rPr lang="es" sz="1200">
                <a:solidFill>
                  <a:srgbClr val="000000"/>
                </a:solidFill>
              </a:rPr>
              <a:t> </a:t>
            </a:r>
            <a:r>
              <a:rPr b="1" lang="es" sz="1200">
                <a:solidFill>
                  <a:srgbClr val="000000"/>
                </a:solidFill>
              </a:rPr>
              <a:t>at</a:t>
            </a:r>
            <a:r>
              <a:rPr lang="es" sz="1200">
                <a:solidFill>
                  <a:srgbClr val="000000"/>
                </a:solidFill>
              </a:rPr>
              <a:t> 9pm</a:t>
            </a:r>
            <a:endParaRPr sz="1200">
              <a:solidFill>
                <a:srgbClr val="000000"/>
              </a:solidFill>
            </a:endParaRPr>
          </a:p>
          <a:p>
            <a:pPr indent="457200" lvl="0" marL="0" rtl="0" algn="l">
              <a:lnSpc>
                <a:spcPct val="100000"/>
              </a:lnSpc>
              <a:spcBef>
                <a:spcPts val="0"/>
              </a:spcBef>
              <a:spcAft>
                <a:spcPts val="0"/>
              </a:spcAft>
              <a:buNone/>
            </a:pPr>
            <a:r>
              <a:rPr lang="es" sz="1200"/>
              <a:t>$</a:t>
            </a:r>
            <a:r>
              <a:rPr lang="es" sz="1200">
                <a:solidFill>
                  <a:srgbClr val="000000"/>
                </a:solidFill>
              </a:rPr>
              <a:t> </a:t>
            </a:r>
            <a:r>
              <a:rPr b="1" lang="es" sz="1200">
                <a:solidFill>
                  <a:srgbClr val="000000"/>
                </a:solidFill>
              </a:rPr>
              <a:t>at</a:t>
            </a:r>
            <a:r>
              <a:rPr lang="es" sz="1200">
                <a:solidFill>
                  <a:srgbClr val="000000"/>
                </a:solidFill>
              </a:rPr>
              <a:t> 4am Sep 15</a:t>
            </a:r>
            <a:endParaRPr sz="1200">
              <a:solidFill>
                <a:srgbClr val="000000"/>
              </a:solidFill>
            </a:endParaRPr>
          </a:p>
          <a:p>
            <a:pPr indent="457200" lvl="0" marL="0" rtl="0" algn="l">
              <a:lnSpc>
                <a:spcPct val="100000"/>
              </a:lnSpc>
              <a:spcBef>
                <a:spcPts val="0"/>
              </a:spcBef>
              <a:spcAft>
                <a:spcPts val="0"/>
              </a:spcAft>
              <a:buNone/>
            </a:pPr>
            <a:r>
              <a:rPr lang="es" sz="1200"/>
              <a:t>$</a:t>
            </a:r>
            <a:r>
              <a:rPr lang="es" sz="1200">
                <a:solidFill>
                  <a:srgbClr val="000000"/>
                </a:solidFill>
              </a:rPr>
              <a:t> </a:t>
            </a:r>
            <a:r>
              <a:rPr b="1" lang="es" sz="1200">
                <a:solidFill>
                  <a:srgbClr val="000000"/>
                </a:solidFill>
              </a:rPr>
              <a:t>at</a:t>
            </a:r>
            <a:r>
              <a:rPr lang="es" sz="1200">
                <a:solidFill>
                  <a:srgbClr val="000000"/>
                </a:solidFill>
              </a:rPr>
              <a:t> now + 4 days</a:t>
            </a:r>
            <a:endParaRPr sz="1200">
              <a:solidFill>
                <a:srgbClr val="000000"/>
              </a:solidFill>
            </a:endParaRPr>
          </a:p>
          <a:p>
            <a:pPr indent="457200" lvl="0" marL="0" rtl="0" algn="l">
              <a:lnSpc>
                <a:spcPct val="100000"/>
              </a:lnSpc>
              <a:spcBef>
                <a:spcPts val="0"/>
              </a:spcBef>
              <a:spcAft>
                <a:spcPts val="0"/>
              </a:spcAft>
              <a:buNone/>
            </a:pPr>
            <a:r>
              <a:rPr lang="es" sz="1200"/>
              <a:t>$</a:t>
            </a:r>
            <a:r>
              <a:rPr lang="es" sz="1200">
                <a:solidFill>
                  <a:srgbClr val="000000"/>
                </a:solidFill>
              </a:rPr>
              <a:t> </a:t>
            </a:r>
            <a:r>
              <a:rPr b="1" lang="es" sz="1200">
                <a:solidFill>
                  <a:srgbClr val="000000"/>
                </a:solidFill>
              </a:rPr>
              <a:t>at</a:t>
            </a:r>
            <a:r>
              <a:rPr lang="es" sz="1200">
                <a:solidFill>
                  <a:srgbClr val="000000"/>
                </a:solidFill>
              </a:rPr>
              <a:t> 8pm + 2 weeks</a:t>
            </a:r>
            <a:endParaRPr sz="1200">
              <a:solidFill>
                <a:srgbClr val="000000"/>
              </a:solidFill>
            </a:endParaRPr>
          </a:p>
          <a:p>
            <a:pPr indent="457200" lvl="0" marL="0" rtl="0" algn="l">
              <a:lnSpc>
                <a:spcPct val="100000"/>
              </a:lnSpc>
              <a:spcBef>
                <a:spcPts val="0"/>
              </a:spcBef>
              <a:spcAft>
                <a:spcPts val="0"/>
              </a:spcAft>
              <a:buNone/>
            </a:pPr>
            <a:r>
              <a:t/>
            </a:r>
            <a:endParaRPr sz="1200">
              <a:solidFill>
                <a:srgbClr val="000000"/>
              </a:solidFill>
            </a:endParaRPr>
          </a:p>
          <a:p>
            <a:pPr indent="457200" lvl="0" marL="0" rtl="0" algn="l">
              <a:lnSpc>
                <a:spcPct val="100000"/>
              </a:lnSpc>
              <a:spcBef>
                <a:spcPts val="0"/>
              </a:spcBef>
              <a:spcAft>
                <a:spcPts val="1600"/>
              </a:spcAft>
              <a:buNone/>
            </a:pPr>
            <a:r>
              <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TAREAS PROGRAMADAS: AT (ii)</a:t>
            </a:r>
            <a:endParaRPr/>
          </a:p>
        </p:txBody>
      </p:sp>
      <p:sp>
        <p:nvSpPr>
          <p:cNvPr id="142" name="Google Shape;142;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t>Consultar los trabajos pendientes:</a:t>
            </a:r>
            <a:endParaRPr sz="1200"/>
          </a:p>
          <a:p>
            <a:pPr indent="457200" lvl="0" marL="0" rtl="0" algn="l">
              <a:lnSpc>
                <a:spcPct val="100000"/>
              </a:lnSpc>
              <a:spcBef>
                <a:spcPts val="1600"/>
              </a:spcBef>
              <a:spcAft>
                <a:spcPts val="0"/>
              </a:spcAft>
              <a:buNone/>
            </a:pPr>
            <a:r>
              <a:rPr lang="es" sz="1200"/>
              <a:t>$ </a:t>
            </a:r>
            <a:r>
              <a:rPr b="1" lang="es" sz="1200">
                <a:solidFill>
                  <a:srgbClr val="000000"/>
                </a:solidFill>
              </a:rPr>
              <a:t>at -l</a:t>
            </a:r>
            <a:endParaRPr b="1" sz="1200">
              <a:solidFill>
                <a:srgbClr val="000000"/>
              </a:solidFill>
            </a:endParaRPr>
          </a:p>
          <a:p>
            <a:pPr indent="0" lvl="0" marL="0" rtl="0" algn="l">
              <a:lnSpc>
                <a:spcPct val="100000"/>
              </a:lnSpc>
              <a:spcBef>
                <a:spcPts val="1600"/>
              </a:spcBef>
              <a:spcAft>
                <a:spcPts val="0"/>
              </a:spcAft>
              <a:buNone/>
            </a:pPr>
            <a:r>
              <a:rPr lang="es" sz="1200"/>
              <a:t>Eliminar un trabajo indicado (En el ejemplo borra el trabajo número 4)</a:t>
            </a:r>
            <a:endParaRPr sz="1200"/>
          </a:p>
          <a:p>
            <a:pPr indent="0" lvl="0" marL="0" rtl="0" algn="l">
              <a:lnSpc>
                <a:spcPct val="100000"/>
              </a:lnSpc>
              <a:spcBef>
                <a:spcPts val="1600"/>
              </a:spcBef>
              <a:spcAft>
                <a:spcPts val="0"/>
              </a:spcAft>
              <a:buNone/>
            </a:pPr>
            <a:r>
              <a:rPr lang="es" sz="1200"/>
              <a:t>	$ </a:t>
            </a:r>
            <a:r>
              <a:rPr b="1" lang="es" sz="1200">
                <a:solidFill>
                  <a:srgbClr val="000000"/>
                </a:solidFill>
              </a:rPr>
              <a:t>at -r </a:t>
            </a:r>
            <a:r>
              <a:rPr lang="es" sz="1200">
                <a:solidFill>
                  <a:srgbClr val="000000"/>
                </a:solidFill>
              </a:rPr>
              <a:t>4</a:t>
            </a:r>
            <a:endParaRPr sz="1200">
              <a:solidFill>
                <a:srgbClr val="000000"/>
              </a:solidFill>
            </a:endParaRPr>
          </a:p>
          <a:p>
            <a:pPr indent="0" lvl="0" marL="0" marR="0" rtl="0" algn="l">
              <a:lnSpc>
                <a:spcPct val="100000"/>
              </a:lnSpc>
              <a:spcBef>
                <a:spcPts val="1600"/>
              </a:spcBef>
              <a:spcAft>
                <a:spcPts val="0"/>
              </a:spcAft>
              <a:buNone/>
            </a:pPr>
            <a:r>
              <a:rPr lang="es" sz="1200"/>
              <a:t>Si el archivo </a:t>
            </a:r>
            <a:r>
              <a:rPr b="1" lang="es" sz="1200"/>
              <a:t>/etc/at.allow</a:t>
            </a:r>
            <a:r>
              <a:rPr lang="es" sz="1200"/>
              <a:t> existe, sólo los usuarios incluidos en él pueden utilizar </a:t>
            </a:r>
            <a:r>
              <a:rPr b="1" lang="es" sz="1200"/>
              <a:t>at. </a:t>
            </a:r>
            <a:r>
              <a:rPr lang="es" sz="1200"/>
              <a:t>Si no existe se comprueba </a:t>
            </a:r>
            <a:r>
              <a:rPr b="1" lang="es" sz="1200"/>
              <a:t>/etc/at.deny</a:t>
            </a:r>
            <a:r>
              <a:rPr lang="es" sz="1200"/>
              <a:t> , y los usuarios que no estén incluidos en él pueden hacer uso de </a:t>
            </a:r>
            <a:r>
              <a:rPr b="1" lang="es" sz="1200"/>
              <a:t>at</a:t>
            </a:r>
            <a:r>
              <a:rPr lang="es" sz="1200"/>
              <a:t>.</a:t>
            </a:r>
            <a:endParaRPr sz="1200"/>
          </a:p>
          <a:p>
            <a:pPr indent="0" lvl="0" marL="0" rtl="0" algn="l">
              <a:lnSpc>
                <a:spcPct val="100000"/>
              </a:lnSpc>
              <a:spcBef>
                <a:spcPts val="1600"/>
              </a:spcBef>
              <a:spcAft>
                <a:spcPts val="0"/>
              </a:spcAft>
              <a:buNone/>
            </a:pPr>
            <a:r>
              <a:t/>
            </a:r>
            <a:endParaRPr sz="12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EJERCICIOS</a:t>
            </a:r>
            <a:endParaRPr/>
          </a:p>
        </p:txBody>
      </p:sp>
      <p:sp>
        <p:nvSpPr>
          <p:cNvPr id="148" name="Google Shape;148;p27"/>
          <p:cNvSpPr txBox="1"/>
          <p:nvPr>
            <p:ph idx="1" type="body"/>
          </p:nvPr>
        </p:nvSpPr>
        <p:spPr>
          <a:xfrm>
            <a:off x="311700" y="1000075"/>
            <a:ext cx="8520600" cy="394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Desde la terminal, averigua qué líneas del archivo </a:t>
            </a:r>
            <a:r>
              <a:rPr b="1" lang="es"/>
              <a:t>auth.log</a:t>
            </a:r>
            <a:r>
              <a:rPr lang="es"/>
              <a:t> contienen el texto “</a:t>
            </a:r>
            <a:r>
              <a:rPr b="1" lang="es"/>
              <a:t>FAILED LOGIN</a:t>
            </a:r>
            <a:r>
              <a:rPr lang="es"/>
              <a:t>” y trata de encontrarles una explicación.</a:t>
            </a:r>
            <a:endParaRPr/>
          </a:p>
          <a:p>
            <a:pPr indent="-342900" lvl="0" marL="457200" rtl="0" algn="l">
              <a:spcBef>
                <a:spcPts val="0"/>
              </a:spcBef>
              <a:spcAft>
                <a:spcPts val="0"/>
              </a:spcAft>
              <a:buSzPts val="1800"/>
              <a:buAutoNum type="arabicPeriod"/>
            </a:pPr>
            <a:r>
              <a:rPr lang="es"/>
              <a:t>Utiliza el archivo </a:t>
            </a:r>
            <a:r>
              <a:rPr b="1" lang="es"/>
              <a:t>auth.log </a:t>
            </a:r>
            <a:r>
              <a:rPr lang="es"/>
              <a:t>para averiguar la fecha y hora de del último inicio de sesión del usuario </a:t>
            </a:r>
            <a:r>
              <a:rPr b="1" lang="es"/>
              <a:t>alberto</a:t>
            </a:r>
            <a:r>
              <a:rPr lang="es"/>
              <a:t>.</a:t>
            </a:r>
            <a:endParaRPr/>
          </a:p>
          <a:p>
            <a:pPr indent="-342900" lvl="0" marL="457200" rtl="0" algn="l">
              <a:spcBef>
                <a:spcPts val="0"/>
              </a:spcBef>
              <a:spcAft>
                <a:spcPts val="0"/>
              </a:spcAft>
              <a:buSzPts val="1800"/>
              <a:buAutoNum type="arabicPeriod"/>
            </a:pPr>
            <a:r>
              <a:rPr lang="es"/>
              <a:t>Averigua el </a:t>
            </a:r>
            <a:r>
              <a:rPr b="1" lang="es"/>
              <a:t>PID</a:t>
            </a:r>
            <a:r>
              <a:rPr lang="es"/>
              <a:t> del proceso </a:t>
            </a:r>
            <a:r>
              <a:rPr b="1" lang="es"/>
              <a:t>systemd</a:t>
            </a:r>
            <a:r>
              <a:rPr lang="es"/>
              <a:t>.</a:t>
            </a:r>
            <a:endParaRPr/>
          </a:p>
          <a:p>
            <a:pPr indent="-342900" lvl="0" marL="457200" rtl="0" algn="l">
              <a:spcBef>
                <a:spcPts val="0"/>
              </a:spcBef>
              <a:spcAft>
                <a:spcPts val="0"/>
              </a:spcAft>
              <a:buSzPts val="1800"/>
              <a:buAutoNum type="arabicPeriod"/>
            </a:pPr>
            <a:r>
              <a:rPr lang="es"/>
              <a:t>Descubre quién es el proceso padre de </a:t>
            </a:r>
            <a:r>
              <a:rPr b="1" lang="es"/>
              <a:t>atd</a:t>
            </a:r>
            <a:r>
              <a:rPr lang="es"/>
              <a:t>.</a:t>
            </a:r>
            <a:endParaRPr/>
          </a:p>
          <a:p>
            <a:pPr indent="-342900" lvl="0" marL="457200" rtl="0" algn="l">
              <a:spcBef>
                <a:spcPts val="0"/>
              </a:spcBef>
              <a:spcAft>
                <a:spcPts val="0"/>
              </a:spcAft>
              <a:buSzPts val="1800"/>
              <a:buAutoNum type="arabicPeriod"/>
            </a:pPr>
            <a:r>
              <a:rPr lang="es"/>
              <a:t>Obtener la cantidad de memoria ram y swap del sistema.</a:t>
            </a:r>
            <a:endParaRPr/>
          </a:p>
          <a:p>
            <a:pPr indent="-342900" lvl="0" marL="457200" rtl="0" algn="l">
              <a:spcBef>
                <a:spcPts val="0"/>
              </a:spcBef>
              <a:spcAft>
                <a:spcPts val="0"/>
              </a:spcAft>
              <a:buSzPts val="1800"/>
              <a:buAutoNum type="arabicPeriod"/>
            </a:pPr>
            <a:r>
              <a:rPr lang="es"/>
              <a:t>Averigua el estado del servicio </a:t>
            </a:r>
            <a:r>
              <a:rPr b="1" lang="es"/>
              <a:t>ssh</a:t>
            </a:r>
            <a:r>
              <a:rPr lang="es"/>
              <a:t>.</a:t>
            </a:r>
            <a:endParaRPr/>
          </a:p>
          <a:p>
            <a:pPr indent="-342900" lvl="0" marL="457200" rtl="0" algn="l">
              <a:spcBef>
                <a:spcPts val="0"/>
              </a:spcBef>
              <a:spcAft>
                <a:spcPts val="0"/>
              </a:spcAft>
              <a:buSzPts val="1800"/>
              <a:buAutoNum type="arabicPeriod"/>
            </a:pPr>
            <a:r>
              <a:rPr lang="es"/>
              <a:t>Lista el estado de todos los servicios.</a:t>
            </a:r>
            <a:endParaRPr/>
          </a:p>
          <a:p>
            <a:pPr indent="-342900" lvl="0" marL="457200" rtl="0" algn="l">
              <a:spcBef>
                <a:spcPts val="0"/>
              </a:spcBef>
              <a:spcAft>
                <a:spcPts val="0"/>
              </a:spcAft>
              <a:buSzPts val="1800"/>
              <a:buAutoNum type="arabicPeriod"/>
            </a:pPr>
            <a:r>
              <a:rPr lang="es"/>
              <a:t>Obtén el nivel de ejecución actual del sistema y indica algún servicio que se active en este nivel.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REGISTROS DE SUCESOS</a:t>
            </a:r>
            <a:endParaRPr/>
          </a:p>
        </p:txBody>
      </p:sp>
      <p:sp>
        <p:nvSpPr>
          <p:cNvPr id="63" name="Google Shape;63;p14"/>
          <p:cNvSpPr txBox="1"/>
          <p:nvPr>
            <p:ph idx="1" type="body"/>
          </p:nvPr>
        </p:nvSpPr>
        <p:spPr>
          <a:xfrm>
            <a:off x="311700" y="1228675"/>
            <a:ext cx="85206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Guardan detalle del funcionamiento del sistema:</a:t>
            </a:r>
            <a:r>
              <a:rPr b="1" lang="es"/>
              <a:t> /var/log</a:t>
            </a:r>
            <a:endParaRPr b="1"/>
          </a:p>
          <a:p>
            <a:pPr indent="0" lvl="0" marL="0" rtl="0" algn="l">
              <a:spcBef>
                <a:spcPts val="1600"/>
              </a:spcBef>
              <a:spcAft>
                <a:spcPts val="0"/>
              </a:spcAft>
              <a:buNone/>
            </a:pPr>
            <a:r>
              <a:rPr lang="es"/>
              <a:t>Daemon: </a:t>
            </a:r>
            <a:r>
              <a:rPr b="1" lang="es"/>
              <a:t>syslog-ng</a:t>
            </a:r>
            <a:r>
              <a:rPr lang="es"/>
              <a:t> y </a:t>
            </a:r>
            <a:r>
              <a:rPr b="1" lang="es"/>
              <a:t>rsyslogd</a:t>
            </a:r>
            <a:r>
              <a:rPr lang="es"/>
              <a:t> (predeterminado en Ubuntu).</a:t>
            </a:r>
            <a:endParaRPr/>
          </a:p>
          <a:p>
            <a:pPr indent="0" lvl="0" marL="0" rtl="0" algn="l">
              <a:spcBef>
                <a:spcPts val="1600"/>
              </a:spcBef>
              <a:spcAft>
                <a:spcPts val="1600"/>
              </a:spcAft>
              <a:buNone/>
            </a:pPr>
            <a:r>
              <a:t/>
            </a:r>
            <a:endParaRPr b="1"/>
          </a:p>
        </p:txBody>
      </p:sp>
      <p:graphicFrame>
        <p:nvGraphicFramePr>
          <p:cNvPr id="64" name="Google Shape;64;p14"/>
          <p:cNvGraphicFramePr/>
          <p:nvPr/>
        </p:nvGraphicFramePr>
        <p:xfrm>
          <a:off x="1562100" y="2495550"/>
          <a:ext cx="3000000" cy="3000000"/>
        </p:xfrm>
        <a:graphic>
          <a:graphicData uri="http://schemas.openxmlformats.org/drawingml/2006/table">
            <a:tbl>
              <a:tblPr>
                <a:noFill/>
                <a:tableStyleId>{9B224E43-EED1-4FD8-BF87-50994F963E84}</a:tableStyleId>
              </a:tblPr>
              <a:tblGrid>
                <a:gridCol w="1333500"/>
                <a:gridCol w="4738675"/>
              </a:tblGrid>
              <a:tr h="381000">
                <a:tc>
                  <a:txBody>
                    <a:bodyPr/>
                    <a:lstStyle/>
                    <a:p>
                      <a:pPr indent="0" lvl="0" marL="0" rtl="0" algn="ctr">
                        <a:spcBef>
                          <a:spcPts val="0"/>
                        </a:spcBef>
                        <a:spcAft>
                          <a:spcPts val="0"/>
                        </a:spcAft>
                        <a:buNone/>
                      </a:pPr>
                      <a:r>
                        <a:rPr b="1" lang="es"/>
                        <a:t>Registro</a:t>
                      </a:r>
                      <a:endParaRPr b="1"/>
                    </a:p>
                  </a:txBody>
                  <a:tcPr marT="91425" marB="91425" marR="91425" marL="91425">
                    <a:solidFill>
                      <a:srgbClr val="B6D7A8"/>
                    </a:solidFill>
                  </a:tcPr>
                </a:tc>
                <a:tc>
                  <a:txBody>
                    <a:bodyPr/>
                    <a:lstStyle/>
                    <a:p>
                      <a:pPr indent="0" lvl="0" marL="0" rtl="0" algn="ctr">
                        <a:spcBef>
                          <a:spcPts val="0"/>
                        </a:spcBef>
                        <a:spcAft>
                          <a:spcPts val="0"/>
                        </a:spcAft>
                        <a:buNone/>
                      </a:pPr>
                      <a:r>
                        <a:rPr b="1" lang="es"/>
                        <a:t>Tipo de eventos</a:t>
                      </a:r>
                      <a:endParaRPr b="1"/>
                    </a:p>
                  </a:txBody>
                  <a:tcPr marT="91425" marB="91425" marR="91425" marL="91425">
                    <a:solidFill>
                      <a:srgbClr val="B6D7A8"/>
                    </a:solidFill>
                  </a:tcPr>
                </a:tc>
              </a:tr>
              <a:tr h="381000">
                <a:tc>
                  <a:txBody>
                    <a:bodyPr/>
                    <a:lstStyle/>
                    <a:p>
                      <a:pPr indent="0" lvl="0" marL="0" rtl="0" algn="ctr">
                        <a:spcBef>
                          <a:spcPts val="0"/>
                        </a:spcBef>
                        <a:spcAft>
                          <a:spcPts val="0"/>
                        </a:spcAft>
                        <a:buNone/>
                      </a:pPr>
                      <a:r>
                        <a:rPr lang="es"/>
                        <a:t>auth.log</a:t>
                      </a:r>
                      <a:endParaRPr/>
                    </a:p>
                  </a:txBody>
                  <a:tcPr marT="91425" marB="91425" marR="91425" marL="91425"/>
                </a:tc>
                <a:tc>
                  <a:txBody>
                    <a:bodyPr/>
                    <a:lstStyle/>
                    <a:p>
                      <a:pPr indent="0" lvl="0" marL="0" rtl="0" algn="l">
                        <a:spcBef>
                          <a:spcPts val="0"/>
                        </a:spcBef>
                        <a:spcAft>
                          <a:spcPts val="0"/>
                        </a:spcAft>
                        <a:buNone/>
                      </a:pPr>
                      <a:r>
                        <a:rPr lang="es"/>
                        <a:t>Mensajes relativos a la seguridad y a las autorizaciones.</a:t>
                      </a:r>
                      <a:endParaRPr/>
                    </a:p>
                  </a:txBody>
                  <a:tcPr marT="91425" marB="91425" marR="91425" marL="91425"/>
                </a:tc>
              </a:tr>
              <a:tr h="381000">
                <a:tc>
                  <a:txBody>
                    <a:bodyPr/>
                    <a:lstStyle/>
                    <a:p>
                      <a:pPr indent="0" lvl="0" marL="0" rtl="0" algn="ctr">
                        <a:spcBef>
                          <a:spcPts val="0"/>
                        </a:spcBef>
                        <a:spcAft>
                          <a:spcPts val="0"/>
                        </a:spcAft>
                        <a:buNone/>
                      </a:pPr>
                      <a:r>
                        <a:rPr lang="es"/>
                        <a:t>boot.log</a:t>
                      </a:r>
                      <a:endParaRPr/>
                    </a:p>
                  </a:txBody>
                  <a:tcPr marT="91425" marB="91425" marR="91425" marL="91425"/>
                </a:tc>
                <a:tc>
                  <a:txBody>
                    <a:bodyPr/>
                    <a:lstStyle/>
                    <a:p>
                      <a:pPr indent="0" lvl="0" marL="0" rtl="0" algn="l">
                        <a:spcBef>
                          <a:spcPts val="0"/>
                        </a:spcBef>
                        <a:spcAft>
                          <a:spcPts val="0"/>
                        </a:spcAft>
                        <a:buNone/>
                      </a:pPr>
                      <a:r>
                        <a:rPr lang="es"/>
                        <a:t>Mensajes de arranque del sistema.</a:t>
                      </a:r>
                      <a:endParaRPr/>
                    </a:p>
                  </a:txBody>
                  <a:tcPr marT="91425" marB="91425" marR="91425" marL="91425"/>
                </a:tc>
              </a:tr>
              <a:tr h="381000">
                <a:tc>
                  <a:txBody>
                    <a:bodyPr/>
                    <a:lstStyle/>
                    <a:p>
                      <a:pPr indent="0" lvl="0" marL="0" rtl="0" algn="ctr">
                        <a:spcBef>
                          <a:spcPts val="0"/>
                        </a:spcBef>
                        <a:spcAft>
                          <a:spcPts val="0"/>
                        </a:spcAft>
                        <a:buNone/>
                      </a:pPr>
                      <a:r>
                        <a:rPr lang="es"/>
                        <a:t>dpkg.log</a:t>
                      </a:r>
                      <a:endParaRPr/>
                    </a:p>
                  </a:txBody>
                  <a:tcPr marT="91425" marB="91425" marR="91425" marL="91425"/>
                </a:tc>
                <a:tc>
                  <a:txBody>
                    <a:bodyPr/>
                    <a:lstStyle/>
                    <a:p>
                      <a:pPr indent="0" lvl="0" marL="0" rtl="0" algn="l">
                        <a:spcBef>
                          <a:spcPts val="0"/>
                        </a:spcBef>
                        <a:spcAft>
                          <a:spcPts val="0"/>
                        </a:spcAft>
                        <a:buNone/>
                      </a:pPr>
                      <a:r>
                        <a:rPr lang="es"/>
                        <a:t>Mensajes relacionados con la instalación de paquetes.</a:t>
                      </a:r>
                      <a:endParaRPr/>
                    </a:p>
                  </a:txBody>
                  <a:tcPr marT="91425" marB="91425" marR="91425" marL="91425"/>
                </a:tc>
              </a:tr>
              <a:tr h="381000">
                <a:tc>
                  <a:txBody>
                    <a:bodyPr/>
                    <a:lstStyle/>
                    <a:p>
                      <a:pPr indent="0" lvl="0" marL="0" rtl="0" algn="ctr">
                        <a:spcBef>
                          <a:spcPts val="0"/>
                        </a:spcBef>
                        <a:spcAft>
                          <a:spcPts val="0"/>
                        </a:spcAft>
                        <a:buNone/>
                      </a:pPr>
                      <a:r>
                        <a:rPr lang="es"/>
                        <a:t>kern.log</a:t>
                      </a:r>
                      <a:endParaRPr/>
                    </a:p>
                  </a:txBody>
                  <a:tcPr marT="91425" marB="91425" marR="91425" marL="91425"/>
                </a:tc>
                <a:tc>
                  <a:txBody>
                    <a:bodyPr/>
                    <a:lstStyle/>
                    <a:p>
                      <a:pPr indent="0" lvl="0" marL="0" rtl="0" algn="l">
                        <a:spcBef>
                          <a:spcPts val="0"/>
                        </a:spcBef>
                        <a:spcAft>
                          <a:spcPts val="0"/>
                        </a:spcAft>
                        <a:buNone/>
                      </a:pPr>
                      <a:r>
                        <a:rPr lang="es"/>
                        <a:t>Mensajes relacionados con el núcleo.</a:t>
                      </a:r>
                      <a:endParaRPr/>
                    </a:p>
                  </a:txBody>
                  <a:tcPr marT="91425" marB="91425" marR="91425" marL="91425"/>
                </a:tc>
              </a:tr>
              <a:tr h="381000">
                <a:tc>
                  <a:txBody>
                    <a:bodyPr/>
                    <a:lstStyle/>
                    <a:p>
                      <a:pPr indent="0" lvl="0" marL="0" rtl="0" algn="ctr">
                        <a:spcBef>
                          <a:spcPts val="0"/>
                        </a:spcBef>
                        <a:spcAft>
                          <a:spcPts val="0"/>
                        </a:spcAft>
                        <a:buNone/>
                      </a:pPr>
                      <a:r>
                        <a:rPr lang="es"/>
                        <a:t>syslog</a:t>
                      </a:r>
                      <a:endParaRPr/>
                    </a:p>
                  </a:txBody>
                  <a:tcPr marT="91425" marB="91425" marR="91425" marL="91425"/>
                </a:tc>
                <a:tc>
                  <a:txBody>
                    <a:bodyPr/>
                    <a:lstStyle/>
                    <a:p>
                      <a:pPr indent="0" lvl="0" marL="0" rtl="0" algn="l">
                        <a:spcBef>
                          <a:spcPts val="0"/>
                        </a:spcBef>
                        <a:spcAft>
                          <a:spcPts val="0"/>
                        </a:spcAft>
                        <a:buNone/>
                      </a:pPr>
                      <a:r>
                        <a:rPr lang="es"/>
                        <a:t>Mensajes relacionados con el daemon de registro.</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MONITORIZACIÓN</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a:t>
            </a:r>
            <a:endParaRPr/>
          </a:p>
          <a:p>
            <a:pPr indent="0" lvl="0" marL="0" marR="0" rtl="0" algn="l">
              <a:lnSpc>
                <a:spcPct val="100000"/>
              </a:lnSpc>
              <a:spcBef>
                <a:spcPts val="1600"/>
              </a:spcBef>
              <a:spcAft>
                <a:spcPts val="0"/>
              </a:spcAft>
              <a:buNone/>
            </a:pPr>
            <a:r>
              <a:rPr b="1" lang="es" sz="1000"/>
              <a:t>ps</a:t>
            </a:r>
            <a:r>
              <a:rPr lang="es" sz="1000"/>
              <a:t>: Informa sobre los procesos que se están ejecutando en el sistema.</a:t>
            </a:r>
            <a:endParaRPr sz="1000"/>
          </a:p>
          <a:p>
            <a:pPr indent="0" lvl="0" marL="0" marR="0" rtl="0" algn="l">
              <a:lnSpc>
                <a:spcPct val="100000"/>
              </a:lnSpc>
              <a:spcBef>
                <a:spcPts val="1600"/>
              </a:spcBef>
              <a:spcAft>
                <a:spcPts val="0"/>
              </a:spcAft>
              <a:buNone/>
            </a:pPr>
            <a:r>
              <a:rPr b="1" lang="es" sz="1000"/>
              <a:t>pstree</a:t>
            </a:r>
            <a:r>
              <a:rPr lang="es" sz="1000"/>
              <a:t>: Muestra los procesos que se están ejecutando con una estructura de árbol.</a:t>
            </a:r>
            <a:endParaRPr sz="1000"/>
          </a:p>
          <a:p>
            <a:pPr indent="0" lvl="0" marL="0" rtl="0" algn="l">
              <a:lnSpc>
                <a:spcPct val="100000"/>
              </a:lnSpc>
              <a:spcBef>
                <a:spcPts val="1600"/>
              </a:spcBef>
              <a:spcAft>
                <a:spcPts val="0"/>
              </a:spcAft>
              <a:buNone/>
            </a:pPr>
            <a:r>
              <a:rPr b="1" lang="es" sz="1000"/>
              <a:t>top </a:t>
            </a:r>
            <a:r>
              <a:rPr lang="es" sz="1000"/>
              <a:t>y </a:t>
            </a:r>
            <a:r>
              <a:rPr b="1" lang="es" sz="1000"/>
              <a:t>htop</a:t>
            </a:r>
            <a:r>
              <a:rPr lang="es" sz="1000"/>
              <a:t>: Información sobre el grado de ocupación de la CPU, de la memoria RAM, de la memoria de intercambio (swap) y los procesos que se están ejecutando.</a:t>
            </a:r>
            <a:endParaRPr sz="1000"/>
          </a:p>
          <a:p>
            <a:pPr indent="0" lvl="0" marL="0" marR="0" rtl="0" algn="l">
              <a:lnSpc>
                <a:spcPct val="100000"/>
              </a:lnSpc>
              <a:spcBef>
                <a:spcPts val="1600"/>
              </a:spcBef>
              <a:spcAft>
                <a:spcPts val="0"/>
              </a:spcAft>
              <a:buNone/>
            </a:pPr>
            <a:r>
              <a:rPr b="1" lang="es" sz="1000"/>
              <a:t>uptime</a:t>
            </a:r>
            <a:r>
              <a:rPr lang="es" sz="1000"/>
              <a:t>: Nos informa sobre la cantidad de tiempo que lleva funcionando el sistema.</a:t>
            </a:r>
            <a:endParaRPr sz="1000"/>
          </a:p>
          <a:p>
            <a:pPr indent="0" lvl="0" marL="0" marR="0" rtl="0" algn="l">
              <a:lnSpc>
                <a:spcPct val="100000"/>
              </a:lnSpc>
              <a:spcBef>
                <a:spcPts val="1600"/>
              </a:spcBef>
              <a:spcAft>
                <a:spcPts val="0"/>
              </a:spcAft>
              <a:buNone/>
            </a:pPr>
            <a:r>
              <a:rPr b="1" lang="es" sz="1000"/>
              <a:t>free</a:t>
            </a:r>
            <a:r>
              <a:rPr lang="es" sz="1000"/>
              <a:t>: Ofrece información detallada sobre la memoria (tanto física como de intercambio).</a:t>
            </a:r>
            <a:endParaRPr sz="1000"/>
          </a:p>
          <a:p>
            <a:pPr indent="0" lvl="0" marL="0" marR="0" rtl="0" algn="l">
              <a:lnSpc>
                <a:spcPct val="100000"/>
              </a:lnSpc>
              <a:spcBef>
                <a:spcPts val="1600"/>
              </a:spcBef>
              <a:spcAft>
                <a:spcPts val="0"/>
              </a:spcAft>
              <a:buNone/>
            </a:pPr>
            <a:r>
              <a:rPr b="1" lang="es" sz="1000"/>
              <a:t>pmap</a:t>
            </a:r>
            <a:r>
              <a:rPr lang="es" sz="1000"/>
              <a:t>: Muestra el mapa de memoria de un proceso en particular.</a:t>
            </a:r>
            <a:endParaRPr sz="1000"/>
          </a:p>
          <a:p>
            <a:pPr indent="0" lvl="0" marL="0" marR="0" rtl="0" algn="l">
              <a:lnSpc>
                <a:spcPct val="100000"/>
              </a:lnSpc>
              <a:spcBef>
                <a:spcPts val="1600"/>
              </a:spcBef>
              <a:spcAft>
                <a:spcPts val="0"/>
              </a:spcAft>
              <a:buNone/>
            </a:pPr>
            <a:r>
              <a:rPr b="1" lang="es" sz="1000"/>
              <a:t>who</a:t>
            </a:r>
            <a:r>
              <a:rPr lang="es" sz="1000"/>
              <a:t>: Informa sobre los usuarios que están en estos momentos autenticados en el sistema.</a:t>
            </a:r>
            <a:endParaRPr sz="1000"/>
          </a:p>
          <a:p>
            <a:pPr indent="0" lvl="0" marL="0" marR="0" rtl="0" algn="l">
              <a:lnSpc>
                <a:spcPct val="100000"/>
              </a:lnSpc>
              <a:spcBef>
                <a:spcPts val="16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 SERVICIOS</a:t>
            </a:r>
            <a:endParaRPr/>
          </a:p>
        </p:txBody>
      </p:sp>
      <p:sp>
        <p:nvSpPr>
          <p:cNvPr id="76" name="Google Shape;76;p16"/>
          <p:cNvSpPr txBox="1"/>
          <p:nvPr>
            <p:ph idx="1" type="body"/>
          </p:nvPr>
        </p:nvSpPr>
        <p:spPr>
          <a:xfrm>
            <a:off x="311700" y="1228675"/>
            <a:ext cx="85206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Los servicios (Daemon) son programas que se ejecutan en segundo plano para ofrecer una función concreta de forma independiente del usuario que pueda iniciar sesión en el sistema.</a:t>
            </a:r>
            <a:endParaRPr sz="1400"/>
          </a:p>
          <a:p>
            <a:pPr indent="0" lvl="0" marL="0" rtl="0" algn="l">
              <a:spcBef>
                <a:spcPts val="1600"/>
              </a:spcBef>
              <a:spcAft>
                <a:spcPts val="1600"/>
              </a:spcAft>
              <a:buNone/>
            </a:pPr>
            <a:r>
              <a:t/>
            </a:r>
            <a:endParaRPr/>
          </a:p>
        </p:txBody>
      </p:sp>
      <p:graphicFrame>
        <p:nvGraphicFramePr>
          <p:cNvPr id="77" name="Google Shape;77;p16"/>
          <p:cNvGraphicFramePr/>
          <p:nvPr/>
        </p:nvGraphicFramePr>
        <p:xfrm>
          <a:off x="476625" y="2268475"/>
          <a:ext cx="3000000" cy="3000000"/>
        </p:xfrm>
        <a:graphic>
          <a:graphicData uri="http://schemas.openxmlformats.org/drawingml/2006/table">
            <a:tbl>
              <a:tblPr>
                <a:noFill/>
                <a:tableStyleId>{9B224E43-EED1-4FD8-BF87-50994F963E84}</a:tableStyleId>
              </a:tblPr>
              <a:tblGrid>
                <a:gridCol w="772125"/>
                <a:gridCol w="3358825"/>
                <a:gridCol w="772125"/>
                <a:gridCol w="3358825"/>
              </a:tblGrid>
              <a:tr h="381000">
                <a:tc>
                  <a:txBody>
                    <a:bodyPr/>
                    <a:lstStyle/>
                    <a:p>
                      <a:pPr indent="0" lvl="0" marL="0" rtl="0" algn="l">
                        <a:spcBef>
                          <a:spcPts val="0"/>
                        </a:spcBef>
                        <a:spcAft>
                          <a:spcPts val="0"/>
                        </a:spcAft>
                        <a:buNone/>
                      </a:pPr>
                      <a:r>
                        <a:rPr lang="es" sz="1200"/>
                        <a:t>Servicio</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Descripción</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Servicio</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Descripción</a:t>
                      </a:r>
                      <a:endParaRPr sz="1200"/>
                    </a:p>
                  </a:txBody>
                  <a:tcPr marT="91425" marB="91425" marR="91425" marL="91425">
                    <a:solidFill>
                      <a:srgbClr val="D9EAD3"/>
                    </a:solidFill>
                  </a:tcPr>
                </a:tc>
              </a:tr>
              <a:tr h="381000">
                <a:tc>
                  <a:txBody>
                    <a:bodyPr/>
                    <a:lstStyle/>
                    <a:p>
                      <a:pPr indent="0" lvl="0" marL="0" rtl="0" algn="l">
                        <a:spcBef>
                          <a:spcPts val="0"/>
                        </a:spcBef>
                        <a:spcAft>
                          <a:spcPts val="0"/>
                        </a:spcAft>
                        <a:buNone/>
                      </a:pPr>
                      <a:r>
                        <a:rPr lang="es" sz="1200"/>
                        <a:t>atd</a:t>
                      </a:r>
                      <a:endParaRPr sz="1200"/>
                    </a:p>
                  </a:txBody>
                  <a:tcPr marT="91425" marB="91425" marR="91425" marL="91425"/>
                </a:tc>
                <a:tc>
                  <a:txBody>
                    <a:bodyPr/>
                    <a:lstStyle/>
                    <a:p>
                      <a:pPr indent="0" lvl="0" marL="0" rtl="0" algn="l">
                        <a:spcBef>
                          <a:spcPts val="0"/>
                        </a:spcBef>
                        <a:spcAft>
                          <a:spcPts val="0"/>
                        </a:spcAft>
                        <a:buNone/>
                      </a:pPr>
                      <a:r>
                        <a:rPr lang="es" sz="1200"/>
                        <a:t>Ejecuta las tareas programadas con </a:t>
                      </a:r>
                      <a:r>
                        <a:rPr b="1" lang="es" sz="1200"/>
                        <a:t>at</a:t>
                      </a:r>
                      <a:r>
                        <a:rPr lang="es" sz="1200"/>
                        <a:t>.</a:t>
                      </a:r>
                      <a:endParaRPr sz="1200"/>
                    </a:p>
                  </a:txBody>
                  <a:tcPr marT="91425" marB="91425" marR="91425" marL="91425"/>
                </a:tc>
                <a:tc>
                  <a:txBody>
                    <a:bodyPr/>
                    <a:lstStyle/>
                    <a:p>
                      <a:pPr indent="0" lvl="0" marL="0" rtl="0" algn="l">
                        <a:spcBef>
                          <a:spcPts val="0"/>
                        </a:spcBef>
                        <a:spcAft>
                          <a:spcPts val="0"/>
                        </a:spcAft>
                        <a:buNone/>
                      </a:pPr>
                      <a:r>
                        <a:rPr lang="es" sz="1200"/>
                        <a:t>ntp</a:t>
                      </a:r>
                      <a:endParaRPr sz="1200"/>
                    </a:p>
                  </a:txBody>
                  <a:tcPr marT="91425" marB="91425" marR="91425" marL="91425"/>
                </a:tc>
                <a:tc>
                  <a:txBody>
                    <a:bodyPr/>
                    <a:lstStyle/>
                    <a:p>
                      <a:pPr indent="0" lvl="0" marL="0" rtl="0" algn="l">
                        <a:spcBef>
                          <a:spcPts val="0"/>
                        </a:spcBef>
                        <a:spcAft>
                          <a:spcPts val="0"/>
                        </a:spcAft>
                        <a:buNone/>
                      </a:pPr>
                      <a:r>
                        <a:rPr lang="es" sz="1200"/>
                        <a:t>Sincroniza la hora en la red.</a:t>
                      </a:r>
                      <a:endParaRPr sz="1200"/>
                    </a:p>
                  </a:txBody>
                  <a:tcPr marT="91425" marB="91425" marR="91425" marL="91425"/>
                </a:tc>
              </a:tr>
              <a:tr h="381000">
                <a:tc>
                  <a:txBody>
                    <a:bodyPr/>
                    <a:lstStyle/>
                    <a:p>
                      <a:pPr indent="0" lvl="0" marL="0" rtl="0" algn="l">
                        <a:spcBef>
                          <a:spcPts val="0"/>
                        </a:spcBef>
                        <a:spcAft>
                          <a:spcPts val="0"/>
                        </a:spcAft>
                        <a:buNone/>
                      </a:pPr>
                      <a:r>
                        <a:rPr lang="es" sz="1200"/>
                        <a:t>crond</a:t>
                      </a:r>
                      <a:endParaRPr sz="1200"/>
                    </a:p>
                  </a:txBody>
                  <a:tcPr marT="91425" marB="91425" marR="91425" marL="91425"/>
                </a:tc>
                <a:tc>
                  <a:txBody>
                    <a:bodyPr/>
                    <a:lstStyle/>
                    <a:p>
                      <a:pPr indent="0" lvl="0" marL="0" rtl="0" algn="l">
                        <a:spcBef>
                          <a:spcPts val="0"/>
                        </a:spcBef>
                        <a:spcAft>
                          <a:spcPts val="0"/>
                        </a:spcAft>
                        <a:buNone/>
                      </a:pPr>
                      <a:r>
                        <a:rPr lang="es" sz="1200"/>
                        <a:t>Ejecuta las tareas programadas del sistema.</a:t>
                      </a:r>
                      <a:endParaRPr sz="1200"/>
                    </a:p>
                  </a:txBody>
                  <a:tcPr marT="91425" marB="91425" marR="91425" marL="91425"/>
                </a:tc>
                <a:tc>
                  <a:txBody>
                    <a:bodyPr/>
                    <a:lstStyle/>
                    <a:p>
                      <a:pPr indent="0" lvl="0" marL="0" rtl="0" algn="l">
                        <a:spcBef>
                          <a:spcPts val="0"/>
                        </a:spcBef>
                        <a:spcAft>
                          <a:spcPts val="0"/>
                        </a:spcAft>
                        <a:buNone/>
                      </a:pPr>
                      <a:r>
                        <a:rPr lang="es" sz="1200"/>
                        <a:t>rpc</a:t>
                      </a:r>
                      <a:endParaRPr sz="1200"/>
                    </a:p>
                  </a:txBody>
                  <a:tcPr marT="91425" marB="91425" marR="91425" marL="91425"/>
                </a:tc>
                <a:tc>
                  <a:txBody>
                    <a:bodyPr/>
                    <a:lstStyle/>
                    <a:p>
                      <a:pPr indent="0" lvl="0" marL="0" rtl="0" algn="l">
                        <a:spcBef>
                          <a:spcPts val="0"/>
                        </a:spcBef>
                        <a:spcAft>
                          <a:spcPts val="0"/>
                        </a:spcAft>
                        <a:buNone/>
                      </a:pPr>
                      <a:r>
                        <a:rPr lang="es" sz="1200"/>
                        <a:t>Permite la ejecución remota de procesos.</a:t>
                      </a:r>
                      <a:endParaRPr sz="1200"/>
                    </a:p>
                  </a:txBody>
                  <a:tcPr marT="91425" marB="91425" marR="91425" marL="91425"/>
                </a:tc>
              </a:tr>
              <a:tr h="381000">
                <a:tc>
                  <a:txBody>
                    <a:bodyPr/>
                    <a:lstStyle/>
                    <a:p>
                      <a:pPr indent="0" lvl="0" marL="0" rtl="0" algn="l">
                        <a:spcBef>
                          <a:spcPts val="0"/>
                        </a:spcBef>
                        <a:spcAft>
                          <a:spcPts val="0"/>
                        </a:spcAft>
                        <a:buNone/>
                      </a:pPr>
                      <a:r>
                        <a:rPr lang="es" sz="1200"/>
                        <a:t>netfs</a:t>
                      </a:r>
                      <a:endParaRPr sz="1200"/>
                    </a:p>
                  </a:txBody>
                  <a:tcPr marT="91425" marB="91425" marR="91425" marL="91425"/>
                </a:tc>
                <a:tc>
                  <a:txBody>
                    <a:bodyPr/>
                    <a:lstStyle/>
                    <a:p>
                      <a:pPr indent="0" lvl="0" marL="0" rtl="0" algn="l">
                        <a:spcBef>
                          <a:spcPts val="0"/>
                        </a:spcBef>
                        <a:spcAft>
                          <a:spcPts val="0"/>
                        </a:spcAft>
                        <a:buNone/>
                      </a:pPr>
                      <a:r>
                        <a:rPr lang="es" sz="1200"/>
                        <a:t>Monta el sistema de archivos en red.</a:t>
                      </a:r>
                      <a:endParaRPr sz="1200"/>
                    </a:p>
                  </a:txBody>
                  <a:tcPr marT="91425" marB="91425" marR="91425" marL="91425"/>
                </a:tc>
                <a:tc>
                  <a:txBody>
                    <a:bodyPr/>
                    <a:lstStyle/>
                    <a:p>
                      <a:pPr indent="0" lvl="0" marL="0" rtl="0" algn="l">
                        <a:spcBef>
                          <a:spcPts val="0"/>
                        </a:spcBef>
                        <a:spcAft>
                          <a:spcPts val="0"/>
                        </a:spcAft>
                        <a:buNone/>
                      </a:pPr>
                      <a:r>
                        <a:rPr lang="es" sz="1200"/>
                        <a:t>rsyslog</a:t>
                      </a:r>
                      <a:endParaRPr sz="1200"/>
                    </a:p>
                  </a:txBody>
                  <a:tcPr marT="91425" marB="91425" marR="91425" marL="91425"/>
                </a:tc>
                <a:tc>
                  <a:txBody>
                    <a:bodyPr/>
                    <a:lstStyle/>
                    <a:p>
                      <a:pPr indent="0" lvl="0" marL="0" rtl="0" algn="l">
                        <a:spcBef>
                          <a:spcPts val="0"/>
                        </a:spcBef>
                        <a:spcAft>
                          <a:spcPts val="0"/>
                        </a:spcAft>
                        <a:buNone/>
                      </a:pPr>
                      <a:r>
                        <a:rPr lang="es" sz="1200"/>
                        <a:t>Almacena los sucesos del sistema.</a:t>
                      </a:r>
                      <a:endParaRPr sz="1200"/>
                    </a:p>
                  </a:txBody>
                  <a:tcPr marT="91425" marB="91425" marR="91425" marL="91425"/>
                </a:tc>
              </a:tr>
              <a:tr h="381000">
                <a:tc>
                  <a:txBody>
                    <a:bodyPr/>
                    <a:lstStyle/>
                    <a:p>
                      <a:pPr indent="0" lvl="0" marL="0" rtl="0" algn="l">
                        <a:spcBef>
                          <a:spcPts val="0"/>
                        </a:spcBef>
                        <a:spcAft>
                          <a:spcPts val="0"/>
                        </a:spcAft>
                        <a:buNone/>
                      </a:pPr>
                      <a:r>
                        <a:rPr lang="es" sz="1200"/>
                        <a:t>network</a:t>
                      </a:r>
                      <a:endParaRPr sz="1200"/>
                    </a:p>
                  </a:txBody>
                  <a:tcPr marT="91425" marB="91425" marR="91425" marL="91425"/>
                </a:tc>
                <a:tc>
                  <a:txBody>
                    <a:bodyPr/>
                    <a:lstStyle/>
                    <a:p>
                      <a:pPr indent="0" lvl="0" marL="0" rtl="0" algn="l">
                        <a:spcBef>
                          <a:spcPts val="0"/>
                        </a:spcBef>
                        <a:spcAft>
                          <a:spcPts val="0"/>
                        </a:spcAft>
                        <a:buNone/>
                      </a:pPr>
                      <a:r>
                        <a:rPr lang="es" sz="1200"/>
                        <a:t>Activa las interfaces de red del sistema.</a:t>
                      </a:r>
                      <a:endParaRPr sz="1200"/>
                    </a:p>
                  </a:txBody>
                  <a:tcPr marT="91425" marB="91425" marR="91425" marL="91425"/>
                </a:tc>
                <a:tc>
                  <a:txBody>
                    <a:bodyPr/>
                    <a:lstStyle/>
                    <a:p>
                      <a:pPr indent="0" lvl="0" marL="0" rtl="0" algn="l">
                        <a:spcBef>
                          <a:spcPts val="0"/>
                        </a:spcBef>
                        <a:spcAft>
                          <a:spcPts val="0"/>
                        </a:spcAft>
                        <a:buNone/>
                      </a:pPr>
                      <a:r>
                        <a:rPr lang="es" sz="1200"/>
                        <a:t>sshd</a:t>
                      </a:r>
                      <a:endParaRPr sz="1200"/>
                    </a:p>
                  </a:txBody>
                  <a:tcPr marT="91425" marB="91425" marR="91425" marL="91425"/>
                </a:tc>
                <a:tc>
                  <a:txBody>
                    <a:bodyPr/>
                    <a:lstStyle/>
                    <a:p>
                      <a:pPr indent="0" lvl="0" marL="0" rtl="0" algn="l">
                        <a:spcBef>
                          <a:spcPts val="0"/>
                        </a:spcBef>
                        <a:spcAft>
                          <a:spcPts val="0"/>
                        </a:spcAft>
                        <a:buNone/>
                      </a:pPr>
                      <a:r>
                        <a:rPr lang="es" sz="1200"/>
                        <a:t>Shell segura.</a:t>
                      </a:r>
                      <a:endParaRPr sz="1200"/>
                    </a:p>
                  </a:txBody>
                  <a:tcPr marT="91425" marB="91425" marR="91425" marL="91425"/>
                </a:tc>
              </a:tr>
              <a:tr h="381000">
                <a:tc>
                  <a:txBody>
                    <a:bodyPr/>
                    <a:lstStyle/>
                    <a:p>
                      <a:pPr indent="0" lvl="0" marL="0" rtl="0" algn="l">
                        <a:spcBef>
                          <a:spcPts val="0"/>
                        </a:spcBef>
                        <a:spcAft>
                          <a:spcPts val="0"/>
                        </a:spcAft>
                        <a:buNone/>
                      </a:pPr>
                      <a:r>
                        <a:rPr lang="es" sz="1200"/>
                        <a:t>nfs</a:t>
                      </a:r>
                      <a:endParaRPr sz="1200"/>
                    </a:p>
                  </a:txBody>
                  <a:tcPr marT="91425" marB="91425" marR="91425" marL="91425"/>
                </a:tc>
                <a:tc>
                  <a:txBody>
                    <a:bodyPr/>
                    <a:lstStyle/>
                    <a:p>
                      <a:pPr indent="0" lvl="0" marL="0" rtl="0" algn="l">
                        <a:spcBef>
                          <a:spcPts val="0"/>
                        </a:spcBef>
                        <a:spcAft>
                          <a:spcPts val="0"/>
                        </a:spcAft>
                        <a:buNone/>
                      </a:pPr>
                      <a:r>
                        <a:rPr lang="es" sz="1200"/>
                        <a:t>Servicio de ficheros en red.</a:t>
                      </a:r>
                      <a:endParaRPr sz="1200"/>
                    </a:p>
                  </a:txBody>
                  <a:tcPr marT="91425" marB="91425" marR="91425" marL="91425"/>
                </a:tc>
                <a:tc>
                  <a:txBody>
                    <a:bodyPr/>
                    <a:lstStyle/>
                    <a:p>
                      <a:pPr indent="0" lvl="0" marL="0" rtl="0" algn="l">
                        <a:spcBef>
                          <a:spcPts val="0"/>
                        </a:spcBef>
                        <a:spcAft>
                          <a:spcPts val="0"/>
                        </a:spcAft>
                        <a:buNone/>
                      </a:pPr>
                      <a:r>
                        <a:rPr lang="es" sz="1200"/>
                        <a:t>xinetd</a:t>
                      </a:r>
                      <a:endParaRPr sz="1200"/>
                    </a:p>
                  </a:txBody>
                  <a:tcPr marT="91425" marB="91425" marR="91425" marL="91425"/>
                </a:tc>
                <a:tc>
                  <a:txBody>
                    <a:bodyPr/>
                    <a:lstStyle/>
                    <a:p>
                      <a:pPr indent="0" lvl="0" marL="0" rtl="0" algn="l">
                        <a:spcBef>
                          <a:spcPts val="0"/>
                        </a:spcBef>
                        <a:spcAft>
                          <a:spcPts val="0"/>
                        </a:spcAft>
                        <a:buNone/>
                      </a:pPr>
                      <a:r>
                        <a:rPr lang="es" sz="1200"/>
                        <a:t>Activa servicios en red.</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 SERVICIOS (II)</a:t>
            </a:r>
            <a:endParaRPr/>
          </a:p>
        </p:txBody>
      </p:sp>
      <p:sp>
        <p:nvSpPr>
          <p:cNvPr id="83" name="Google Shape;83;p17"/>
          <p:cNvSpPr txBox="1"/>
          <p:nvPr>
            <p:ph idx="1" type="body"/>
          </p:nvPr>
        </p:nvSpPr>
        <p:spPr>
          <a:xfrm>
            <a:off x="311700" y="1228675"/>
            <a:ext cx="85206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Servicios relacionados con la funcionalidad del servidor.</a:t>
            </a:r>
            <a:endParaRPr sz="1400"/>
          </a:p>
          <a:p>
            <a:pPr indent="0" lvl="0" marL="0" rtl="0" algn="l">
              <a:spcBef>
                <a:spcPts val="1600"/>
              </a:spcBef>
              <a:spcAft>
                <a:spcPts val="1600"/>
              </a:spcAft>
              <a:buNone/>
            </a:pPr>
            <a:r>
              <a:t/>
            </a:r>
            <a:endParaRPr/>
          </a:p>
        </p:txBody>
      </p:sp>
      <p:graphicFrame>
        <p:nvGraphicFramePr>
          <p:cNvPr id="84" name="Google Shape;84;p17"/>
          <p:cNvGraphicFramePr/>
          <p:nvPr/>
        </p:nvGraphicFramePr>
        <p:xfrm>
          <a:off x="703450" y="1859300"/>
          <a:ext cx="3000000" cy="3000000"/>
        </p:xfrm>
        <a:graphic>
          <a:graphicData uri="http://schemas.openxmlformats.org/drawingml/2006/table">
            <a:tbl>
              <a:tblPr>
                <a:noFill/>
                <a:tableStyleId>{9B224E43-EED1-4FD8-BF87-50994F963E84}</a:tableStyleId>
              </a:tblPr>
              <a:tblGrid>
                <a:gridCol w="857100"/>
                <a:gridCol w="2758125"/>
                <a:gridCol w="799100"/>
                <a:gridCol w="3233825"/>
              </a:tblGrid>
              <a:tr h="381000">
                <a:tc>
                  <a:txBody>
                    <a:bodyPr/>
                    <a:lstStyle/>
                    <a:p>
                      <a:pPr indent="0" lvl="0" marL="0" rtl="0" algn="l">
                        <a:spcBef>
                          <a:spcPts val="0"/>
                        </a:spcBef>
                        <a:spcAft>
                          <a:spcPts val="0"/>
                        </a:spcAft>
                        <a:buNone/>
                      </a:pPr>
                      <a:r>
                        <a:rPr lang="es" sz="1200"/>
                        <a:t>Servicio</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Descripción</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Servicio</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s" sz="1200"/>
                        <a:t>Descripción</a:t>
                      </a:r>
                      <a:endParaRPr sz="1200"/>
                    </a:p>
                  </a:txBody>
                  <a:tcPr marT="91425" marB="91425" marR="91425" marL="91425">
                    <a:solidFill>
                      <a:srgbClr val="D9EAD3"/>
                    </a:solidFill>
                  </a:tcPr>
                </a:tc>
              </a:tr>
              <a:tr h="381000">
                <a:tc>
                  <a:txBody>
                    <a:bodyPr/>
                    <a:lstStyle/>
                    <a:p>
                      <a:pPr indent="0" lvl="0" marL="0" rtl="0" algn="l">
                        <a:spcBef>
                          <a:spcPts val="0"/>
                        </a:spcBef>
                        <a:spcAft>
                          <a:spcPts val="0"/>
                        </a:spcAft>
                        <a:buNone/>
                      </a:pPr>
                      <a:r>
                        <a:rPr lang="es" sz="1200"/>
                        <a:t>cups</a:t>
                      </a:r>
                      <a:endParaRPr sz="1200"/>
                    </a:p>
                  </a:txBody>
                  <a:tcPr marT="91425" marB="91425" marR="91425" marL="91425"/>
                </a:tc>
                <a:tc>
                  <a:txBody>
                    <a:bodyPr/>
                    <a:lstStyle/>
                    <a:p>
                      <a:pPr indent="0" lvl="0" marL="0" rtl="0" algn="l">
                        <a:spcBef>
                          <a:spcPts val="0"/>
                        </a:spcBef>
                        <a:spcAft>
                          <a:spcPts val="0"/>
                        </a:spcAft>
                        <a:buNone/>
                      </a:pPr>
                      <a:r>
                        <a:rPr lang="es" sz="1200"/>
                        <a:t>Servidor de impresión.</a:t>
                      </a:r>
                      <a:endParaRPr sz="1200"/>
                    </a:p>
                  </a:txBody>
                  <a:tcPr marT="91425" marB="91425" marR="91425" marL="91425"/>
                </a:tc>
                <a:tc>
                  <a:txBody>
                    <a:bodyPr/>
                    <a:lstStyle/>
                    <a:p>
                      <a:pPr indent="0" lvl="0" marL="0" rtl="0" algn="l">
                        <a:spcBef>
                          <a:spcPts val="0"/>
                        </a:spcBef>
                        <a:spcAft>
                          <a:spcPts val="0"/>
                        </a:spcAft>
                        <a:buNone/>
                      </a:pPr>
                      <a:r>
                        <a:rPr lang="es" sz="1200"/>
                        <a:t>mysqld</a:t>
                      </a:r>
                      <a:endParaRPr sz="1200"/>
                    </a:p>
                  </a:txBody>
                  <a:tcPr marT="91425" marB="91425" marR="91425" marL="91425"/>
                </a:tc>
                <a:tc>
                  <a:txBody>
                    <a:bodyPr/>
                    <a:lstStyle/>
                    <a:p>
                      <a:pPr indent="0" lvl="0" marL="0" rtl="0" algn="l">
                        <a:spcBef>
                          <a:spcPts val="0"/>
                        </a:spcBef>
                        <a:spcAft>
                          <a:spcPts val="0"/>
                        </a:spcAft>
                        <a:buNone/>
                      </a:pPr>
                      <a:r>
                        <a:rPr lang="es" sz="1200"/>
                        <a:t>Servidor de base de datos MySQL.</a:t>
                      </a:r>
                      <a:endParaRPr sz="1200"/>
                    </a:p>
                  </a:txBody>
                  <a:tcPr marT="91425" marB="91425" marR="91425" marL="91425"/>
                </a:tc>
              </a:tr>
              <a:tr h="381000">
                <a:tc>
                  <a:txBody>
                    <a:bodyPr/>
                    <a:lstStyle/>
                    <a:p>
                      <a:pPr indent="0" lvl="0" marL="0" rtl="0" algn="l">
                        <a:spcBef>
                          <a:spcPts val="0"/>
                        </a:spcBef>
                        <a:spcAft>
                          <a:spcPts val="0"/>
                        </a:spcAft>
                        <a:buNone/>
                      </a:pPr>
                      <a:r>
                        <a:rPr lang="es" sz="1200"/>
                        <a:t>dhcpd</a:t>
                      </a:r>
                      <a:endParaRPr sz="1200"/>
                    </a:p>
                  </a:txBody>
                  <a:tcPr marT="91425" marB="91425" marR="91425" marL="91425"/>
                </a:tc>
                <a:tc>
                  <a:txBody>
                    <a:bodyPr/>
                    <a:lstStyle/>
                    <a:p>
                      <a:pPr indent="0" lvl="0" marL="0" rtl="0" algn="l">
                        <a:spcBef>
                          <a:spcPts val="0"/>
                        </a:spcBef>
                        <a:spcAft>
                          <a:spcPts val="0"/>
                        </a:spcAft>
                        <a:buNone/>
                      </a:pPr>
                      <a:r>
                        <a:rPr lang="es" sz="1200"/>
                        <a:t>Servidor DHCP.</a:t>
                      </a:r>
                      <a:endParaRPr sz="1200"/>
                    </a:p>
                  </a:txBody>
                  <a:tcPr marT="91425" marB="91425" marR="91425" marL="91425"/>
                </a:tc>
                <a:tc>
                  <a:txBody>
                    <a:bodyPr/>
                    <a:lstStyle/>
                    <a:p>
                      <a:pPr indent="0" lvl="0" marL="0" rtl="0" algn="l">
                        <a:spcBef>
                          <a:spcPts val="0"/>
                        </a:spcBef>
                        <a:spcAft>
                          <a:spcPts val="0"/>
                        </a:spcAft>
                        <a:buNone/>
                      </a:pPr>
                      <a:r>
                        <a:rPr lang="es" sz="1200"/>
                        <a:t>named</a:t>
                      </a:r>
                      <a:endParaRPr sz="1200"/>
                    </a:p>
                  </a:txBody>
                  <a:tcPr marT="91425" marB="91425" marR="91425" marL="91425"/>
                </a:tc>
                <a:tc>
                  <a:txBody>
                    <a:bodyPr/>
                    <a:lstStyle/>
                    <a:p>
                      <a:pPr indent="0" lvl="0" marL="0" rtl="0" algn="l">
                        <a:spcBef>
                          <a:spcPts val="0"/>
                        </a:spcBef>
                        <a:spcAft>
                          <a:spcPts val="0"/>
                        </a:spcAft>
                        <a:buNone/>
                      </a:pPr>
                      <a:r>
                        <a:rPr lang="es" sz="1200"/>
                        <a:t>Servidor DNS.</a:t>
                      </a:r>
                      <a:endParaRPr sz="1200"/>
                    </a:p>
                  </a:txBody>
                  <a:tcPr marT="91425" marB="91425" marR="91425" marL="91425"/>
                </a:tc>
              </a:tr>
              <a:tr h="381000">
                <a:tc>
                  <a:txBody>
                    <a:bodyPr/>
                    <a:lstStyle/>
                    <a:p>
                      <a:pPr indent="0" lvl="0" marL="0" rtl="0" algn="l">
                        <a:spcBef>
                          <a:spcPts val="0"/>
                        </a:spcBef>
                        <a:spcAft>
                          <a:spcPts val="0"/>
                        </a:spcAft>
                        <a:buNone/>
                      </a:pPr>
                      <a:r>
                        <a:rPr lang="es" sz="1200"/>
                        <a:t>httpd</a:t>
                      </a:r>
                      <a:endParaRPr sz="1200"/>
                    </a:p>
                  </a:txBody>
                  <a:tcPr marT="91425" marB="91425" marR="91425" marL="91425"/>
                </a:tc>
                <a:tc>
                  <a:txBody>
                    <a:bodyPr/>
                    <a:lstStyle/>
                    <a:p>
                      <a:pPr indent="0" lvl="0" marL="0" rtl="0" algn="l">
                        <a:spcBef>
                          <a:spcPts val="0"/>
                        </a:spcBef>
                        <a:spcAft>
                          <a:spcPts val="0"/>
                        </a:spcAft>
                        <a:buNone/>
                      </a:pPr>
                      <a:r>
                        <a:rPr lang="es" sz="1200"/>
                        <a:t>Servidor de páginas web Apache.</a:t>
                      </a:r>
                      <a:endParaRPr sz="1200"/>
                    </a:p>
                  </a:txBody>
                  <a:tcPr marT="91425" marB="91425" marR="91425" marL="91425"/>
                </a:tc>
                <a:tc>
                  <a:txBody>
                    <a:bodyPr/>
                    <a:lstStyle/>
                    <a:p>
                      <a:pPr indent="0" lvl="0" marL="0" rtl="0" algn="l">
                        <a:spcBef>
                          <a:spcPts val="0"/>
                        </a:spcBef>
                        <a:spcAft>
                          <a:spcPts val="0"/>
                        </a:spcAft>
                        <a:buNone/>
                      </a:pPr>
                      <a:r>
                        <a:rPr lang="es" sz="1200"/>
                        <a:t>sendmail</a:t>
                      </a:r>
                      <a:endParaRPr sz="1200"/>
                    </a:p>
                  </a:txBody>
                  <a:tcPr marT="91425" marB="91425" marR="91425" marL="91425"/>
                </a:tc>
                <a:tc>
                  <a:txBody>
                    <a:bodyPr/>
                    <a:lstStyle/>
                    <a:p>
                      <a:pPr indent="0" lvl="0" marL="0" rtl="0" algn="l">
                        <a:spcBef>
                          <a:spcPts val="0"/>
                        </a:spcBef>
                        <a:spcAft>
                          <a:spcPts val="0"/>
                        </a:spcAft>
                        <a:buNone/>
                      </a:pPr>
                      <a:r>
                        <a:rPr lang="es" sz="1200"/>
                        <a:t>Servidor de correo elećtronico.</a:t>
                      </a:r>
                      <a:endParaRPr sz="1200"/>
                    </a:p>
                  </a:txBody>
                  <a:tcPr marT="91425" marB="91425" marR="91425" marL="91425"/>
                </a:tc>
              </a:tr>
              <a:tr h="381000">
                <a:tc>
                  <a:txBody>
                    <a:bodyPr/>
                    <a:lstStyle/>
                    <a:p>
                      <a:pPr indent="0" lvl="0" marL="0" rtl="0" algn="l">
                        <a:spcBef>
                          <a:spcPts val="0"/>
                        </a:spcBef>
                        <a:spcAft>
                          <a:spcPts val="0"/>
                        </a:spcAft>
                        <a:buNone/>
                      </a:pPr>
                      <a:r>
                        <a:rPr lang="es" sz="1200"/>
                        <a:t>innd</a:t>
                      </a:r>
                      <a:endParaRPr sz="1200"/>
                    </a:p>
                  </a:txBody>
                  <a:tcPr marT="91425" marB="91425" marR="91425" marL="91425"/>
                </a:tc>
                <a:tc>
                  <a:txBody>
                    <a:bodyPr/>
                    <a:lstStyle/>
                    <a:p>
                      <a:pPr indent="0" lvl="0" marL="0" rtl="0" algn="l">
                        <a:spcBef>
                          <a:spcPts val="0"/>
                        </a:spcBef>
                        <a:spcAft>
                          <a:spcPts val="0"/>
                        </a:spcAft>
                        <a:buNone/>
                      </a:pPr>
                      <a:r>
                        <a:rPr lang="es" sz="1200"/>
                        <a:t>Servidor de noticias.</a:t>
                      </a:r>
                      <a:endParaRPr sz="1200"/>
                    </a:p>
                  </a:txBody>
                  <a:tcPr marT="91425" marB="91425" marR="91425" marL="91425"/>
                </a:tc>
                <a:tc>
                  <a:txBody>
                    <a:bodyPr/>
                    <a:lstStyle/>
                    <a:p>
                      <a:pPr indent="0" lvl="0" marL="0" rtl="0" algn="l">
                        <a:spcBef>
                          <a:spcPts val="0"/>
                        </a:spcBef>
                        <a:spcAft>
                          <a:spcPts val="0"/>
                        </a:spcAft>
                        <a:buNone/>
                      </a:pPr>
                      <a:r>
                        <a:rPr lang="es" sz="1200"/>
                        <a:t>smb</a:t>
                      </a:r>
                      <a:endParaRPr sz="1200"/>
                    </a:p>
                  </a:txBody>
                  <a:tcPr marT="91425" marB="91425" marR="91425" marL="91425"/>
                </a:tc>
                <a:tc>
                  <a:txBody>
                    <a:bodyPr/>
                    <a:lstStyle/>
                    <a:p>
                      <a:pPr indent="0" lvl="0" marL="0" rtl="0" algn="l">
                        <a:spcBef>
                          <a:spcPts val="0"/>
                        </a:spcBef>
                        <a:spcAft>
                          <a:spcPts val="0"/>
                        </a:spcAft>
                        <a:buNone/>
                      </a:pPr>
                      <a:r>
                        <a:rPr lang="es" sz="1200"/>
                        <a:t>Compartir archivos con Windows.</a:t>
                      </a:r>
                      <a:endParaRPr sz="1200"/>
                    </a:p>
                  </a:txBody>
                  <a:tcPr marT="91425" marB="91425" marR="91425" marL="91425"/>
                </a:tc>
              </a:tr>
              <a:tr h="381000">
                <a:tc>
                  <a:txBody>
                    <a:bodyPr/>
                    <a:lstStyle/>
                    <a:p>
                      <a:pPr indent="0" lvl="0" marL="0" rtl="0" algn="l">
                        <a:spcBef>
                          <a:spcPts val="0"/>
                        </a:spcBef>
                        <a:spcAft>
                          <a:spcPts val="0"/>
                        </a:spcAft>
                        <a:buNone/>
                      </a:pPr>
                      <a:r>
                        <a:rPr lang="es" sz="1200"/>
                        <a:t>iptables</a:t>
                      </a:r>
                      <a:endParaRPr sz="1200"/>
                    </a:p>
                  </a:txBody>
                  <a:tcPr marT="91425" marB="91425" marR="91425" marL="91425"/>
                </a:tc>
                <a:tc>
                  <a:txBody>
                    <a:bodyPr/>
                    <a:lstStyle/>
                    <a:p>
                      <a:pPr indent="0" lvl="0" marL="0" rtl="0" algn="l">
                        <a:spcBef>
                          <a:spcPts val="0"/>
                        </a:spcBef>
                        <a:spcAft>
                          <a:spcPts val="0"/>
                        </a:spcAft>
                        <a:buNone/>
                      </a:pPr>
                      <a:r>
                        <a:rPr lang="es" sz="1200"/>
                        <a:t>Cortafuegos del sistema.</a:t>
                      </a:r>
                      <a:endParaRPr sz="1200"/>
                    </a:p>
                  </a:txBody>
                  <a:tcPr marT="91425" marB="91425" marR="91425" marL="91425"/>
                </a:tc>
                <a:tc>
                  <a:txBody>
                    <a:bodyPr/>
                    <a:lstStyle/>
                    <a:p>
                      <a:pPr indent="0" lvl="0" marL="0" rtl="0" algn="l">
                        <a:spcBef>
                          <a:spcPts val="0"/>
                        </a:spcBef>
                        <a:spcAft>
                          <a:spcPts val="0"/>
                        </a:spcAft>
                        <a:buNone/>
                      </a:pPr>
                      <a:r>
                        <a:rPr lang="es" sz="1200"/>
                        <a:t>squid</a:t>
                      </a:r>
                      <a:endParaRPr sz="1200"/>
                    </a:p>
                  </a:txBody>
                  <a:tcPr marT="91425" marB="91425" marR="91425" marL="91425"/>
                </a:tc>
                <a:tc>
                  <a:txBody>
                    <a:bodyPr/>
                    <a:lstStyle/>
                    <a:p>
                      <a:pPr indent="0" lvl="0" marL="0" rtl="0" algn="l">
                        <a:spcBef>
                          <a:spcPts val="0"/>
                        </a:spcBef>
                        <a:spcAft>
                          <a:spcPts val="0"/>
                        </a:spcAft>
                        <a:buNone/>
                      </a:pPr>
                      <a:r>
                        <a:rPr lang="es" sz="1200"/>
                        <a:t>Servidor proxy.</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 SERVICIOS (III)</a:t>
            </a:r>
            <a:endParaRPr/>
          </a:p>
        </p:txBody>
      </p:sp>
      <p:sp>
        <p:nvSpPr>
          <p:cNvPr id="90" name="Google Shape;90;p18"/>
          <p:cNvSpPr txBox="1"/>
          <p:nvPr>
            <p:ph idx="1" type="body"/>
          </p:nvPr>
        </p:nvSpPr>
        <p:spPr>
          <a:xfrm>
            <a:off x="311700" y="1228675"/>
            <a:ext cx="8520600" cy="363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sz="1400"/>
              <a:t>Obtener todos los servicios en ejecución o que fallan:</a:t>
            </a:r>
            <a:endParaRPr sz="1400"/>
          </a:p>
          <a:p>
            <a:pPr indent="457200" lvl="0" marL="0" marR="0" rtl="0" algn="l">
              <a:lnSpc>
                <a:spcPct val="115000"/>
              </a:lnSpc>
              <a:spcBef>
                <a:spcPts val="1600"/>
              </a:spcBef>
              <a:spcAft>
                <a:spcPts val="0"/>
              </a:spcAft>
              <a:buNone/>
            </a:pPr>
            <a:r>
              <a:rPr lang="es" sz="1400"/>
              <a:t>$ </a:t>
            </a:r>
            <a:r>
              <a:rPr b="1" lang="es" sz="1400">
                <a:solidFill>
                  <a:srgbClr val="000000"/>
                </a:solidFill>
              </a:rPr>
              <a:t>systemctl </a:t>
            </a:r>
            <a:r>
              <a:rPr b="1" lang="es" sz="1400">
                <a:solidFill>
                  <a:srgbClr val="0000FF"/>
                </a:solidFill>
              </a:rPr>
              <a:t>--state</a:t>
            </a:r>
            <a:r>
              <a:rPr b="1" lang="es" sz="1400">
                <a:solidFill>
                  <a:srgbClr val="000000"/>
                </a:solidFill>
              </a:rPr>
              <a:t> </a:t>
            </a:r>
            <a:r>
              <a:rPr b="1" lang="es" sz="1400">
                <a:solidFill>
                  <a:srgbClr val="980000"/>
                </a:solidFill>
              </a:rPr>
              <a:t>running</a:t>
            </a:r>
            <a:endParaRPr b="1" sz="1400">
              <a:solidFill>
                <a:srgbClr val="980000"/>
              </a:solidFill>
            </a:endParaRPr>
          </a:p>
          <a:p>
            <a:pPr indent="457200" lvl="0" marL="0" marR="0" rtl="0" algn="l">
              <a:lnSpc>
                <a:spcPct val="115000"/>
              </a:lnSpc>
              <a:spcBef>
                <a:spcPts val="1600"/>
              </a:spcBef>
              <a:spcAft>
                <a:spcPts val="0"/>
              </a:spcAft>
              <a:buNone/>
            </a:pPr>
            <a:r>
              <a:rPr lang="es" sz="1400"/>
              <a:t>$</a:t>
            </a:r>
            <a:r>
              <a:rPr b="1" lang="es" sz="1400">
                <a:solidFill>
                  <a:srgbClr val="000000"/>
                </a:solidFill>
              </a:rPr>
              <a:t> systemctl </a:t>
            </a:r>
            <a:r>
              <a:rPr b="1" lang="es" sz="1400">
                <a:solidFill>
                  <a:srgbClr val="0000FF"/>
                </a:solidFill>
              </a:rPr>
              <a:t>--state</a:t>
            </a:r>
            <a:r>
              <a:rPr b="1" lang="es" sz="1400">
                <a:solidFill>
                  <a:srgbClr val="000000"/>
                </a:solidFill>
              </a:rPr>
              <a:t> </a:t>
            </a:r>
            <a:r>
              <a:rPr b="1" lang="es" sz="1400">
                <a:solidFill>
                  <a:srgbClr val="980000"/>
                </a:solidFill>
              </a:rPr>
              <a:t>failed</a:t>
            </a:r>
            <a:endParaRPr b="1" sz="1400">
              <a:solidFill>
                <a:srgbClr val="000000"/>
              </a:solidFill>
            </a:endParaRPr>
          </a:p>
          <a:p>
            <a:pPr indent="0" lvl="0" marL="0" marR="0" rtl="0" algn="l">
              <a:lnSpc>
                <a:spcPct val="115000"/>
              </a:lnSpc>
              <a:spcBef>
                <a:spcPts val="1600"/>
              </a:spcBef>
              <a:spcAft>
                <a:spcPts val="0"/>
              </a:spcAft>
              <a:buNone/>
            </a:pPr>
            <a:r>
              <a:rPr lang="es" sz="1400"/>
              <a:t>Iniciar, detener o reiniciar un servicio</a:t>
            </a:r>
            <a:endParaRPr sz="1400"/>
          </a:p>
          <a:p>
            <a:pPr indent="457200" lvl="0" marL="0" marR="0" rtl="0" algn="l">
              <a:lnSpc>
                <a:spcPct val="115000"/>
              </a:lnSpc>
              <a:spcBef>
                <a:spcPts val="1600"/>
              </a:spcBef>
              <a:spcAft>
                <a:spcPts val="0"/>
              </a:spcAft>
              <a:buNone/>
            </a:pPr>
            <a:r>
              <a:rPr lang="es" sz="1400"/>
              <a:t>$ </a:t>
            </a:r>
            <a:r>
              <a:rPr b="1" lang="es" sz="1400">
                <a:solidFill>
                  <a:srgbClr val="000000"/>
                </a:solidFill>
              </a:rPr>
              <a:t>systemctl </a:t>
            </a:r>
            <a:r>
              <a:rPr b="1" lang="es" sz="1400">
                <a:solidFill>
                  <a:srgbClr val="0000FF"/>
                </a:solidFill>
              </a:rPr>
              <a:t>start </a:t>
            </a:r>
            <a:r>
              <a:rPr b="1" i="1" lang="es" sz="1400">
                <a:solidFill>
                  <a:srgbClr val="980000"/>
                </a:solidFill>
              </a:rPr>
              <a:t>&lt;service&gt;</a:t>
            </a:r>
            <a:endParaRPr b="1" i="1" sz="1400">
              <a:solidFill>
                <a:srgbClr val="980000"/>
              </a:solidFill>
            </a:endParaRPr>
          </a:p>
          <a:p>
            <a:pPr indent="457200" lvl="0" marL="0" marR="0" rtl="0" algn="l">
              <a:lnSpc>
                <a:spcPct val="115000"/>
              </a:lnSpc>
              <a:spcBef>
                <a:spcPts val="1600"/>
              </a:spcBef>
              <a:spcAft>
                <a:spcPts val="0"/>
              </a:spcAft>
              <a:buNone/>
            </a:pPr>
            <a:r>
              <a:rPr lang="es" sz="1400"/>
              <a:t>$ </a:t>
            </a:r>
            <a:r>
              <a:rPr b="1" lang="es" sz="1400">
                <a:solidFill>
                  <a:srgbClr val="000000"/>
                </a:solidFill>
              </a:rPr>
              <a:t>systemctl </a:t>
            </a:r>
            <a:r>
              <a:rPr b="1" lang="es" sz="1400">
                <a:solidFill>
                  <a:srgbClr val="0000FF"/>
                </a:solidFill>
              </a:rPr>
              <a:t>stop</a:t>
            </a:r>
            <a:r>
              <a:rPr b="1" lang="es" sz="1400">
                <a:solidFill>
                  <a:srgbClr val="000000"/>
                </a:solidFill>
              </a:rPr>
              <a:t> </a:t>
            </a:r>
            <a:r>
              <a:rPr b="1" i="1" lang="es" sz="1400">
                <a:solidFill>
                  <a:srgbClr val="980000"/>
                </a:solidFill>
              </a:rPr>
              <a:t>&lt;service&gt;</a:t>
            </a:r>
            <a:endParaRPr b="1" sz="1400">
              <a:solidFill>
                <a:srgbClr val="000000"/>
              </a:solidFill>
            </a:endParaRPr>
          </a:p>
          <a:p>
            <a:pPr indent="457200" lvl="0" marL="0" marR="0" rtl="0" algn="l">
              <a:lnSpc>
                <a:spcPct val="115000"/>
              </a:lnSpc>
              <a:spcBef>
                <a:spcPts val="1600"/>
              </a:spcBef>
              <a:spcAft>
                <a:spcPts val="0"/>
              </a:spcAft>
              <a:buNone/>
            </a:pPr>
            <a:r>
              <a:rPr lang="es" sz="1400"/>
              <a:t>$ </a:t>
            </a:r>
            <a:r>
              <a:rPr b="1" lang="es" sz="1400">
                <a:solidFill>
                  <a:srgbClr val="000000"/>
                </a:solidFill>
              </a:rPr>
              <a:t>systemctl </a:t>
            </a:r>
            <a:r>
              <a:rPr b="1" lang="es" sz="1400">
                <a:solidFill>
                  <a:srgbClr val="0000FF"/>
                </a:solidFill>
              </a:rPr>
              <a:t>restart</a:t>
            </a:r>
            <a:r>
              <a:rPr b="1" lang="es" sz="1400">
                <a:solidFill>
                  <a:srgbClr val="000000"/>
                </a:solidFill>
              </a:rPr>
              <a:t> </a:t>
            </a:r>
            <a:r>
              <a:rPr b="1" i="1" lang="es" sz="1400">
                <a:solidFill>
                  <a:srgbClr val="980000"/>
                </a:solidFill>
              </a:rPr>
              <a:t>&lt;service&gt;</a:t>
            </a:r>
            <a:endParaRPr b="1" sz="1400">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0" lvl="0" marL="0" marR="0" rtl="0" algn="l">
              <a:lnSpc>
                <a:spcPct val="115000"/>
              </a:lnSpc>
              <a:spcBef>
                <a:spcPts val="1600"/>
              </a:spcBef>
              <a:spcAft>
                <a:spcPts val="0"/>
              </a:spcAft>
              <a:buNone/>
            </a:pPr>
            <a:r>
              <a:t/>
            </a:r>
            <a:endParaRPr sz="1400"/>
          </a:p>
          <a:p>
            <a:pPr indent="0" lvl="0" marL="0" marR="0" rtl="0" algn="l">
              <a:lnSpc>
                <a:spcPct val="115000"/>
              </a:lnSpc>
              <a:spcBef>
                <a:spcPts val="1600"/>
              </a:spcBef>
              <a:spcAft>
                <a:spcPts val="0"/>
              </a:spcAft>
              <a:buNone/>
            </a:pPr>
            <a:r>
              <a:t/>
            </a:r>
            <a:endParaRPr sz="1400"/>
          </a:p>
          <a:p>
            <a:pPr indent="0" lvl="0" marL="0" marR="0" rtl="0" algn="l">
              <a:lnSpc>
                <a:spcPct val="115000"/>
              </a:lnSpc>
              <a:spcBef>
                <a:spcPts val="1600"/>
              </a:spcBef>
              <a:spcAft>
                <a:spcPts val="1600"/>
              </a:spcAft>
              <a:buNone/>
            </a:pPr>
            <a:r>
              <a:rPr lang="es"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 SERVICIOS (IV)</a:t>
            </a:r>
            <a:endParaRPr/>
          </a:p>
        </p:txBody>
      </p:sp>
      <p:sp>
        <p:nvSpPr>
          <p:cNvPr id="96" name="Google Shape;96;p19"/>
          <p:cNvSpPr txBox="1"/>
          <p:nvPr>
            <p:ph idx="1" type="body"/>
          </p:nvPr>
        </p:nvSpPr>
        <p:spPr>
          <a:xfrm>
            <a:off x="311700" y="1076275"/>
            <a:ext cx="8520600" cy="3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u="sng"/>
              <a:t>Nivel de ejecución</a:t>
            </a:r>
            <a:r>
              <a:rPr lang="es" sz="1000"/>
              <a:t>: Modo de operación del sistema operativo (0 = Apagado; 6 = Reinicio)</a:t>
            </a:r>
            <a:endParaRPr sz="1000"/>
          </a:p>
          <a:p>
            <a:pPr indent="0" lvl="0" marL="0" rtl="0" algn="l">
              <a:spcBef>
                <a:spcPts val="1600"/>
              </a:spcBef>
              <a:spcAft>
                <a:spcPts val="0"/>
              </a:spcAft>
              <a:buNone/>
            </a:pPr>
            <a:r>
              <a:rPr lang="es" sz="1000"/>
              <a:t>	$ </a:t>
            </a:r>
            <a:r>
              <a:rPr b="1" lang="es" sz="1000">
                <a:solidFill>
                  <a:srgbClr val="000000"/>
                </a:solidFill>
              </a:rPr>
              <a:t>runlevel</a:t>
            </a:r>
            <a:endParaRPr sz="1000"/>
          </a:p>
          <a:p>
            <a:pPr indent="0" lvl="0" marL="0" rtl="0" algn="l">
              <a:spcBef>
                <a:spcPts val="1600"/>
              </a:spcBef>
              <a:spcAft>
                <a:spcPts val="0"/>
              </a:spcAft>
              <a:buNone/>
            </a:pPr>
            <a:r>
              <a:rPr lang="es" sz="1000"/>
              <a:t>La ejecución automática de servicios se organiza en base a los niveles de ejecución. Cada nivel de ejecución en particular iniciará o detendrá unos servicios en concreto.</a:t>
            </a:r>
            <a:endParaRPr sz="1000"/>
          </a:p>
          <a:p>
            <a:pPr indent="0" lvl="0" marL="0" rtl="0" algn="l">
              <a:spcBef>
                <a:spcPts val="1600"/>
              </a:spcBef>
              <a:spcAft>
                <a:spcPts val="0"/>
              </a:spcAft>
              <a:buNone/>
            </a:pPr>
            <a:r>
              <a:rPr lang="es" sz="1000"/>
              <a:t>Los servicios que se inician con cada nivel de ejecución se guardan en los directorios desde </a:t>
            </a:r>
            <a:r>
              <a:rPr b="1" lang="es" sz="1000">
                <a:solidFill>
                  <a:srgbClr val="000000"/>
                </a:solidFill>
              </a:rPr>
              <a:t>/etc/rc0.d</a:t>
            </a:r>
            <a:r>
              <a:rPr lang="es" sz="1000"/>
              <a:t> a </a:t>
            </a:r>
            <a:r>
              <a:rPr b="1" lang="es" sz="1000">
                <a:solidFill>
                  <a:srgbClr val="000000"/>
                </a:solidFill>
              </a:rPr>
              <a:t>/etc/rc6.d</a:t>
            </a:r>
            <a:r>
              <a:rPr lang="es" sz="1000"/>
              <a:t> y </a:t>
            </a:r>
            <a:r>
              <a:rPr b="1" lang="es" sz="1000">
                <a:solidFill>
                  <a:srgbClr val="000000"/>
                </a:solidFill>
              </a:rPr>
              <a:t>/etc/rcS.d</a:t>
            </a:r>
            <a:r>
              <a:rPr lang="es" sz="1000">
                <a:solidFill>
                  <a:srgbClr val="000000"/>
                </a:solidFill>
              </a:rPr>
              <a:t> </a:t>
            </a:r>
            <a:r>
              <a:rPr lang="es" sz="1000"/>
              <a:t>(arranque del sistema).</a:t>
            </a:r>
            <a:endParaRPr sz="1000"/>
          </a:p>
          <a:p>
            <a:pPr indent="0" lvl="0" marL="0" rtl="0" algn="l">
              <a:spcBef>
                <a:spcPts val="1600"/>
              </a:spcBef>
              <a:spcAft>
                <a:spcPts val="0"/>
              </a:spcAft>
              <a:buNone/>
            </a:pPr>
            <a:r>
              <a:rPr lang="es" sz="1000"/>
              <a:t>Cada directorio contiene enlaces simbólicos a elementos del directorio </a:t>
            </a:r>
            <a:r>
              <a:rPr b="1" lang="es" sz="1000">
                <a:solidFill>
                  <a:srgbClr val="000000"/>
                </a:solidFill>
              </a:rPr>
              <a:t>/etc/init.d</a:t>
            </a:r>
            <a:r>
              <a:rPr lang="es" sz="1000"/>
              <a:t>.</a:t>
            </a:r>
            <a:endParaRPr sz="1000"/>
          </a:p>
          <a:p>
            <a:pPr indent="0" lvl="0" marL="0" rtl="0" algn="l">
              <a:spcBef>
                <a:spcPts val="1600"/>
              </a:spcBef>
              <a:spcAft>
                <a:spcPts val="0"/>
              </a:spcAft>
              <a:buNone/>
            </a:pPr>
            <a:r>
              <a:rPr lang="es" sz="1000"/>
              <a:t>Los scripts que comienzan con la letra </a:t>
            </a:r>
            <a:r>
              <a:rPr b="1" lang="es" sz="1000">
                <a:solidFill>
                  <a:srgbClr val="000000"/>
                </a:solidFill>
              </a:rPr>
              <a:t>K</a:t>
            </a:r>
            <a:r>
              <a:rPr lang="es" sz="1000"/>
              <a:t> finalizan servicios (</a:t>
            </a:r>
            <a:r>
              <a:rPr b="1" lang="es" sz="1000">
                <a:solidFill>
                  <a:srgbClr val="000000"/>
                </a:solidFill>
              </a:rPr>
              <a:t>Kill</a:t>
            </a:r>
            <a:r>
              <a:rPr lang="es" sz="1000"/>
              <a:t>) y los que comienzan con la letra </a:t>
            </a:r>
            <a:r>
              <a:rPr b="1" lang="es" sz="1000">
                <a:solidFill>
                  <a:srgbClr val="000000"/>
                </a:solidFill>
              </a:rPr>
              <a:t>S</a:t>
            </a:r>
            <a:r>
              <a:rPr lang="es" sz="1000"/>
              <a:t> los inician (</a:t>
            </a:r>
            <a:r>
              <a:rPr b="1" lang="es" sz="1000">
                <a:solidFill>
                  <a:srgbClr val="000000"/>
                </a:solidFill>
              </a:rPr>
              <a:t>start</a:t>
            </a:r>
            <a:r>
              <a:rPr lang="es" sz="1000"/>
              <a:t>).</a:t>
            </a:r>
            <a:endParaRPr sz="1000"/>
          </a:p>
          <a:p>
            <a:pPr indent="0" lvl="0" marL="0" rtl="0" algn="l">
              <a:spcBef>
                <a:spcPts val="1600"/>
              </a:spcBef>
              <a:spcAft>
                <a:spcPts val="0"/>
              </a:spcAft>
              <a:buNone/>
            </a:pPr>
            <a:r>
              <a:rPr lang="es" sz="1000"/>
              <a:t>Si un servicio debe correr únicamente en un nivel de ejecución particular, dispondrá de un script de inicio, mientras que en las carpetas del resto de los niveles de ejecución deberá aparecer un script de finalización.</a:t>
            </a:r>
            <a:endParaRPr sz="1000"/>
          </a:p>
          <a:p>
            <a:pPr indent="0" lvl="0" marL="0" rtl="0" algn="l">
              <a:spcBef>
                <a:spcPts val="1600"/>
              </a:spcBef>
              <a:spcAft>
                <a:spcPts val="0"/>
              </a:spcAft>
              <a:buNone/>
            </a:pPr>
            <a:r>
              <a:rPr lang="es" sz="1000"/>
              <a:t>El número que sigue a la letra inicial hace que cada script se ejecute en un orden determinado.</a:t>
            </a:r>
            <a:endParaRPr sz="1000"/>
          </a:p>
          <a:p>
            <a:pPr indent="0" lvl="0" marL="0" rtl="0" algn="l">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CUOTAS DE DISCO</a:t>
            </a:r>
            <a:endParaRPr/>
          </a:p>
        </p:txBody>
      </p:sp>
      <p:sp>
        <p:nvSpPr>
          <p:cNvPr id="102" name="Google Shape;102;p20"/>
          <p:cNvSpPr txBox="1"/>
          <p:nvPr>
            <p:ph idx="1" type="body"/>
          </p:nvPr>
        </p:nvSpPr>
        <p:spPr>
          <a:xfrm>
            <a:off x="311700" y="1228675"/>
            <a:ext cx="8520600" cy="377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t>Instalación de paquetes:</a:t>
            </a:r>
            <a:endParaRPr sz="1400"/>
          </a:p>
          <a:p>
            <a:pPr indent="0" lvl="0" marL="0" rtl="0" algn="l">
              <a:lnSpc>
                <a:spcPct val="100000"/>
              </a:lnSpc>
              <a:spcBef>
                <a:spcPts val="0"/>
              </a:spcBef>
              <a:spcAft>
                <a:spcPts val="0"/>
              </a:spcAft>
              <a:buNone/>
            </a:pPr>
            <a:r>
              <a:t/>
            </a:r>
            <a:endParaRPr sz="1400"/>
          </a:p>
          <a:p>
            <a:pPr indent="457200" lvl="0" marL="0" rtl="0" algn="l">
              <a:lnSpc>
                <a:spcPct val="100000"/>
              </a:lnSpc>
              <a:spcBef>
                <a:spcPts val="0"/>
              </a:spcBef>
              <a:spcAft>
                <a:spcPts val="0"/>
              </a:spcAft>
              <a:buNone/>
            </a:pPr>
            <a:r>
              <a:rPr lang="es" sz="1400"/>
              <a:t>$ </a:t>
            </a:r>
            <a:r>
              <a:rPr lang="es" sz="1400">
                <a:solidFill>
                  <a:srgbClr val="000000"/>
                </a:solidFill>
              </a:rPr>
              <a:t>sudo apt-get install quota quotatool</a:t>
            </a:r>
            <a:endParaRPr sz="1400">
              <a:solidFill>
                <a:srgbClr val="000000"/>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s" sz="1400"/>
              <a:t>Activar las cuotas en el sistema de archivos:</a:t>
            </a:r>
            <a:endParaRPr sz="1400"/>
          </a:p>
          <a:p>
            <a:pPr indent="0" lvl="0" marL="0" rtl="0" algn="l">
              <a:lnSpc>
                <a:spcPct val="100000"/>
              </a:lnSpc>
              <a:spcBef>
                <a:spcPts val="0"/>
              </a:spcBef>
              <a:spcAft>
                <a:spcPts val="0"/>
              </a:spcAft>
              <a:buNone/>
            </a:pPr>
            <a:r>
              <a:t/>
            </a:r>
            <a:endParaRPr sz="1400"/>
          </a:p>
          <a:p>
            <a:pPr indent="457200" lvl="0" marL="0" rtl="0" algn="l">
              <a:lnSpc>
                <a:spcPct val="100000"/>
              </a:lnSpc>
              <a:spcBef>
                <a:spcPts val="0"/>
              </a:spcBef>
              <a:spcAft>
                <a:spcPts val="0"/>
              </a:spcAft>
              <a:buNone/>
            </a:pPr>
            <a:r>
              <a:rPr lang="es" sz="1400"/>
              <a:t>$ </a:t>
            </a:r>
            <a:r>
              <a:rPr lang="es" sz="1400">
                <a:solidFill>
                  <a:srgbClr val="000000"/>
                </a:solidFill>
              </a:rPr>
              <a:t>sudo nano /etc/fstab</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0" lvl="0" marL="914400" rtl="0" algn="l">
              <a:lnSpc>
                <a:spcPct val="100000"/>
              </a:lnSpc>
              <a:spcBef>
                <a:spcPts val="0"/>
              </a:spcBef>
              <a:spcAft>
                <a:spcPts val="0"/>
              </a:spcAft>
              <a:buNone/>
            </a:pPr>
            <a:r>
              <a:rPr lang="es" sz="1400"/>
              <a:t># Añadimos las cuotas al directorio </a:t>
            </a:r>
            <a:r>
              <a:rPr b="1" lang="es" sz="1400"/>
              <a:t>/home</a:t>
            </a:r>
            <a:r>
              <a:rPr lang="es" sz="1400"/>
              <a:t> e indicamos que podrá </a:t>
            </a:r>
            <a:endParaRPr sz="1400"/>
          </a:p>
          <a:p>
            <a:pPr indent="0" lvl="0" marL="914400" rtl="0" algn="l">
              <a:lnSpc>
                <a:spcPct val="100000"/>
              </a:lnSpc>
              <a:spcBef>
                <a:spcPts val="0"/>
              </a:spcBef>
              <a:spcAft>
                <a:spcPts val="0"/>
              </a:spcAft>
              <a:buNone/>
            </a:pPr>
            <a:r>
              <a:rPr lang="es" sz="1400"/>
              <a:t># tener cuotas de usuario (</a:t>
            </a:r>
            <a:r>
              <a:rPr b="1" lang="es" sz="1400"/>
              <a:t>usrquota</a:t>
            </a:r>
            <a:r>
              <a:rPr lang="es" sz="1400"/>
              <a:t>) y de grupo (</a:t>
            </a:r>
            <a:r>
              <a:rPr b="1" lang="es" sz="1400"/>
              <a:t>grpquota</a:t>
            </a:r>
            <a:r>
              <a:rPr lang="es" sz="1400"/>
              <a:t>).</a:t>
            </a:r>
            <a:endParaRPr sz="1400"/>
          </a:p>
          <a:p>
            <a:pPr indent="0" lvl="0" marL="0" rtl="0" algn="l">
              <a:lnSpc>
                <a:spcPct val="100000"/>
              </a:lnSpc>
              <a:spcBef>
                <a:spcPts val="0"/>
              </a:spcBef>
              <a:spcAft>
                <a:spcPts val="0"/>
              </a:spcAft>
              <a:buNone/>
            </a:pPr>
            <a:r>
              <a:rPr lang="es" sz="1400"/>
              <a:t>		</a:t>
            </a:r>
            <a:r>
              <a:rPr lang="es" sz="1400">
                <a:solidFill>
                  <a:srgbClr val="000000"/>
                </a:solidFill>
              </a:rPr>
              <a:t>UUID=0f953ff4  </a:t>
            </a:r>
            <a:r>
              <a:rPr b="1" lang="es" sz="1400">
                <a:solidFill>
                  <a:srgbClr val="000000"/>
                </a:solidFill>
                <a:highlight>
                  <a:srgbClr val="D9EAD3"/>
                </a:highlight>
              </a:rPr>
              <a:t>/home</a:t>
            </a:r>
            <a:r>
              <a:rPr lang="es" sz="1400">
                <a:solidFill>
                  <a:srgbClr val="000000"/>
                </a:solidFill>
              </a:rPr>
              <a:t>  ext4  defaults,</a:t>
            </a:r>
            <a:r>
              <a:rPr b="1" lang="es" sz="1400">
                <a:solidFill>
                  <a:srgbClr val="000000"/>
                </a:solidFill>
                <a:highlight>
                  <a:srgbClr val="D9EAD3"/>
                </a:highlight>
              </a:rPr>
              <a:t>usrquota,grpquota</a:t>
            </a:r>
            <a:r>
              <a:rPr lang="es" sz="1400">
                <a:solidFill>
                  <a:srgbClr val="000000"/>
                </a:solidFill>
              </a:rPr>
              <a:t>  0  2</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p>
          <a:p>
            <a:pPr indent="0" lvl="0" marL="0" rtl="0" algn="l">
              <a:lnSpc>
                <a:spcPct val="100000"/>
              </a:lnSpc>
              <a:spcBef>
                <a:spcPts val="1600"/>
              </a:spcBef>
              <a:spcAft>
                <a:spcPts val="0"/>
              </a:spcAft>
              <a:buNone/>
            </a:pPr>
            <a:r>
              <a:rPr lang="es" sz="1400"/>
              <a:t>Para que el sistema de cuotas esté activo montaremos de nuevo la partición sobre la que se aplicarán las cuotas:</a:t>
            </a:r>
            <a:endParaRPr sz="1400"/>
          </a:p>
          <a:p>
            <a:pPr indent="0" lvl="0" marL="0" rtl="0" algn="l">
              <a:lnSpc>
                <a:spcPct val="100000"/>
              </a:lnSpc>
              <a:spcBef>
                <a:spcPts val="1600"/>
              </a:spcBef>
              <a:spcAft>
                <a:spcPts val="1600"/>
              </a:spcAft>
              <a:buNone/>
            </a:pPr>
            <a:r>
              <a:rPr lang="es" sz="1400"/>
              <a:t>	$ </a:t>
            </a:r>
            <a:r>
              <a:rPr lang="es" sz="1400">
                <a:solidFill>
                  <a:srgbClr val="000000"/>
                </a:solidFill>
              </a:rPr>
              <a:t>sudo mount -o remount,rw /home</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CUOTAS DE DISCO (ii)</a:t>
            </a:r>
            <a:endParaRPr/>
          </a:p>
        </p:txBody>
      </p:sp>
      <p:sp>
        <p:nvSpPr>
          <p:cNvPr id="108" name="Google Shape;108;p21"/>
          <p:cNvSpPr txBox="1"/>
          <p:nvPr>
            <p:ph idx="1" type="body"/>
          </p:nvPr>
        </p:nvSpPr>
        <p:spPr>
          <a:xfrm>
            <a:off x="311700" y="1228675"/>
            <a:ext cx="8520600" cy="377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t>Crear los archivos de cuota y la tabla de uso de espacio compartido:</a:t>
            </a:r>
            <a:endParaRPr sz="1400"/>
          </a:p>
          <a:p>
            <a:pPr indent="0" lvl="0" marL="0" rtl="0" algn="l">
              <a:lnSpc>
                <a:spcPct val="100000"/>
              </a:lnSpc>
              <a:spcBef>
                <a:spcPts val="0"/>
              </a:spcBef>
              <a:spcAft>
                <a:spcPts val="0"/>
              </a:spcAft>
              <a:buNone/>
            </a:pPr>
            <a:r>
              <a:t/>
            </a:r>
            <a:endParaRPr sz="1400"/>
          </a:p>
          <a:p>
            <a:pPr indent="457200" lvl="0" marL="0" rtl="0" algn="l">
              <a:lnSpc>
                <a:spcPct val="100000"/>
              </a:lnSpc>
              <a:spcBef>
                <a:spcPts val="0"/>
              </a:spcBef>
              <a:spcAft>
                <a:spcPts val="0"/>
              </a:spcAft>
              <a:buNone/>
            </a:pPr>
            <a:r>
              <a:rPr lang="es" sz="1400"/>
              <a:t>$ </a:t>
            </a:r>
            <a:r>
              <a:rPr b="1" lang="es" sz="1400">
                <a:solidFill>
                  <a:srgbClr val="000000"/>
                </a:solidFill>
              </a:rPr>
              <a:t>sudo quotacheck -cgu</a:t>
            </a:r>
            <a:r>
              <a:rPr lang="es" sz="1400">
                <a:solidFill>
                  <a:srgbClr val="000000"/>
                </a:solidFill>
              </a:rPr>
              <a:t> /home</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s" sz="1400"/>
              <a:t>Configurar cuotas para usuarios (-u) y grupos (-g):</a:t>
            </a:r>
            <a:endParaRPr sz="1400"/>
          </a:p>
          <a:p>
            <a:pPr indent="0" lvl="0" marL="0" rtl="0" algn="l">
              <a:lnSpc>
                <a:spcPct val="100000"/>
              </a:lnSpc>
              <a:spcBef>
                <a:spcPts val="0"/>
              </a:spcBef>
              <a:spcAft>
                <a:spcPts val="0"/>
              </a:spcAft>
              <a:buNone/>
            </a:pPr>
            <a:r>
              <a:t/>
            </a:r>
            <a:endParaRPr sz="1400"/>
          </a:p>
          <a:p>
            <a:pPr indent="457200" lvl="0" marL="0" rtl="0" algn="l">
              <a:lnSpc>
                <a:spcPct val="100000"/>
              </a:lnSpc>
              <a:spcBef>
                <a:spcPts val="0"/>
              </a:spcBef>
              <a:spcAft>
                <a:spcPts val="0"/>
              </a:spcAft>
              <a:buNone/>
            </a:pPr>
            <a:r>
              <a:rPr lang="es" sz="1400"/>
              <a:t>$ </a:t>
            </a:r>
            <a:r>
              <a:rPr b="1" lang="es" sz="1400">
                <a:solidFill>
                  <a:srgbClr val="000000"/>
                </a:solidFill>
              </a:rPr>
              <a:t>sudo edquota -u</a:t>
            </a:r>
            <a:r>
              <a:rPr lang="es" sz="1400">
                <a:solidFill>
                  <a:srgbClr val="000000"/>
                </a:solidFill>
              </a:rPr>
              <a:t> juan</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457200" lvl="0" marL="0" rtl="0" algn="l">
              <a:lnSpc>
                <a:spcPct val="100000"/>
              </a:lnSpc>
              <a:spcBef>
                <a:spcPts val="0"/>
              </a:spcBef>
              <a:spcAft>
                <a:spcPts val="0"/>
              </a:spcAft>
              <a:buNone/>
            </a:pPr>
            <a:r>
              <a:rPr lang="es" sz="1400"/>
              <a:t>$ </a:t>
            </a:r>
            <a:r>
              <a:rPr b="1" lang="es" sz="1400">
                <a:solidFill>
                  <a:srgbClr val="000000"/>
                </a:solidFill>
              </a:rPr>
              <a:t>sudo edquota -g</a:t>
            </a:r>
            <a:r>
              <a:rPr lang="es" sz="1400">
                <a:solidFill>
                  <a:srgbClr val="000000"/>
                </a:solidFill>
              </a:rPr>
              <a:t> ventas</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457200" lvl="0" marL="0" rtl="0" algn="l">
              <a:lnSpc>
                <a:spcPct val="100000"/>
              </a:lnSpc>
              <a:spcBef>
                <a:spcPts val="0"/>
              </a:spcBef>
              <a:spcAft>
                <a:spcPts val="0"/>
              </a:spcAft>
              <a:buNone/>
            </a:pPr>
            <a:r>
              <a:rPr lang="es" sz="1400">
                <a:solidFill>
                  <a:srgbClr val="000000"/>
                </a:solidFill>
              </a:rPr>
              <a:t>	</a:t>
            </a:r>
            <a:r>
              <a:rPr lang="es" sz="1400"/>
              <a:t>Sist. arch.   bloques   blando   duro   inodos   blando   duro</a:t>
            </a:r>
            <a:endParaRPr sz="1400"/>
          </a:p>
          <a:p>
            <a:pPr indent="0" lvl="0" marL="0" rtl="0" algn="l">
              <a:lnSpc>
                <a:spcPct val="100000"/>
              </a:lnSpc>
              <a:spcBef>
                <a:spcPts val="0"/>
              </a:spcBef>
              <a:spcAft>
                <a:spcPts val="0"/>
              </a:spcAft>
              <a:buNone/>
            </a:pPr>
            <a:r>
              <a:rPr lang="es" sz="1400"/>
              <a:t>		/dev/sda6	 64118	   65000	   66000	  1299     0        0</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rPr lang="es" sz="1400"/>
              <a:t>Para eliminar cualquier límite, basta con poner su valor a cero.</a:t>
            </a:r>
            <a:endParaRPr sz="1400"/>
          </a:p>
          <a:p>
            <a:pPr indent="0" lvl="0" marL="0" rtl="0" algn="l">
              <a:lnSpc>
                <a:spcPct val="100000"/>
              </a:lnSpc>
              <a:spcBef>
                <a:spcPts val="1600"/>
              </a:spcBef>
              <a:spcAft>
                <a:spcPts val="1600"/>
              </a:spcAft>
              <a:buNone/>
            </a:pPr>
            <a:r>
              <a:t/>
            </a:r>
            <a:endParaRPr sz="1400">
              <a:solidFill>
                <a:srgbClr val="000000"/>
              </a:solidFill>
            </a:endParaRPr>
          </a:p>
        </p:txBody>
      </p:sp>
      <p:sp>
        <p:nvSpPr>
          <p:cNvPr id="109" name="Google Shape;109;p21"/>
          <p:cNvSpPr/>
          <p:nvPr/>
        </p:nvSpPr>
        <p:spPr>
          <a:xfrm>
            <a:off x="6309100" y="3184925"/>
            <a:ext cx="2281800" cy="330300"/>
          </a:xfrm>
          <a:prstGeom prst="wedgeRoundRectCallout">
            <a:avLst>
              <a:gd fmla="val 18684" name="adj1"/>
              <a:gd fmla="val 83379"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u="sng"/>
              <a:t>Duro</a:t>
            </a:r>
            <a:r>
              <a:rPr lang="es" sz="1200"/>
              <a:t>: El sistema impide que el límite sea sobrepasado.</a:t>
            </a:r>
            <a:endParaRPr sz="1200"/>
          </a:p>
        </p:txBody>
      </p:sp>
      <p:sp>
        <p:nvSpPr>
          <p:cNvPr id="110" name="Google Shape;110;p21"/>
          <p:cNvSpPr/>
          <p:nvPr/>
        </p:nvSpPr>
        <p:spPr>
          <a:xfrm>
            <a:off x="3495675" y="3184925"/>
            <a:ext cx="2683500" cy="330300"/>
          </a:xfrm>
          <a:prstGeom prst="wedgeRoundRectCallout">
            <a:avLst>
              <a:gd fmla="val -20199" name="adj1"/>
              <a:gd fmla="val 88783"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u="sng"/>
              <a:t>Blando</a:t>
            </a:r>
            <a:r>
              <a:rPr lang="es" sz="1200"/>
              <a:t>: El sistema avisará cuando el límite sea sobrepasado.</a:t>
            </a:r>
            <a:endParaRPr sz="1200"/>
          </a:p>
        </p:txBody>
      </p:sp>
      <p:sp>
        <p:nvSpPr>
          <p:cNvPr id="111" name="Google Shape;111;p21"/>
          <p:cNvSpPr/>
          <p:nvPr/>
        </p:nvSpPr>
        <p:spPr>
          <a:xfrm>
            <a:off x="2547350" y="4076100"/>
            <a:ext cx="2955600" cy="464100"/>
          </a:xfrm>
          <a:prstGeom prst="horizontalScroll">
            <a:avLst>
              <a:gd fmla="val 125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s" sz="1200" u="sng"/>
              <a:t>bloques</a:t>
            </a:r>
            <a:r>
              <a:rPr lang="es" sz="1200"/>
              <a:t>:</a:t>
            </a:r>
            <a:endParaRPr sz="1200"/>
          </a:p>
          <a:p>
            <a:pPr indent="0" lvl="0" marL="0" rtl="0" algn="l">
              <a:spcBef>
                <a:spcPts val="0"/>
              </a:spcBef>
              <a:spcAft>
                <a:spcPts val="0"/>
              </a:spcAft>
              <a:buNone/>
            </a:pPr>
            <a:r>
              <a:rPr lang="es" sz="1200"/>
              <a:t>Tamaño máximo que se puede ocupar.</a:t>
            </a:r>
            <a:endParaRPr sz="1200"/>
          </a:p>
          <a:p>
            <a:pPr indent="0" lvl="0" marL="0" rtl="0" algn="l">
              <a:spcBef>
                <a:spcPts val="0"/>
              </a:spcBef>
              <a:spcAft>
                <a:spcPts val="0"/>
              </a:spcAft>
              <a:buNone/>
            </a:pPr>
            <a:r>
              <a:t/>
            </a:r>
            <a:endParaRPr/>
          </a:p>
        </p:txBody>
      </p:sp>
      <p:sp>
        <p:nvSpPr>
          <p:cNvPr id="112" name="Google Shape;112;p21"/>
          <p:cNvSpPr/>
          <p:nvPr/>
        </p:nvSpPr>
        <p:spPr>
          <a:xfrm>
            <a:off x="5602500" y="4063000"/>
            <a:ext cx="3193800" cy="464100"/>
          </a:xfrm>
          <a:prstGeom prst="horizontalScroll">
            <a:avLst>
              <a:gd fmla="val 125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u="sng"/>
              <a:t>inodos</a:t>
            </a:r>
            <a:r>
              <a:rPr lang="es" sz="1200"/>
              <a:t>:</a:t>
            </a:r>
            <a:endParaRPr sz="1200"/>
          </a:p>
          <a:p>
            <a:pPr indent="0" lvl="0" marL="0" rtl="0" algn="l">
              <a:spcBef>
                <a:spcPts val="0"/>
              </a:spcBef>
              <a:spcAft>
                <a:spcPts val="0"/>
              </a:spcAft>
              <a:buNone/>
            </a:pPr>
            <a:r>
              <a:rPr lang="es" sz="1200"/>
              <a:t>Número de archivos que se pueden crear.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