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Playfair Display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CA1AA34-29B4-401F-9958-B64459A8468D}">
  <a:tblStyle styleId="{8CA1AA34-29B4-401F-9958-B64459A846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layfairDisplay-bold.fntdata"/><Relationship Id="rId10" Type="http://schemas.openxmlformats.org/officeDocument/2006/relationships/slide" Target="slides/slide5.xml"/><Relationship Id="rId32" Type="http://schemas.openxmlformats.org/officeDocument/2006/relationships/font" Target="fonts/PlayfairDisplay-regular.fntdata"/><Relationship Id="rId13" Type="http://schemas.openxmlformats.org/officeDocument/2006/relationships/slide" Target="slides/slide8.xml"/><Relationship Id="rId35" Type="http://schemas.openxmlformats.org/officeDocument/2006/relationships/font" Target="fonts/PlayfairDisplay-boldItalic.fntdata"/><Relationship Id="rId12" Type="http://schemas.openxmlformats.org/officeDocument/2006/relationships/slide" Target="slides/slide7.xml"/><Relationship Id="rId34" Type="http://schemas.openxmlformats.org/officeDocument/2006/relationships/font" Target="fonts/PlayfairDisplay-italic.fntdata"/><Relationship Id="rId15" Type="http://schemas.openxmlformats.org/officeDocument/2006/relationships/slide" Target="slides/slide10.xml"/><Relationship Id="rId37" Type="http://schemas.openxmlformats.org/officeDocument/2006/relationships/font" Target="fonts/Lato-bold.fntdata"/><Relationship Id="rId14" Type="http://schemas.openxmlformats.org/officeDocument/2006/relationships/slide" Target="slides/slide9.xml"/><Relationship Id="rId36" Type="http://schemas.openxmlformats.org/officeDocument/2006/relationships/font" Target="fonts/Lato-regular.fntdata"/><Relationship Id="rId17" Type="http://schemas.openxmlformats.org/officeDocument/2006/relationships/slide" Target="slides/slide12.xml"/><Relationship Id="rId39" Type="http://schemas.openxmlformats.org/officeDocument/2006/relationships/font" Target="fonts/Lato-boldItalic.fntdata"/><Relationship Id="rId16" Type="http://schemas.openxmlformats.org/officeDocument/2006/relationships/slide" Target="slides/slide11.xml"/><Relationship Id="rId38" Type="http://schemas.openxmlformats.org/officeDocument/2006/relationships/font" Target="fonts/La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e12434c1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e12434c1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e12434c1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e12434c1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2612ea1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2612ea1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2612ea1f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2612ea1f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2612ea1f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2612ea1f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2612ea1f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2612ea1f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9e5ca8925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9e5ca8925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2612ea1f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2612ea1f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2612ea1f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2612ea1f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c1b4df01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9c1b4df01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fb9b9e36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fb9b9e36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2612ea1f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2612ea1f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c1670f9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9c1670f9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26a8584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26a8584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26a85844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26a85844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26a85844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26a85844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9c1670f9d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9c1670f9d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9c1670f9d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9c1670f9d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b9b9e366_0_1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fb9b9e366_0_1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bb206bf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bb206bf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e12434c1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e12434c1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b94f3bbf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9b94f3bbf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fbb206b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fbb206b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e12434c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e12434c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276fdc03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276fdc03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base64encode.org/" TargetMode="External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zytrax.com/books/ldap/ape/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LDAP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Configuración </a:t>
            </a:r>
            <a:r>
              <a:rPr b="0" lang="es"/>
              <a:t>(nombre / admin)</a:t>
            </a:r>
            <a:endParaRPr b="0"/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1017450"/>
            <a:ext cx="6793032" cy="182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0600" y="2998425"/>
            <a:ext cx="6784298" cy="184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Instalación </a:t>
            </a:r>
            <a:r>
              <a:rPr b="0" lang="es"/>
              <a:t>(Comprobaciones)</a:t>
            </a:r>
            <a:endParaRPr b="0"/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424650" y="1214375"/>
            <a:ext cx="7959600" cy="24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b="1" lang="e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sudo </a:t>
            </a:r>
            <a:r>
              <a:rPr b="1" lang="e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systemctl status </a:t>
            </a:r>
            <a:r>
              <a:rPr b="1" lang="e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slapd</a:t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sudo slapcat</a:t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b="1" lang="e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ldapsearch -x -LLL -b</a:t>
            </a:r>
            <a:r>
              <a:rPr lang="e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dc=ies,dc=local</a:t>
            </a:r>
            <a:r>
              <a:rPr lang="e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dn</a:t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507" y="1702800"/>
            <a:ext cx="4153443" cy="79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3"/>
          <p:cNvSpPr txBox="1"/>
          <p:nvPr/>
        </p:nvSpPr>
        <p:spPr>
          <a:xfrm>
            <a:off x="2138500" y="3875275"/>
            <a:ext cx="4083600" cy="79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dn: dc=ies,dc=local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dn: cn=admin,dc=ies,dc=local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Unidades Organizativas</a:t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1226100" y="1228675"/>
            <a:ext cx="4519200" cy="26757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# Fichero ou.ldif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dn: </a:t>
            </a:r>
            <a:r>
              <a:rPr lang="es">
                <a:solidFill>
                  <a:srgbClr val="000000"/>
                </a:solidFill>
              </a:rPr>
              <a:t>ou=usuarios, dc=ies, dc=local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objectClass:</a:t>
            </a:r>
            <a:r>
              <a:rPr lang="es">
                <a:solidFill>
                  <a:srgbClr val="000000"/>
                </a:solidFill>
              </a:rPr>
              <a:t> organizationalUnit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ou: </a:t>
            </a:r>
            <a:r>
              <a:rPr lang="es">
                <a:solidFill>
                  <a:srgbClr val="000000"/>
                </a:solidFill>
              </a:rPr>
              <a:t>usuarios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# Podemos tener más de un objeto dejando </a:t>
            </a:r>
            <a:r>
              <a:rPr lang="es"/>
              <a:t>una línea</a:t>
            </a:r>
            <a:r>
              <a:rPr lang="es"/>
              <a:t> en blanco entre objetos.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1184100" y="4298150"/>
            <a:ext cx="7466700" cy="543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lang="e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ldapadd -x -W -D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cn=admin,dc=ies,dc=local"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-f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ou.ldif</a:t>
            </a:r>
            <a:endParaRPr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4"/>
          <p:cNvSpPr/>
          <p:nvPr/>
        </p:nvSpPr>
        <p:spPr>
          <a:xfrm>
            <a:off x="6383150" y="3015375"/>
            <a:ext cx="2451000" cy="855300"/>
          </a:xfrm>
          <a:prstGeom prst="wedgeRectCallout">
            <a:avLst>
              <a:gd fmla="val -32826" name="adj1"/>
              <a:gd fmla="val 8198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/>
              <a:t>-x</a:t>
            </a:r>
            <a:r>
              <a:rPr lang="es" sz="1200"/>
              <a:t>: Autenticación simple.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/>
              <a:t>-W</a:t>
            </a:r>
            <a:r>
              <a:rPr lang="es" sz="1200"/>
              <a:t>: Introducir la contraseña.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/>
              <a:t>-D</a:t>
            </a:r>
            <a:r>
              <a:rPr lang="es" sz="1200"/>
              <a:t>: DN de usuario administrador.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/>
              <a:t>-f</a:t>
            </a:r>
            <a:r>
              <a:rPr lang="es" sz="1200"/>
              <a:t>: Fichero LDIF.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Grupos</a:t>
            </a:r>
            <a:endParaRPr/>
          </a:p>
        </p:txBody>
      </p:sp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2074650" y="1515650"/>
            <a:ext cx="4994700" cy="19107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# Fichero grupo.ldif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dn:</a:t>
            </a:r>
            <a:r>
              <a:rPr lang="es">
                <a:solidFill>
                  <a:srgbClr val="000000"/>
                </a:solidFill>
              </a:rPr>
              <a:t> cn=alumnos, ou=grupos, dc=ies, dc=local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objectClass:</a:t>
            </a:r>
            <a:r>
              <a:rPr lang="es">
                <a:solidFill>
                  <a:srgbClr val="000000"/>
                </a:solidFill>
              </a:rPr>
              <a:t> posixGroup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cn: </a:t>
            </a:r>
            <a:r>
              <a:rPr lang="es">
                <a:solidFill>
                  <a:srgbClr val="000000"/>
                </a:solidFill>
              </a:rPr>
              <a:t>alumnos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gidNumber:</a:t>
            </a:r>
            <a:r>
              <a:rPr lang="es">
                <a:solidFill>
                  <a:srgbClr val="000000"/>
                </a:solidFill>
              </a:rPr>
              <a:t> 5002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5" name="Google Shape;175;p25"/>
          <p:cNvSpPr txBox="1"/>
          <p:nvPr>
            <p:ph idx="1" type="body"/>
          </p:nvPr>
        </p:nvSpPr>
        <p:spPr>
          <a:xfrm>
            <a:off x="764575" y="4230875"/>
            <a:ext cx="7776300" cy="543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lang="e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ldapadd -x -W -D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cn=admin,dc=ies,dc=local"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-f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grupo.ldif</a:t>
            </a:r>
            <a:endParaRPr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311700" y="865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Usuarios</a:t>
            </a:r>
            <a:endParaRPr/>
          </a:p>
        </p:txBody>
      </p:sp>
      <p:sp>
        <p:nvSpPr>
          <p:cNvPr id="181" name="Google Shape;181;p26"/>
          <p:cNvSpPr txBox="1"/>
          <p:nvPr>
            <p:ph idx="1" type="body"/>
          </p:nvPr>
        </p:nvSpPr>
        <p:spPr>
          <a:xfrm>
            <a:off x="2300200" y="315150"/>
            <a:ext cx="4847100" cy="4197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# Fichero usuario.ldif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dn</a:t>
            </a:r>
            <a:r>
              <a:rPr lang="es">
                <a:solidFill>
                  <a:srgbClr val="000000"/>
                </a:solidFill>
              </a:rPr>
              <a:t>: uid=pazv,ou=usuarios,dc=ies,dc=local</a:t>
            </a:r>
            <a:br>
              <a:rPr lang="es">
                <a:solidFill>
                  <a:srgbClr val="000000"/>
                </a:solidFill>
              </a:rPr>
            </a:br>
            <a:r>
              <a:rPr b="1" lang="es">
                <a:solidFill>
                  <a:srgbClr val="000000"/>
                </a:solidFill>
              </a:rPr>
              <a:t>objectClass</a:t>
            </a:r>
            <a:r>
              <a:rPr lang="es">
                <a:solidFill>
                  <a:srgbClr val="000000"/>
                </a:solidFill>
              </a:rPr>
              <a:t>: inetOrgPerson</a:t>
            </a:r>
            <a:br>
              <a:rPr lang="es">
                <a:solidFill>
                  <a:srgbClr val="000000"/>
                </a:solidFill>
              </a:rPr>
            </a:br>
            <a:r>
              <a:rPr b="1" lang="es">
                <a:solidFill>
                  <a:srgbClr val="000000"/>
                </a:solidFill>
              </a:rPr>
              <a:t>objectClass</a:t>
            </a:r>
            <a:r>
              <a:rPr lang="es">
                <a:solidFill>
                  <a:srgbClr val="000000"/>
                </a:solidFill>
              </a:rPr>
              <a:t>: posixAccount</a:t>
            </a:r>
            <a:br>
              <a:rPr lang="es">
                <a:solidFill>
                  <a:srgbClr val="000000"/>
                </a:solidFill>
              </a:rPr>
            </a:br>
            <a:r>
              <a:rPr b="1" lang="es">
                <a:solidFill>
                  <a:srgbClr val="000000"/>
                </a:solidFill>
              </a:rPr>
              <a:t>uid</a:t>
            </a:r>
            <a:r>
              <a:rPr lang="es">
                <a:solidFill>
                  <a:srgbClr val="000000"/>
                </a:solidFill>
              </a:rPr>
              <a:t>: pazv</a:t>
            </a:r>
            <a:br>
              <a:rPr lang="es">
                <a:solidFill>
                  <a:srgbClr val="000000"/>
                </a:solidFill>
              </a:rPr>
            </a:br>
            <a:r>
              <a:rPr b="1" lang="es">
                <a:solidFill>
                  <a:srgbClr val="000000"/>
                </a:solidFill>
              </a:rPr>
              <a:t>sn</a:t>
            </a:r>
            <a:r>
              <a:rPr lang="es">
                <a:solidFill>
                  <a:srgbClr val="000000"/>
                </a:solidFill>
              </a:rPr>
              <a:t>: Vega</a:t>
            </a:r>
            <a:br>
              <a:rPr lang="es">
                <a:solidFill>
                  <a:srgbClr val="000000"/>
                </a:solidFill>
              </a:rPr>
            </a:br>
            <a:r>
              <a:rPr b="1" lang="es">
                <a:solidFill>
                  <a:srgbClr val="000000"/>
                </a:solidFill>
              </a:rPr>
              <a:t>cn</a:t>
            </a:r>
            <a:r>
              <a:rPr lang="es">
                <a:solidFill>
                  <a:srgbClr val="000000"/>
                </a:solidFill>
              </a:rPr>
              <a:t>: Paz Vega</a:t>
            </a:r>
            <a:br>
              <a:rPr lang="es">
                <a:solidFill>
                  <a:srgbClr val="000000"/>
                </a:solidFill>
              </a:rPr>
            </a:br>
            <a:r>
              <a:rPr b="1" lang="es">
                <a:solidFill>
                  <a:srgbClr val="000000"/>
                </a:solidFill>
              </a:rPr>
              <a:t>uidNumber</a:t>
            </a:r>
            <a:r>
              <a:rPr lang="es">
                <a:solidFill>
                  <a:srgbClr val="000000"/>
                </a:solidFill>
              </a:rPr>
              <a:t>: 10004</a:t>
            </a:r>
            <a:br>
              <a:rPr lang="es">
                <a:solidFill>
                  <a:srgbClr val="000000"/>
                </a:solidFill>
              </a:rPr>
            </a:br>
            <a:r>
              <a:rPr b="1" lang="es">
                <a:solidFill>
                  <a:srgbClr val="000000"/>
                </a:solidFill>
              </a:rPr>
              <a:t>gidNumber</a:t>
            </a:r>
            <a:r>
              <a:rPr lang="es">
                <a:solidFill>
                  <a:srgbClr val="000000"/>
                </a:solidFill>
              </a:rPr>
              <a:t>: 5002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userPassword</a:t>
            </a:r>
            <a:r>
              <a:rPr lang="es">
                <a:solidFill>
                  <a:srgbClr val="000000"/>
                </a:solidFill>
              </a:rPr>
              <a:t>: miclave</a:t>
            </a:r>
            <a:br>
              <a:rPr lang="es">
                <a:solidFill>
                  <a:srgbClr val="000000"/>
                </a:solidFill>
              </a:rPr>
            </a:br>
            <a:r>
              <a:rPr b="1" lang="es">
                <a:solidFill>
                  <a:srgbClr val="000000"/>
                </a:solidFill>
              </a:rPr>
              <a:t>loginShell</a:t>
            </a:r>
            <a:r>
              <a:rPr lang="es">
                <a:solidFill>
                  <a:srgbClr val="000000"/>
                </a:solidFill>
              </a:rPr>
              <a:t>: /bin/bash</a:t>
            </a:r>
            <a:br>
              <a:rPr lang="es">
                <a:solidFill>
                  <a:srgbClr val="000000"/>
                </a:solidFill>
              </a:rPr>
            </a:br>
            <a:r>
              <a:rPr b="1" lang="es">
                <a:solidFill>
                  <a:srgbClr val="000000"/>
                </a:solidFill>
              </a:rPr>
              <a:t>homeDirectory</a:t>
            </a:r>
            <a:r>
              <a:rPr lang="es">
                <a:solidFill>
                  <a:srgbClr val="000000"/>
                </a:solidFill>
              </a:rPr>
              <a:t>: /home/pazv </a:t>
            </a:r>
            <a:br>
              <a:rPr lang="es">
                <a:solidFill>
                  <a:srgbClr val="000000"/>
                </a:solidFill>
              </a:rPr>
            </a:br>
            <a:r>
              <a:rPr b="1" lang="es">
                <a:solidFill>
                  <a:srgbClr val="000000"/>
                </a:solidFill>
              </a:rPr>
              <a:t>mail</a:t>
            </a:r>
            <a:r>
              <a:rPr lang="es">
                <a:solidFill>
                  <a:srgbClr val="000000"/>
                </a:solidFill>
              </a:rPr>
              <a:t>: paz.vega@ies.local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2" name="Google Shape;182;p26"/>
          <p:cNvSpPr txBox="1"/>
          <p:nvPr>
            <p:ph idx="1" type="body"/>
          </p:nvPr>
        </p:nvSpPr>
        <p:spPr>
          <a:xfrm>
            <a:off x="503925" y="4535675"/>
            <a:ext cx="8175600" cy="543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lang="e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ldapadd -x -W -D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cn=admin,dc=ies,dc=local"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-f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usuario.ldif</a:t>
            </a:r>
            <a:endParaRPr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6"/>
          <p:cNvSpPr/>
          <p:nvPr/>
        </p:nvSpPr>
        <p:spPr>
          <a:xfrm>
            <a:off x="4541225" y="2474613"/>
            <a:ext cx="1505700" cy="451500"/>
          </a:xfrm>
          <a:prstGeom prst="wedgeRectCallout">
            <a:avLst>
              <a:gd fmla="val -57126" name="adj1"/>
              <a:gd fmla="val 8549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Debe ser diferente para cada usuario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311700" y="2389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Caracteres</a:t>
            </a:r>
            <a:r>
              <a:rPr lang="es"/>
              <a:t> especiales (Base64)</a:t>
            </a:r>
            <a:endParaRPr/>
          </a:p>
        </p:txBody>
      </p:sp>
      <p:sp>
        <p:nvSpPr>
          <p:cNvPr id="189" name="Google Shape;189;p27"/>
          <p:cNvSpPr txBox="1"/>
          <p:nvPr>
            <p:ph idx="1" type="body"/>
          </p:nvPr>
        </p:nvSpPr>
        <p:spPr>
          <a:xfrm>
            <a:off x="311700" y="847675"/>
            <a:ext cx="8520600" cy="2053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 fichero LDIF debe estar </a:t>
            </a:r>
            <a:r>
              <a:rPr lang="es"/>
              <a:t>codificado</a:t>
            </a:r>
            <a:r>
              <a:rPr lang="es"/>
              <a:t> en formato </a:t>
            </a:r>
            <a:r>
              <a:rPr b="1" lang="es"/>
              <a:t>UTF-8</a:t>
            </a:r>
            <a:r>
              <a:rPr lang="es"/>
              <a:t>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Si tenemos acentos o letras como la ñ, podemos expresarlas en </a:t>
            </a:r>
            <a:r>
              <a:rPr b="1" lang="es"/>
              <a:t>Base64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Ejemplo: </a:t>
            </a:r>
            <a:r>
              <a:rPr b="1" lang="es"/>
              <a:t>cn: Luís</a:t>
            </a:r>
            <a:r>
              <a:rPr lang="es"/>
              <a:t> -&gt; </a:t>
            </a:r>
            <a:r>
              <a:rPr b="1" lang="es"/>
              <a:t>cn:: THXDrXM=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s" sz="1800"/>
              <a:t>Luís</a:t>
            </a:r>
            <a:r>
              <a:rPr lang="es" sz="1800"/>
              <a:t> se escribe en base64 como </a:t>
            </a:r>
            <a:r>
              <a:rPr b="1" lang="es" sz="1800"/>
              <a:t>THXDrXM=</a:t>
            </a:r>
            <a:endParaRPr b="1"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sz="1800"/>
              <a:t>Para indicar que está expresado en base64 utilizamos doble punto (cn</a:t>
            </a:r>
            <a:r>
              <a:rPr b="1" lang="es" sz="1800"/>
              <a:t>::</a:t>
            </a:r>
            <a:r>
              <a:rPr lang="es" sz="1800"/>
              <a:t>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https://www.base64encode.org/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3586675"/>
            <a:ext cx="4240825" cy="124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7"/>
          <p:cNvSpPr txBox="1"/>
          <p:nvPr>
            <p:ph type="title"/>
          </p:nvPr>
        </p:nvSpPr>
        <p:spPr>
          <a:xfrm>
            <a:off x="311700" y="2905950"/>
            <a:ext cx="40542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Contraseñas (SSHA)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I</a:t>
            </a:r>
            <a:endParaRPr/>
          </a:p>
        </p:txBody>
      </p:sp>
      <p:sp>
        <p:nvSpPr>
          <p:cNvPr id="197" name="Google Shape;197;p28"/>
          <p:cNvSpPr txBox="1"/>
          <p:nvPr>
            <p:ph idx="1" type="body"/>
          </p:nvPr>
        </p:nvSpPr>
        <p:spPr>
          <a:xfrm>
            <a:off x="311700" y="1152475"/>
            <a:ext cx="4345200" cy="33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s"/>
              <a:t>I</a:t>
            </a:r>
            <a:r>
              <a:rPr lang="es"/>
              <a:t>nstalar </a:t>
            </a:r>
            <a:r>
              <a:rPr b="1" lang="es"/>
              <a:t>OpenLDAP</a:t>
            </a:r>
            <a:r>
              <a:rPr lang="es"/>
              <a:t> en el servidor.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s"/>
              <a:t>Crear el dominio </a:t>
            </a:r>
            <a:r>
              <a:rPr b="1" lang="es"/>
              <a:t>ies.local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s"/>
              <a:t>Crear las unidades </a:t>
            </a:r>
            <a:r>
              <a:rPr lang="es"/>
              <a:t>organizativas</a:t>
            </a:r>
            <a:r>
              <a:rPr lang="es"/>
              <a:t> </a:t>
            </a:r>
            <a:r>
              <a:rPr b="1" lang="es"/>
              <a:t>usuarios </a:t>
            </a:r>
            <a:r>
              <a:rPr lang="es"/>
              <a:t>y </a:t>
            </a:r>
            <a:r>
              <a:rPr b="1" lang="es"/>
              <a:t>grupos</a:t>
            </a:r>
            <a:r>
              <a:rPr lang="es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s"/>
              <a:t>Crear los grupos </a:t>
            </a:r>
            <a:r>
              <a:rPr b="1" lang="es"/>
              <a:t>profesores </a:t>
            </a:r>
            <a:r>
              <a:rPr lang="es"/>
              <a:t>y </a:t>
            </a:r>
            <a:r>
              <a:rPr b="1" lang="es"/>
              <a:t>alumnos</a:t>
            </a:r>
            <a:r>
              <a:rPr lang="es"/>
              <a:t> dentro de </a:t>
            </a:r>
            <a:r>
              <a:rPr lang="es"/>
              <a:t>la unidad organizativa </a:t>
            </a:r>
            <a:r>
              <a:rPr i="1" lang="es"/>
              <a:t>grupos</a:t>
            </a:r>
            <a:r>
              <a:rPr lang="es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s"/>
              <a:t>Crear los usuarios contenidos en la tabla </a:t>
            </a:r>
            <a:r>
              <a:rPr lang="es"/>
              <a:t>dentro de la unidad organizativa </a:t>
            </a:r>
            <a:r>
              <a:rPr i="1" lang="es"/>
              <a:t>usuarios</a:t>
            </a:r>
            <a:r>
              <a:rPr lang="es"/>
              <a:t>.</a:t>
            </a:r>
            <a:endParaRPr/>
          </a:p>
        </p:txBody>
      </p:sp>
      <p:graphicFrame>
        <p:nvGraphicFramePr>
          <p:cNvPr id="198" name="Google Shape;198;p28"/>
          <p:cNvGraphicFramePr/>
          <p:nvPr/>
        </p:nvGraphicFramePr>
        <p:xfrm>
          <a:off x="4900025" y="21935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{8CA1AA34-29B4-401F-9958-B64459A8468D}</a:tableStyleId>
              </a:tblPr>
              <a:tblGrid>
                <a:gridCol w="1041700"/>
                <a:gridCol w="1563000"/>
                <a:gridCol w="1041725"/>
              </a:tblGrid>
              <a:tr h="253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200"/>
                        <a:t>uidNumber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200"/>
                        <a:t>Nombre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200"/>
                        <a:t>Grupo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10001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Antonio Resines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profesores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10002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Carmen Maura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profesores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10003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Rodolfo Sancho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alumnos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10004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Paz Vega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alumnos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10005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Hugo Silva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alumnos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10006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Clara Lago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alumnos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9" name="Google Shape;199;p28"/>
          <p:cNvGraphicFramePr/>
          <p:nvPr/>
        </p:nvGraphicFramePr>
        <p:xfrm>
          <a:off x="4900025" y="7457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{8CA1AA34-29B4-401F-9958-B64459A8468D}</a:tableStyleId>
              </a:tblPr>
              <a:tblGrid>
                <a:gridCol w="1041700"/>
                <a:gridCol w="1041725"/>
              </a:tblGrid>
              <a:tr h="253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200"/>
                        <a:t>gidNumber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200"/>
                        <a:t>Grupo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5001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profesores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5002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alumnos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Añadir </a:t>
            </a:r>
            <a:r>
              <a:rPr lang="es"/>
              <a:t>un atributo.</a:t>
            </a:r>
            <a:endParaRPr/>
          </a:p>
        </p:txBody>
      </p:sp>
      <p:sp>
        <p:nvSpPr>
          <p:cNvPr id="205" name="Google Shape;205;p29"/>
          <p:cNvSpPr txBox="1"/>
          <p:nvPr>
            <p:ph idx="1" type="body"/>
          </p:nvPr>
        </p:nvSpPr>
        <p:spPr>
          <a:xfrm>
            <a:off x="1992000" y="1524550"/>
            <a:ext cx="5160000" cy="2008500"/>
          </a:xfrm>
          <a:prstGeom prst="rect">
            <a:avLst/>
          </a:prstGeom>
          <a:solidFill>
            <a:srgbClr val="F4CCC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# Fichero add_att.ldif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dn</a:t>
            </a:r>
            <a:r>
              <a:rPr lang="es">
                <a:solidFill>
                  <a:srgbClr val="000000"/>
                </a:solidFill>
              </a:rPr>
              <a:t>: uid=pazv,ou=usuarios,dc=ies,dc=local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changeType</a:t>
            </a:r>
            <a:r>
              <a:rPr lang="es">
                <a:solidFill>
                  <a:srgbClr val="000000"/>
                </a:solidFill>
              </a:rPr>
              <a:t>: modify</a:t>
            </a:r>
            <a:br>
              <a:rPr lang="es">
                <a:solidFill>
                  <a:srgbClr val="000000"/>
                </a:solidFill>
              </a:rPr>
            </a:br>
            <a:r>
              <a:rPr b="1" lang="es">
                <a:solidFill>
                  <a:srgbClr val="000000"/>
                </a:solidFill>
              </a:rPr>
              <a:t>add</a:t>
            </a:r>
            <a:r>
              <a:rPr lang="es">
                <a:solidFill>
                  <a:srgbClr val="000000"/>
                </a:solidFill>
              </a:rPr>
              <a:t>: homePhone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homePhone</a:t>
            </a:r>
            <a:r>
              <a:rPr lang="es">
                <a:solidFill>
                  <a:srgbClr val="000000"/>
                </a:solidFill>
              </a:rPr>
              <a:t>: +34 922 541 978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6" name="Google Shape;206;p29"/>
          <p:cNvSpPr txBox="1"/>
          <p:nvPr>
            <p:ph idx="1" type="body"/>
          </p:nvPr>
        </p:nvSpPr>
        <p:spPr>
          <a:xfrm>
            <a:off x="311700" y="4239800"/>
            <a:ext cx="8472300" cy="543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lang="e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ldapmodify -x -W -D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cn=admin,dc=ies,dc=local"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-f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add_att.ldif</a:t>
            </a:r>
            <a:endParaRPr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Modificar un atributo.</a:t>
            </a:r>
            <a:endParaRPr/>
          </a:p>
        </p:txBody>
      </p:sp>
      <p:sp>
        <p:nvSpPr>
          <p:cNvPr id="212" name="Google Shape;212;p30"/>
          <p:cNvSpPr txBox="1"/>
          <p:nvPr>
            <p:ph idx="1" type="body"/>
          </p:nvPr>
        </p:nvSpPr>
        <p:spPr>
          <a:xfrm>
            <a:off x="1918700" y="1533475"/>
            <a:ext cx="5160000" cy="2008500"/>
          </a:xfrm>
          <a:prstGeom prst="rect">
            <a:avLst/>
          </a:prstGeom>
          <a:solidFill>
            <a:srgbClr val="F4CCC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# Fichero mod_att.ldif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dn</a:t>
            </a:r>
            <a:r>
              <a:rPr lang="es">
                <a:solidFill>
                  <a:srgbClr val="000000"/>
                </a:solidFill>
              </a:rPr>
              <a:t>: uid=pazv,ou=usuarios,dc=ies,dc=local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changetype</a:t>
            </a:r>
            <a:r>
              <a:rPr lang="es">
                <a:solidFill>
                  <a:srgbClr val="000000"/>
                </a:solidFill>
              </a:rPr>
              <a:t>: modify</a:t>
            </a:r>
            <a:br>
              <a:rPr lang="es">
                <a:solidFill>
                  <a:srgbClr val="000000"/>
                </a:solidFill>
              </a:rPr>
            </a:br>
            <a:r>
              <a:rPr b="1" lang="es">
                <a:solidFill>
                  <a:srgbClr val="000000"/>
                </a:solidFill>
              </a:rPr>
              <a:t>replace</a:t>
            </a:r>
            <a:r>
              <a:rPr lang="es">
                <a:solidFill>
                  <a:srgbClr val="000000"/>
                </a:solidFill>
              </a:rPr>
              <a:t>: mail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mail</a:t>
            </a:r>
            <a:r>
              <a:rPr lang="es">
                <a:solidFill>
                  <a:srgbClr val="000000"/>
                </a:solidFill>
              </a:rPr>
              <a:t>: paz@ies.local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3" name="Google Shape;213;p30"/>
          <p:cNvSpPr txBox="1"/>
          <p:nvPr>
            <p:ph idx="1" type="body"/>
          </p:nvPr>
        </p:nvSpPr>
        <p:spPr>
          <a:xfrm>
            <a:off x="311700" y="4362800"/>
            <a:ext cx="8454900" cy="543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lang="e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ldapmodify -x -W -D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cn=admin,dc=ies,dc=local"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-f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mod_a</a:t>
            </a:r>
            <a:r>
              <a:rPr lang="es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tt</a:t>
            </a:r>
            <a:r>
              <a:rPr lang="es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.ldif</a:t>
            </a:r>
            <a:endParaRPr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Eliminar</a:t>
            </a:r>
            <a:r>
              <a:rPr lang="es"/>
              <a:t> un atributo.</a:t>
            </a:r>
            <a:endParaRPr/>
          </a:p>
        </p:txBody>
      </p:sp>
      <p:sp>
        <p:nvSpPr>
          <p:cNvPr id="219" name="Google Shape;219;p31"/>
          <p:cNvSpPr txBox="1"/>
          <p:nvPr>
            <p:ph idx="1" type="body"/>
          </p:nvPr>
        </p:nvSpPr>
        <p:spPr>
          <a:xfrm>
            <a:off x="1918700" y="1533475"/>
            <a:ext cx="5160000" cy="1542300"/>
          </a:xfrm>
          <a:prstGeom prst="rect">
            <a:avLst/>
          </a:prstGeom>
          <a:solidFill>
            <a:srgbClr val="F4CCC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# Fichero mod_att.ldif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dn</a:t>
            </a:r>
            <a:r>
              <a:rPr lang="es">
                <a:solidFill>
                  <a:srgbClr val="000000"/>
                </a:solidFill>
              </a:rPr>
              <a:t>: uid=pazv,ou=usuarios,dc=ies,dc=local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changetype</a:t>
            </a:r>
            <a:r>
              <a:rPr lang="es">
                <a:solidFill>
                  <a:srgbClr val="000000"/>
                </a:solidFill>
              </a:rPr>
              <a:t>: modify</a:t>
            </a:r>
            <a:br>
              <a:rPr lang="es">
                <a:solidFill>
                  <a:srgbClr val="000000"/>
                </a:solidFill>
              </a:rPr>
            </a:br>
            <a:r>
              <a:rPr b="1" lang="es">
                <a:solidFill>
                  <a:srgbClr val="000000"/>
                </a:solidFill>
              </a:rPr>
              <a:t>delete</a:t>
            </a:r>
            <a:r>
              <a:rPr lang="es">
                <a:solidFill>
                  <a:srgbClr val="000000"/>
                </a:solidFill>
              </a:rPr>
              <a:t>: mail</a:t>
            </a:r>
            <a:endParaRPr sz="900">
              <a:solidFill>
                <a:srgbClr val="000000"/>
              </a:solidFill>
              <a:highlight>
                <a:srgbClr val="F8F9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20" name="Google Shape;220;p31"/>
          <p:cNvSpPr txBox="1"/>
          <p:nvPr>
            <p:ph idx="1" type="body"/>
          </p:nvPr>
        </p:nvSpPr>
        <p:spPr>
          <a:xfrm>
            <a:off x="311700" y="4362800"/>
            <a:ext cx="8454900" cy="543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# ldapmodify -x -W -D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cn=admin,dc=ies,dc=local"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-f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mod_att.ldif</a:t>
            </a:r>
            <a:endParaRPr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LDAP?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6925800" cy="36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>
                <a:solidFill>
                  <a:srgbClr val="980000"/>
                </a:solidFill>
              </a:rPr>
              <a:t>LDAP</a:t>
            </a:r>
            <a:r>
              <a:rPr lang="es">
                <a:solidFill>
                  <a:srgbClr val="980000"/>
                </a:solidFill>
              </a:rPr>
              <a:t> </a:t>
            </a:r>
            <a:r>
              <a:rPr lang="es"/>
              <a:t>(Lighweight Directory Access Protocol): Protocolo ligero de </a:t>
            </a:r>
            <a:r>
              <a:rPr lang="es"/>
              <a:t>acceso</a:t>
            </a:r>
            <a:r>
              <a:rPr lang="es"/>
              <a:t> a directorios.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LDAP es un protocolo para </a:t>
            </a:r>
            <a:r>
              <a:rPr b="1" lang="es"/>
              <a:t>consultar y modificar un servicio de directorio</a:t>
            </a:r>
            <a:r>
              <a:rPr lang="es"/>
              <a:t> basado en X.500 que se ejecuta sobre </a:t>
            </a:r>
            <a:r>
              <a:rPr b="1" lang="es"/>
              <a:t>TCP/IP</a:t>
            </a:r>
            <a:r>
              <a:rPr lang="es"/>
              <a:t>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LDAP fue creado por la </a:t>
            </a:r>
            <a:r>
              <a:rPr b="1" lang="es">
                <a:solidFill>
                  <a:srgbClr val="980000"/>
                </a:solidFill>
              </a:rPr>
              <a:t>Universidad de Michigan</a:t>
            </a:r>
            <a:r>
              <a:rPr lang="es"/>
              <a:t> en 1992.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Por sí mismo LDAP no define el servicio de directorios. En vez de ello, define el transporte y formato de mensajes utilizado para que un cliente acceda a los datos de un directorio.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s">
                <a:solidFill>
                  <a:srgbClr val="980000"/>
                </a:solidFill>
              </a:rPr>
              <a:t>OpenLDAP</a:t>
            </a:r>
            <a:r>
              <a:rPr lang="es"/>
              <a:t> es un conjunto abierto de LDAP.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7500" y="1931850"/>
            <a:ext cx="1601700" cy="160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Borrado de un objeto</a:t>
            </a:r>
            <a:endParaRPr/>
          </a:p>
        </p:txBody>
      </p:sp>
      <p:sp>
        <p:nvSpPr>
          <p:cNvPr id="226" name="Google Shape;226;p32"/>
          <p:cNvSpPr txBox="1"/>
          <p:nvPr>
            <p:ph idx="1" type="body"/>
          </p:nvPr>
        </p:nvSpPr>
        <p:spPr>
          <a:xfrm>
            <a:off x="1196425" y="1952850"/>
            <a:ext cx="6907200" cy="1055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lang="e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ldapdelete -x -W -D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cn=admin,dc=ies,dc=local"</a:t>
            </a:r>
            <a:r>
              <a:rPr lang="es"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"uid=marioc,ou=usuarios,dc=ies,dc=local"</a:t>
            </a:r>
            <a:br>
              <a:rPr lang="e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II</a:t>
            </a:r>
            <a:endParaRPr/>
          </a:p>
        </p:txBody>
      </p:sp>
      <p:sp>
        <p:nvSpPr>
          <p:cNvPr id="232" name="Google Shape;232;p33"/>
          <p:cNvSpPr txBox="1"/>
          <p:nvPr>
            <p:ph idx="1" type="body"/>
          </p:nvPr>
        </p:nvSpPr>
        <p:spPr>
          <a:xfrm>
            <a:off x="311700" y="1152475"/>
            <a:ext cx="8520600" cy="26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Realiza las siguientes modificaciones en el directorio: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lang="es"/>
              <a:t>Añade el atributo “</a:t>
            </a:r>
            <a:r>
              <a:rPr b="1" i="1" lang="es"/>
              <a:t>mobile</a:t>
            </a:r>
            <a:r>
              <a:rPr lang="es"/>
              <a:t>” a los alumnos.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s"/>
              <a:t>Añade el atributo “</a:t>
            </a:r>
            <a:r>
              <a:rPr b="1" i="1" lang="es"/>
              <a:t>homePhone</a:t>
            </a:r>
            <a:r>
              <a:rPr lang="es"/>
              <a:t>” a los profesores.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s"/>
              <a:t>Añade el atributo “</a:t>
            </a:r>
            <a:r>
              <a:rPr b="1" i="1" lang="es"/>
              <a:t>initials</a:t>
            </a:r>
            <a:r>
              <a:rPr lang="es"/>
              <a:t>” a los profesores.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s"/>
              <a:t>Modifica la shell de </a:t>
            </a:r>
            <a:r>
              <a:rPr i="1" lang="es"/>
              <a:t>Rodolfo </a:t>
            </a:r>
            <a:r>
              <a:rPr lang="es"/>
              <a:t>por </a:t>
            </a:r>
            <a:r>
              <a:rPr b="1" lang="es"/>
              <a:t>/bin/sh</a:t>
            </a:r>
            <a:r>
              <a:rPr lang="es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s"/>
              <a:t>Modifica el e-mail de Rodolfo por </a:t>
            </a:r>
            <a:r>
              <a:rPr b="1" lang="es"/>
              <a:t>r.sancho@ies.es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s"/>
              <a:t>Elimina el atributo “</a:t>
            </a:r>
            <a:r>
              <a:rPr b="1" i="1" lang="es"/>
              <a:t>initials</a:t>
            </a:r>
            <a:r>
              <a:rPr lang="es"/>
              <a:t>” de Carmen.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/>
          <p:nvPr>
            <p:ph type="title"/>
          </p:nvPr>
        </p:nvSpPr>
        <p:spPr>
          <a:xfrm>
            <a:off x="311700" y="865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Búsquedas </a:t>
            </a:r>
            <a:r>
              <a:rPr b="0" lang="es"/>
              <a:t>(Operadores)</a:t>
            </a:r>
            <a:endParaRPr b="0"/>
          </a:p>
        </p:txBody>
      </p:sp>
      <p:graphicFrame>
        <p:nvGraphicFramePr>
          <p:cNvPr id="238" name="Google Shape;238;p34"/>
          <p:cNvGraphicFramePr/>
          <p:nvPr/>
        </p:nvGraphicFramePr>
        <p:xfrm>
          <a:off x="399925" y="83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{8CA1AA34-29B4-401F-9958-B64459A8468D}</a:tableStyleId>
              </a:tblPr>
              <a:tblGrid>
                <a:gridCol w="1815875"/>
                <a:gridCol w="1307875"/>
                <a:gridCol w="5308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Tipo de búsqueda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Operador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Descripción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Igualdad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=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Devuelve entradas que coinciden exactamente con el valor especificado. Ejemplo: </a:t>
                      </a:r>
                      <a:r>
                        <a:rPr lang="es">
                          <a:solidFill>
                            <a:srgbClr val="FF0000"/>
                          </a:solidFill>
                        </a:rPr>
                        <a:t>‘uid</a:t>
                      </a:r>
                      <a:r>
                        <a:rPr b="1" lang="es">
                          <a:solidFill>
                            <a:srgbClr val="FF0000"/>
                          </a:solidFill>
                        </a:rPr>
                        <a:t>=</a:t>
                      </a:r>
                      <a:r>
                        <a:rPr lang="es">
                          <a:solidFill>
                            <a:srgbClr val="FF0000"/>
                          </a:solidFill>
                        </a:rPr>
                        <a:t>antonior</a:t>
                      </a:r>
                      <a:r>
                        <a:rPr lang="es">
                          <a:solidFill>
                            <a:srgbClr val="FF0000"/>
                          </a:solidFill>
                        </a:rPr>
                        <a:t>‘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Subcadena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=*</a:t>
                      </a:r>
                      <a:r>
                        <a:rPr lang="es"/>
                        <a:t>cadena</a:t>
                      </a:r>
                      <a:r>
                        <a:rPr b="1" lang="es"/>
                        <a:t>*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Devuelve entradas que contengan la subcadena especificada. Ejemplos: </a:t>
                      </a:r>
                      <a:r>
                        <a:rPr lang="es">
                          <a:solidFill>
                            <a:srgbClr val="FF0000"/>
                          </a:solidFill>
                        </a:rPr>
                        <a:t>‘</a:t>
                      </a:r>
                      <a:r>
                        <a:rPr lang="es">
                          <a:solidFill>
                            <a:srgbClr val="FF0000"/>
                          </a:solidFill>
                        </a:rPr>
                        <a:t>cn=Carmen</a:t>
                      </a:r>
                      <a:r>
                        <a:rPr b="1" lang="es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s">
                          <a:solidFill>
                            <a:srgbClr val="FF0000"/>
                          </a:solidFill>
                        </a:rPr>
                        <a:t>‘</a:t>
                      </a:r>
                      <a:r>
                        <a:rPr lang="es">
                          <a:solidFill>
                            <a:srgbClr val="FF0000"/>
                          </a:solidFill>
                        </a:rPr>
                        <a:t>  </a:t>
                      </a:r>
                      <a:r>
                        <a:rPr lang="es">
                          <a:solidFill>
                            <a:srgbClr val="FF0000"/>
                          </a:solidFill>
                        </a:rPr>
                        <a:t>‘</a:t>
                      </a:r>
                      <a:r>
                        <a:rPr lang="es">
                          <a:solidFill>
                            <a:srgbClr val="FF0000"/>
                          </a:solidFill>
                        </a:rPr>
                        <a:t>cn=</a:t>
                      </a:r>
                      <a:r>
                        <a:rPr b="1" lang="es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s">
                          <a:solidFill>
                            <a:srgbClr val="FF0000"/>
                          </a:solidFill>
                        </a:rPr>
                        <a:t>Maura</a:t>
                      </a:r>
                      <a:r>
                        <a:rPr b="1" lang="es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s">
                          <a:solidFill>
                            <a:srgbClr val="FF0000"/>
                          </a:solidFill>
                        </a:rPr>
                        <a:t>‘</a:t>
                      </a:r>
                      <a:r>
                        <a:rPr lang="es">
                          <a:solidFill>
                            <a:srgbClr val="FF0000"/>
                          </a:solidFill>
                        </a:rPr>
                        <a:t>  </a:t>
                      </a:r>
                      <a:r>
                        <a:rPr lang="es">
                          <a:solidFill>
                            <a:srgbClr val="FF0000"/>
                          </a:solidFill>
                        </a:rPr>
                        <a:t>‘</a:t>
                      </a:r>
                      <a:r>
                        <a:rPr lang="es">
                          <a:solidFill>
                            <a:srgbClr val="FF0000"/>
                          </a:solidFill>
                        </a:rPr>
                        <a:t>cn=C</a:t>
                      </a:r>
                      <a:r>
                        <a:rPr b="1" lang="es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s">
                          <a:solidFill>
                            <a:srgbClr val="FF0000"/>
                          </a:solidFill>
                        </a:rPr>
                        <a:t>Maura‘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Mayor o igual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&gt;=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Devuelve entradas que contengan atributos cuyo valor sea mayor o igual al indicado. Ejemplo: </a:t>
                      </a:r>
                      <a:r>
                        <a:rPr lang="es">
                          <a:solidFill>
                            <a:srgbClr val="FF0000"/>
                          </a:solidFill>
                        </a:rPr>
                        <a:t>‘</a:t>
                      </a:r>
                      <a:r>
                        <a:rPr lang="es">
                          <a:solidFill>
                            <a:srgbClr val="FF0000"/>
                          </a:solidFill>
                        </a:rPr>
                        <a:t>gidNumber </a:t>
                      </a:r>
                      <a:r>
                        <a:rPr b="1" lang="es">
                          <a:solidFill>
                            <a:srgbClr val="FF0000"/>
                          </a:solidFill>
                        </a:rPr>
                        <a:t>&gt;=</a:t>
                      </a:r>
                      <a:r>
                        <a:rPr lang="es">
                          <a:solidFill>
                            <a:srgbClr val="FF0000"/>
                          </a:solidFill>
                        </a:rPr>
                        <a:t> 5001</a:t>
                      </a:r>
                      <a:r>
                        <a:rPr lang="es">
                          <a:solidFill>
                            <a:srgbClr val="FF0000"/>
                          </a:solidFill>
                        </a:rPr>
                        <a:t>‘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Menor o igual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&lt;=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Devuelve entradas que contengan atributos cuyo valor sea menor o igual al indicado. Ejemplo: </a:t>
                      </a:r>
                      <a:r>
                        <a:rPr lang="es">
                          <a:solidFill>
                            <a:srgbClr val="FF0000"/>
                          </a:solidFill>
                        </a:rPr>
                        <a:t>‘uidNumber </a:t>
                      </a:r>
                      <a:r>
                        <a:rPr b="1" lang="es">
                          <a:solidFill>
                            <a:srgbClr val="FF0000"/>
                          </a:solidFill>
                        </a:rPr>
                        <a:t>&lt;=</a:t>
                      </a:r>
                      <a:r>
                        <a:rPr lang="es">
                          <a:solidFill>
                            <a:srgbClr val="FF0000"/>
                          </a:solidFill>
                        </a:rPr>
                        <a:t> 10004‘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Presencia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=*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Devuelve entradas que contengan uno o más valores en el atributo especificado. Ejemplo: </a:t>
                      </a:r>
                      <a:r>
                        <a:rPr lang="es">
                          <a:solidFill>
                            <a:srgbClr val="FF0000"/>
                          </a:solidFill>
                        </a:rPr>
                        <a:t>‘</a:t>
                      </a:r>
                      <a:r>
                        <a:rPr lang="es">
                          <a:solidFill>
                            <a:srgbClr val="FF0000"/>
                          </a:solidFill>
                        </a:rPr>
                        <a:t>cn</a:t>
                      </a:r>
                      <a:r>
                        <a:rPr b="1" lang="es">
                          <a:solidFill>
                            <a:srgbClr val="FF0000"/>
                          </a:solidFill>
                        </a:rPr>
                        <a:t>=*</a:t>
                      </a:r>
                      <a:r>
                        <a:rPr lang="es">
                          <a:solidFill>
                            <a:srgbClr val="FF0000"/>
                          </a:solidFill>
                        </a:rPr>
                        <a:t>‘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Aproximado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~=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Devuelve entradas que contengan un valor aproximado </a:t>
                      </a:r>
                      <a:r>
                        <a:rPr lang="es"/>
                        <a:t>(virgulilla = </a:t>
                      </a:r>
                      <a:r>
                        <a:rPr b="1" lang="es"/>
                        <a:t>ALT Gr + 4</a:t>
                      </a:r>
                      <a:r>
                        <a:rPr lang="es"/>
                        <a:t>). </a:t>
                      </a:r>
                      <a:r>
                        <a:rPr lang="es"/>
                        <a:t>Ejemplo: </a:t>
                      </a:r>
                      <a:r>
                        <a:rPr lang="es">
                          <a:solidFill>
                            <a:srgbClr val="FF0000"/>
                          </a:solidFill>
                        </a:rPr>
                        <a:t>‘</a:t>
                      </a:r>
                      <a:r>
                        <a:rPr lang="es">
                          <a:solidFill>
                            <a:srgbClr val="FF0000"/>
                          </a:solidFill>
                        </a:rPr>
                        <a:t>cn</a:t>
                      </a:r>
                      <a:r>
                        <a:rPr b="1" lang="es">
                          <a:solidFill>
                            <a:srgbClr val="FF0000"/>
                          </a:solidFill>
                        </a:rPr>
                        <a:t>~=</a:t>
                      </a:r>
                      <a:r>
                        <a:rPr lang="es">
                          <a:solidFill>
                            <a:srgbClr val="FF0000"/>
                          </a:solidFill>
                        </a:rPr>
                        <a:t>antonio‘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r>
              <a:rPr lang="es"/>
              <a:t>úsquedas </a:t>
            </a:r>
            <a:r>
              <a:rPr b="0" lang="es"/>
              <a:t>(Operadores booleanos)</a:t>
            </a:r>
            <a:endParaRPr b="0"/>
          </a:p>
        </p:txBody>
      </p:sp>
      <p:graphicFrame>
        <p:nvGraphicFramePr>
          <p:cNvPr id="244" name="Google Shape;244;p35"/>
          <p:cNvGraphicFramePr/>
          <p:nvPr/>
        </p:nvGraphicFramePr>
        <p:xfrm>
          <a:off x="399925" y="152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{8CA1AA34-29B4-401F-9958-B64459A8468D}</a:tableStyleId>
              </a:tblPr>
              <a:tblGrid>
                <a:gridCol w="1815875"/>
                <a:gridCol w="1307875"/>
                <a:gridCol w="5308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Tipo de búsqueda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Operador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Descripción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&amp;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La expresión será cierta cuando todos los filtros sean ciertos</a:t>
                      </a:r>
                      <a:r>
                        <a:rPr lang="es"/>
                        <a:t>. Ejemplo: </a:t>
                      </a:r>
                      <a:r>
                        <a:rPr lang="es">
                          <a:solidFill>
                            <a:srgbClr val="FF0000"/>
                          </a:solidFill>
                        </a:rPr>
                        <a:t>(&amp;(objectClass=person)(uid=a*))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|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La expresión será cierta cuando al menos uno de los filtros sea cierto. </a:t>
                      </a:r>
                      <a:r>
                        <a:rPr lang="es"/>
                        <a:t> Ejemplo: </a:t>
                      </a:r>
                      <a:r>
                        <a:rPr lang="es">
                          <a:solidFill>
                            <a:srgbClr val="FF0000"/>
                          </a:solidFill>
                        </a:rPr>
                        <a:t>(|(cn=*Maura*)(</a:t>
                      </a:r>
                      <a:r>
                        <a:rPr lang="es">
                          <a:solidFill>
                            <a:srgbClr val="FF0000"/>
                          </a:solidFill>
                        </a:rPr>
                        <a:t>uid=a*</a:t>
                      </a:r>
                      <a:r>
                        <a:rPr lang="es">
                          <a:solidFill>
                            <a:srgbClr val="FF0000"/>
                          </a:solidFill>
                        </a:rPr>
                        <a:t>))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NOT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!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Realiza la negación del filtro</a:t>
                      </a:r>
                      <a:r>
                        <a:rPr lang="es"/>
                        <a:t>. Ejemplo: </a:t>
                      </a:r>
                      <a:r>
                        <a:rPr lang="es">
                          <a:solidFill>
                            <a:srgbClr val="FF0000"/>
                          </a:solidFill>
                        </a:rPr>
                        <a:t>(!(uid=c*))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5" name="Google Shape;245;p35"/>
          <p:cNvSpPr txBox="1"/>
          <p:nvPr>
            <p:ph idx="1" type="body"/>
          </p:nvPr>
        </p:nvSpPr>
        <p:spPr>
          <a:xfrm>
            <a:off x="399925" y="3825350"/>
            <a:ext cx="8432400" cy="1055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operadores se pueden combinar. Ejemplo: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(</a:t>
            </a:r>
            <a:r>
              <a:rPr b="1" lang="es"/>
              <a:t>&amp;</a:t>
            </a:r>
            <a:r>
              <a:rPr lang="es"/>
              <a:t>(objectClass=person)(</a:t>
            </a:r>
            <a:r>
              <a:rPr b="1" lang="es"/>
              <a:t>|</a:t>
            </a:r>
            <a:r>
              <a:rPr lang="es"/>
              <a:t>(uid=paz*)(mail=*.silva@*)))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s"/>
            </a:br>
            <a:r>
              <a:rPr lang="es"/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r>
              <a:rPr lang="es"/>
              <a:t>úsquedas </a:t>
            </a:r>
            <a:r>
              <a:rPr b="0" lang="es"/>
              <a:t>(Caracteres especiales)</a:t>
            </a:r>
            <a:endParaRPr b="0"/>
          </a:p>
        </p:txBody>
      </p:sp>
      <p:sp>
        <p:nvSpPr>
          <p:cNvPr id="251" name="Google Shape;251;p36"/>
          <p:cNvSpPr txBox="1"/>
          <p:nvPr>
            <p:ph idx="1" type="body"/>
          </p:nvPr>
        </p:nvSpPr>
        <p:spPr>
          <a:xfrm>
            <a:off x="311700" y="1152475"/>
            <a:ext cx="8520600" cy="38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b="1" lang="es">
                <a:solidFill>
                  <a:srgbClr val="000000"/>
                </a:solidFill>
              </a:rPr>
              <a:t>\2a</a:t>
            </a:r>
            <a:r>
              <a:rPr lang="es"/>
              <a:t> reemplaza o escapa a </a:t>
            </a:r>
            <a:r>
              <a:rPr b="1" lang="es">
                <a:solidFill>
                  <a:srgbClr val="000000"/>
                </a:solidFill>
              </a:rPr>
              <a:t>*</a:t>
            </a:r>
            <a:r>
              <a:rPr lang="es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b="1" lang="es">
                <a:solidFill>
                  <a:srgbClr val="000000"/>
                </a:solidFill>
              </a:rPr>
              <a:t>\28</a:t>
            </a:r>
            <a:r>
              <a:rPr lang="es"/>
              <a:t> reemplaza o escapa a </a:t>
            </a:r>
            <a:r>
              <a:rPr b="1" lang="es">
                <a:solidFill>
                  <a:srgbClr val="000000"/>
                </a:solidFill>
              </a:rPr>
              <a:t>(</a:t>
            </a:r>
            <a:r>
              <a:rPr lang="es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b="1" lang="es">
                <a:solidFill>
                  <a:srgbClr val="000000"/>
                </a:solidFill>
              </a:rPr>
              <a:t>\29</a:t>
            </a:r>
            <a:r>
              <a:rPr lang="es"/>
              <a:t> reemplaza o escapa a </a:t>
            </a:r>
            <a:r>
              <a:rPr b="1" lang="es">
                <a:solidFill>
                  <a:srgbClr val="000000"/>
                </a:solidFill>
              </a:rPr>
              <a:t>)</a:t>
            </a:r>
            <a:r>
              <a:rPr lang="es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b="1" lang="es">
                <a:solidFill>
                  <a:srgbClr val="000000"/>
                </a:solidFill>
              </a:rPr>
              <a:t>\5c</a:t>
            </a:r>
            <a:r>
              <a:rPr lang="es"/>
              <a:t> reemplaza o escapa a </a:t>
            </a:r>
            <a:r>
              <a:rPr b="1" lang="es">
                <a:solidFill>
                  <a:srgbClr val="000000"/>
                </a:solidFill>
              </a:rPr>
              <a:t>\</a:t>
            </a:r>
            <a:r>
              <a:rPr lang="es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b="1" lang="es">
                <a:solidFill>
                  <a:srgbClr val="000000"/>
                </a:solidFill>
              </a:rPr>
              <a:t>\00</a:t>
            </a:r>
            <a:r>
              <a:rPr lang="es"/>
              <a:t> reemplaza o escapa a </a:t>
            </a:r>
            <a:r>
              <a:rPr b="1" lang="es">
                <a:solidFill>
                  <a:srgbClr val="000000"/>
                </a:solidFill>
              </a:rPr>
              <a:t>NULL</a:t>
            </a:r>
            <a:r>
              <a:rPr lang="es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b="1" lang="es">
                <a:solidFill>
                  <a:srgbClr val="000000"/>
                </a:solidFill>
              </a:rPr>
              <a:t>\xx</a:t>
            </a:r>
            <a:r>
              <a:rPr lang="es"/>
              <a:t> busca un valor hexadecimal (donde xx es un valor del rango 00-FF)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Ejemplos: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(cn=*</a:t>
            </a:r>
            <a:r>
              <a:rPr b="1" lang="es">
                <a:solidFill>
                  <a:srgbClr val="000000"/>
                </a:solidFill>
              </a:rPr>
              <a:t>\2a</a:t>
            </a:r>
            <a:r>
              <a:rPr lang="es">
                <a:solidFill>
                  <a:srgbClr val="000000"/>
                </a:solidFill>
              </a:rPr>
              <a:t>) ➡ </a:t>
            </a:r>
            <a:r>
              <a:rPr lang="es"/>
              <a:t>Busca el carácter * del atributo cn.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(file=d:</a:t>
            </a:r>
            <a:r>
              <a:rPr b="1" lang="es">
                <a:solidFill>
                  <a:srgbClr val="000000"/>
                </a:solidFill>
              </a:rPr>
              <a:t>\5c</a:t>
            </a:r>
            <a:r>
              <a:rPr lang="es">
                <a:solidFill>
                  <a:srgbClr val="000000"/>
                </a:solidFill>
              </a:rPr>
              <a:t>file.html) ➡ </a:t>
            </a:r>
            <a:r>
              <a:rPr lang="es"/>
              <a:t>Busca d:\file.html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(bin=</a:t>
            </a:r>
            <a:r>
              <a:rPr b="1" lang="es">
                <a:solidFill>
                  <a:srgbClr val="000000"/>
                </a:solidFill>
              </a:rPr>
              <a:t>\</a:t>
            </a:r>
            <a:r>
              <a:rPr lang="es">
                <a:solidFill>
                  <a:srgbClr val="000000"/>
                </a:solidFill>
              </a:rPr>
              <a:t>5b</a:t>
            </a:r>
            <a:r>
              <a:rPr b="1" lang="es">
                <a:solidFill>
                  <a:srgbClr val="000000"/>
                </a:solidFill>
              </a:rPr>
              <a:t>\</a:t>
            </a:r>
            <a:r>
              <a:rPr lang="es">
                <a:solidFill>
                  <a:srgbClr val="000000"/>
                </a:solidFill>
              </a:rPr>
              <a:t>04) ➡ </a:t>
            </a:r>
            <a:r>
              <a:rPr lang="es"/>
              <a:t>Busca los valores hexadecimales 5b04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Búsquedas </a:t>
            </a:r>
            <a:r>
              <a:rPr b="0" lang="es"/>
              <a:t>(</a:t>
            </a:r>
            <a:r>
              <a:rPr b="0" lang="es"/>
              <a:t>Ejemplos)</a:t>
            </a:r>
            <a:endParaRPr b="0"/>
          </a:p>
        </p:txBody>
      </p:sp>
      <p:sp>
        <p:nvSpPr>
          <p:cNvPr id="257" name="Google Shape;257;p37"/>
          <p:cNvSpPr txBox="1"/>
          <p:nvPr>
            <p:ph idx="1" type="body"/>
          </p:nvPr>
        </p:nvSpPr>
        <p:spPr>
          <a:xfrm>
            <a:off x="311700" y="1152475"/>
            <a:ext cx="85206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Obtener los datos sólo de los usuarios: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# ldapsearch -xLLL -b "dc=ies,dc=local" "(objectClass=Person)"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Obtener el apellido de los usuarios: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# ldapsearch -xLLL -b "dc=ies,dc=local" "(objectClass=Person)" sn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Obtener el directorio home del usuario 10004: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# ldapsearch -xLLL -b "dc=ies,dc=local" "(uidNumber=10004)" homeDirectory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Consultar el e-mail de todos los usuarios: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Consolas"/>
                <a:ea typeface="Consolas"/>
                <a:cs typeface="Consolas"/>
                <a:sym typeface="Consolas"/>
              </a:rPr>
              <a:t># ldapsearch -xLLL -b "ou=usuarios,dc=ies,dc=local" "(&amp;(objectClass=Person)(mail=*))" mail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III</a:t>
            </a:r>
            <a:endParaRPr/>
          </a:p>
        </p:txBody>
      </p:sp>
      <p:sp>
        <p:nvSpPr>
          <p:cNvPr id="263" name="Google Shape;263;p38"/>
          <p:cNvSpPr txBox="1"/>
          <p:nvPr>
            <p:ph idx="1" type="body"/>
          </p:nvPr>
        </p:nvSpPr>
        <p:spPr>
          <a:xfrm>
            <a:off x="311700" y="1152475"/>
            <a:ext cx="8520600" cy="38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Realiza las siguientes </a:t>
            </a:r>
            <a:r>
              <a:rPr lang="es"/>
              <a:t>búsquedas</a:t>
            </a:r>
            <a:r>
              <a:rPr lang="es"/>
              <a:t> en el directorio: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lang="es"/>
              <a:t>Mostrar sólo</a:t>
            </a:r>
            <a:r>
              <a:rPr lang="es"/>
              <a:t> el </a:t>
            </a:r>
            <a:r>
              <a:rPr lang="es">
                <a:solidFill>
                  <a:srgbClr val="980000"/>
                </a:solidFill>
              </a:rPr>
              <a:t>dn </a:t>
            </a:r>
            <a:r>
              <a:rPr lang="es"/>
              <a:t>de todos los usuarios.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s"/>
              <a:t>Mostrar los usuarios cuyo nombre comience por </a:t>
            </a:r>
            <a:r>
              <a:rPr lang="es">
                <a:solidFill>
                  <a:srgbClr val="980000"/>
                </a:solidFill>
              </a:rPr>
              <a:t>C</a:t>
            </a:r>
            <a:r>
              <a:rPr lang="es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s"/>
              <a:t>Mostrar </a:t>
            </a:r>
            <a:r>
              <a:rPr lang="es"/>
              <a:t>el nombre y los apellidos de todos los alumnos.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s"/>
              <a:t>Mostrar </a:t>
            </a:r>
            <a:r>
              <a:rPr lang="es"/>
              <a:t>el </a:t>
            </a:r>
            <a:r>
              <a:rPr lang="es">
                <a:solidFill>
                  <a:srgbClr val="980000"/>
                </a:solidFill>
              </a:rPr>
              <a:t>uid </a:t>
            </a:r>
            <a:r>
              <a:rPr lang="es"/>
              <a:t>de los profesores.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s"/>
              <a:t>Mostrar </a:t>
            </a:r>
            <a:r>
              <a:rPr lang="es"/>
              <a:t>el nombre de los alumnos con teléfono móvil.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s"/>
              <a:t>Mostrar </a:t>
            </a:r>
            <a:r>
              <a:rPr lang="es"/>
              <a:t>el nombre y los apellidos del usuario con identificador de valor </a:t>
            </a:r>
            <a:r>
              <a:rPr lang="es">
                <a:solidFill>
                  <a:srgbClr val="980000"/>
                </a:solidFill>
              </a:rPr>
              <a:t>10004</a:t>
            </a:r>
            <a:r>
              <a:rPr lang="es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s"/>
              <a:t>Mostrar </a:t>
            </a:r>
            <a:r>
              <a:rPr lang="es"/>
              <a:t>los alumnos con apellido acabado en </a:t>
            </a:r>
            <a:r>
              <a:rPr lang="es">
                <a:solidFill>
                  <a:srgbClr val="980000"/>
                </a:solidFill>
              </a:rPr>
              <a:t>A</a:t>
            </a:r>
            <a:r>
              <a:rPr lang="es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s"/>
              <a:t>Mostrar </a:t>
            </a:r>
            <a:r>
              <a:rPr lang="es"/>
              <a:t>los alumnos con apellido </a:t>
            </a:r>
            <a:r>
              <a:rPr lang="es" u="sng"/>
              <a:t>no</a:t>
            </a:r>
            <a:r>
              <a:rPr lang="es"/>
              <a:t> acabado en </a:t>
            </a:r>
            <a:r>
              <a:rPr lang="es">
                <a:solidFill>
                  <a:srgbClr val="980000"/>
                </a:solidFill>
              </a:rPr>
              <a:t>O</a:t>
            </a:r>
            <a:r>
              <a:rPr lang="es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s"/>
              <a:t>Mostrar </a:t>
            </a:r>
            <a:r>
              <a:rPr lang="es"/>
              <a:t>los profesores con identificador distinto a </a:t>
            </a:r>
            <a:r>
              <a:rPr lang="es">
                <a:solidFill>
                  <a:srgbClr val="980000"/>
                </a:solidFill>
              </a:rPr>
              <a:t>10001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s"/>
              <a:t>Mostrar </a:t>
            </a:r>
            <a:r>
              <a:rPr lang="es"/>
              <a:t>los alumnos con identificador mayor a </a:t>
            </a:r>
            <a:r>
              <a:rPr lang="es">
                <a:solidFill>
                  <a:srgbClr val="980000"/>
                </a:solidFill>
              </a:rPr>
              <a:t>10005 </a:t>
            </a:r>
            <a:r>
              <a:rPr lang="es"/>
              <a:t>que tengan email o móvil.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Directorio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Un </a:t>
            </a:r>
            <a:r>
              <a:rPr b="1" lang="es">
                <a:solidFill>
                  <a:srgbClr val="980000"/>
                </a:solidFill>
              </a:rPr>
              <a:t>directorio </a:t>
            </a:r>
            <a:r>
              <a:rPr lang="es"/>
              <a:t>es un árbol de entradas de datos que es de naturaleza </a:t>
            </a:r>
            <a:r>
              <a:rPr b="1" lang="es"/>
              <a:t>jerárquica </a:t>
            </a:r>
            <a:r>
              <a:rPr lang="es"/>
              <a:t>y se denomina </a:t>
            </a:r>
            <a:r>
              <a:rPr b="1" lang="es">
                <a:solidFill>
                  <a:srgbClr val="980000"/>
                </a:solidFill>
              </a:rPr>
              <a:t>DIT </a:t>
            </a:r>
            <a:r>
              <a:rPr lang="es"/>
              <a:t>(Directory Information Tree).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Puede considerarse una base de datos de objetos de distintas </a:t>
            </a:r>
            <a:r>
              <a:rPr b="1" lang="es">
                <a:solidFill>
                  <a:srgbClr val="980000"/>
                </a:solidFill>
              </a:rPr>
              <a:t>clases</a:t>
            </a:r>
            <a:r>
              <a:rPr lang="es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 diferencia de una base de datos tradicional, es especialmente apta para operaciones de </a:t>
            </a:r>
            <a:r>
              <a:rPr b="1" lang="es"/>
              <a:t>lectura</a:t>
            </a:r>
            <a:r>
              <a:rPr lang="es"/>
              <a:t>, </a:t>
            </a:r>
            <a:r>
              <a:rPr b="1" lang="es"/>
              <a:t>búsqueda </a:t>
            </a:r>
            <a:r>
              <a:rPr lang="es"/>
              <a:t>y </a:t>
            </a:r>
            <a:r>
              <a:rPr b="1" lang="es"/>
              <a:t>navegación</a:t>
            </a:r>
            <a:r>
              <a:rPr lang="es"/>
              <a:t>. En lugar de serlo para operaciones de escritura.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 la parte superior de esta estructura se le conoce como el elemento </a:t>
            </a:r>
            <a:r>
              <a:rPr b="1" lang="es">
                <a:solidFill>
                  <a:srgbClr val="980000"/>
                </a:solidFill>
              </a:rPr>
              <a:t>raíz</a:t>
            </a:r>
            <a:r>
              <a:rPr lang="es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Una entrada consta de un conjunto de </a:t>
            </a:r>
            <a:r>
              <a:rPr b="1" lang="es">
                <a:solidFill>
                  <a:srgbClr val="980000"/>
                </a:solidFill>
              </a:rPr>
              <a:t>atributos</a:t>
            </a:r>
            <a:r>
              <a:rPr lang="es"/>
              <a:t>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Un atributo tiene una clave y uno o más valores 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Cada atributo debe estar definido en al menos una clase de objeto 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Los atributos y las clases de objetos se definen en </a:t>
            </a:r>
            <a:r>
              <a:rPr b="1" lang="es">
                <a:solidFill>
                  <a:srgbClr val="980000"/>
                </a:solidFill>
              </a:rPr>
              <a:t>esquemas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Google Shape;78;p16"/>
          <p:cNvCxnSpPr>
            <a:stCxn id="79" idx="2"/>
          </p:cNvCxnSpPr>
          <p:nvPr/>
        </p:nvCxnSpPr>
        <p:spPr>
          <a:xfrm flipH="1" rot="10800000">
            <a:off x="3967875" y="4085750"/>
            <a:ext cx="6000" cy="6069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de directorio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69750" y="1079600"/>
            <a:ext cx="4391400" cy="1544400"/>
          </a:xfrm>
          <a:prstGeom prst="rect">
            <a:avLst/>
          </a:prstGeom>
          <a:solidFill>
            <a:srgbClr val="EAD1DC"/>
          </a:solidFill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980000"/>
                </a:solidFill>
              </a:rPr>
              <a:t>dn</a:t>
            </a:r>
            <a:r>
              <a:rPr b="1" lang="es">
                <a:solidFill>
                  <a:srgbClr val="980000"/>
                </a:solidFill>
              </a:rPr>
              <a:t>:</a:t>
            </a:r>
            <a:r>
              <a:rPr lang="es"/>
              <a:t> uid=pazv,ou=usuarios,dc=ies,dc=local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980000"/>
                </a:solidFill>
              </a:rPr>
              <a:t>objectClass:</a:t>
            </a:r>
            <a:r>
              <a:rPr lang="es"/>
              <a:t> inetOrgPerson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980000"/>
                </a:solidFill>
              </a:rPr>
              <a:t>uid:</a:t>
            </a:r>
            <a:r>
              <a:rPr lang="es"/>
              <a:t> pazv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980000"/>
                </a:solidFill>
              </a:rPr>
              <a:t>cn:</a:t>
            </a:r>
            <a:r>
              <a:rPr lang="es"/>
              <a:t> Paz Vega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980000"/>
                </a:solidFill>
              </a:rPr>
              <a:t>sn:</a:t>
            </a:r>
            <a:r>
              <a:rPr lang="es"/>
              <a:t> Vega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82" name="Google Shape;82;p16"/>
          <p:cNvGrpSpPr/>
          <p:nvPr/>
        </p:nvGrpSpPr>
        <p:grpSpPr>
          <a:xfrm>
            <a:off x="3358575" y="2058950"/>
            <a:ext cx="5373825" cy="2633700"/>
            <a:chOff x="3587175" y="2287550"/>
            <a:chExt cx="5373825" cy="2633700"/>
          </a:xfrm>
        </p:grpSpPr>
        <p:cxnSp>
          <p:nvCxnSpPr>
            <p:cNvPr id="83" name="Google Shape;83;p16"/>
            <p:cNvCxnSpPr/>
            <p:nvPr/>
          </p:nvCxnSpPr>
          <p:spPr>
            <a:xfrm flipH="1">
              <a:off x="4833100" y="3466650"/>
              <a:ext cx="15000" cy="851400"/>
            </a:xfrm>
            <a:prstGeom prst="straightConnector1">
              <a:avLst/>
            </a:prstGeom>
            <a:noFill/>
            <a:ln cap="flat" cmpd="sng" w="3810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84" name="Google Shape;84;p16"/>
            <p:cNvGrpSpPr/>
            <p:nvPr/>
          </p:nvGrpSpPr>
          <p:grpSpPr>
            <a:xfrm>
              <a:off x="3587175" y="2287550"/>
              <a:ext cx="5373825" cy="2633700"/>
              <a:chOff x="3587175" y="2287550"/>
              <a:chExt cx="5373825" cy="2633700"/>
            </a:xfrm>
          </p:grpSpPr>
          <p:cxnSp>
            <p:nvCxnSpPr>
              <p:cNvPr id="85" name="Google Shape;85;p16"/>
              <p:cNvCxnSpPr>
                <a:stCxn id="86" idx="2"/>
              </p:cNvCxnSpPr>
              <p:nvPr/>
            </p:nvCxnSpPr>
            <p:spPr>
              <a:xfrm flipH="1" rot="10800000">
                <a:off x="8351700" y="4292150"/>
                <a:ext cx="6600" cy="6291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" name="Google Shape;87;p16"/>
              <p:cNvCxnSpPr>
                <a:stCxn id="88" idx="2"/>
              </p:cNvCxnSpPr>
              <p:nvPr/>
            </p:nvCxnSpPr>
            <p:spPr>
              <a:xfrm rot="10800000">
                <a:off x="6964900" y="4278350"/>
                <a:ext cx="4200" cy="6429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" name="Google Shape;89;p16"/>
              <p:cNvCxnSpPr>
                <a:stCxn id="90" idx="2"/>
              </p:cNvCxnSpPr>
              <p:nvPr/>
            </p:nvCxnSpPr>
            <p:spPr>
              <a:xfrm flipH="1" rot="10800000">
                <a:off x="5506100" y="4323050"/>
                <a:ext cx="5400" cy="5982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" name="Google Shape;91;p16"/>
              <p:cNvCxnSpPr/>
              <p:nvPr/>
            </p:nvCxnSpPr>
            <p:spPr>
              <a:xfrm>
                <a:off x="7723950" y="3484025"/>
                <a:ext cx="8400" cy="8124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" name="Google Shape;92;p16"/>
              <p:cNvCxnSpPr>
                <a:endCxn id="93" idx="2"/>
              </p:cNvCxnSpPr>
              <p:nvPr/>
            </p:nvCxnSpPr>
            <p:spPr>
              <a:xfrm rot="10800000">
                <a:off x="6177550" y="2725250"/>
                <a:ext cx="17100" cy="7674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4" name="Google Shape;94;p16"/>
              <p:cNvSpPr/>
              <p:nvPr/>
            </p:nvSpPr>
            <p:spPr>
              <a:xfrm>
                <a:off x="5700100" y="2897150"/>
                <a:ext cx="954900" cy="437700"/>
              </a:xfrm>
              <a:prstGeom prst="flowChartAlternateProcess">
                <a:avLst/>
              </a:prstGeom>
              <a:solidFill>
                <a:srgbClr val="CFE2F3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/>
                  <a:t>dc</a:t>
                </a:r>
                <a:r>
                  <a:rPr lang="es"/>
                  <a:t>=ies</a:t>
                </a:r>
                <a:endParaRPr/>
              </a:p>
            </p:txBody>
          </p:sp>
          <p:sp>
            <p:nvSpPr>
              <p:cNvPr id="95" name="Google Shape;95;p16"/>
              <p:cNvSpPr/>
              <p:nvPr/>
            </p:nvSpPr>
            <p:spPr>
              <a:xfrm>
                <a:off x="4287450" y="3690350"/>
                <a:ext cx="1218600" cy="437700"/>
              </a:xfrm>
              <a:prstGeom prst="flowChartAlternateProcess">
                <a:avLst/>
              </a:prstGeom>
              <a:solidFill>
                <a:srgbClr val="D9EAD3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/>
                  <a:t>ou</a:t>
                </a:r>
                <a:r>
                  <a:rPr lang="es"/>
                  <a:t>=usuarios</a:t>
                </a:r>
                <a:endParaRPr/>
              </a:p>
            </p:txBody>
          </p:sp>
          <p:sp>
            <p:nvSpPr>
              <p:cNvPr id="96" name="Google Shape;96;p16"/>
              <p:cNvSpPr/>
              <p:nvPr/>
            </p:nvSpPr>
            <p:spPr>
              <a:xfrm>
                <a:off x="7144950" y="3690350"/>
                <a:ext cx="1159500" cy="437700"/>
              </a:xfrm>
              <a:prstGeom prst="flowChartAlternateProcess">
                <a:avLst/>
              </a:prstGeom>
              <a:solidFill>
                <a:srgbClr val="D9EAD3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/>
                  <a:t>ou</a:t>
                </a:r>
                <a:r>
                  <a:rPr lang="es"/>
                  <a:t>=grupos</a:t>
                </a:r>
                <a:endParaRPr/>
              </a:p>
            </p:txBody>
          </p:sp>
          <p:sp>
            <p:nvSpPr>
              <p:cNvPr id="79" name="Google Shape;79;p16"/>
              <p:cNvSpPr/>
              <p:nvPr/>
            </p:nvSpPr>
            <p:spPr>
              <a:xfrm>
                <a:off x="3587175" y="4483550"/>
                <a:ext cx="1218600" cy="437700"/>
              </a:xfrm>
              <a:prstGeom prst="flowChartAlternateProcess">
                <a:avLst/>
              </a:prstGeom>
              <a:solidFill>
                <a:srgbClr val="FFF2CC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/>
                  <a:t>uid</a:t>
                </a:r>
                <a:r>
                  <a:rPr lang="es"/>
                  <a:t>=pazv</a:t>
                </a:r>
                <a:endParaRPr/>
              </a:p>
            </p:txBody>
          </p:sp>
          <p:sp>
            <p:nvSpPr>
              <p:cNvPr id="90" name="Google Shape;90;p16"/>
              <p:cNvSpPr/>
              <p:nvPr/>
            </p:nvSpPr>
            <p:spPr>
              <a:xfrm>
                <a:off x="4896800" y="4483550"/>
                <a:ext cx="1218600" cy="437700"/>
              </a:xfrm>
              <a:prstGeom prst="flowChartAlternateProcess">
                <a:avLst/>
              </a:prstGeom>
              <a:solidFill>
                <a:srgbClr val="FFF2CC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/>
                  <a:t>uid=hugos</a:t>
                </a:r>
                <a:endParaRPr/>
              </a:p>
            </p:txBody>
          </p:sp>
          <p:sp>
            <p:nvSpPr>
              <p:cNvPr id="88" name="Google Shape;88;p16"/>
              <p:cNvSpPr/>
              <p:nvPr/>
            </p:nvSpPr>
            <p:spPr>
              <a:xfrm>
                <a:off x="6281500" y="4483550"/>
                <a:ext cx="1375200" cy="437700"/>
              </a:xfrm>
              <a:prstGeom prst="flowChartAlternateProcess">
                <a:avLst/>
              </a:prstGeom>
              <a:solidFill>
                <a:srgbClr val="FFF2CC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/>
                  <a:t>cn</a:t>
                </a:r>
                <a:r>
                  <a:rPr lang="es"/>
                  <a:t>=profesores</a:t>
                </a:r>
                <a:endParaRPr/>
              </a:p>
            </p:txBody>
          </p:sp>
          <p:sp>
            <p:nvSpPr>
              <p:cNvPr id="86" name="Google Shape;86;p16"/>
              <p:cNvSpPr/>
              <p:nvPr/>
            </p:nvSpPr>
            <p:spPr>
              <a:xfrm>
                <a:off x="7742400" y="4483550"/>
                <a:ext cx="1218600" cy="437700"/>
              </a:xfrm>
              <a:prstGeom prst="flowChartAlternateProcess">
                <a:avLst/>
              </a:prstGeom>
              <a:solidFill>
                <a:srgbClr val="FFF2CC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/>
                  <a:t>cn=alumnos</a:t>
                </a:r>
                <a:endParaRPr/>
              </a:p>
            </p:txBody>
          </p:sp>
          <p:cxnSp>
            <p:nvCxnSpPr>
              <p:cNvPr id="97" name="Google Shape;97;p16"/>
              <p:cNvCxnSpPr/>
              <p:nvPr/>
            </p:nvCxnSpPr>
            <p:spPr>
              <a:xfrm flipH="1" rot="10800000">
                <a:off x="6959375" y="4283350"/>
                <a:ext cx="1407300" cy="87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" name="Google Shape;98;p16"/>
              <p:cNvCxnSpPr/>
              <p:nvPr/>
            </p:nvCxnSpPr>
            <p:spPr>
              <a:xfrm rot="10800000">
                <a:off x="4222600" y="4326775"/>
                <a:ext cx="1294500" cy="87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9" name="Google Shape;99;p16"/>
              <p:cNvCxnSpPr/>
              <p:nvPr/>
            </p:nvCxnSpPr>
            <p:spPr>
              <a:xfrm flipH="1" rot="10800000">
                <a:off x="4834525" y="3469375"/>
                <a:ext cx="2908800" cy="144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" name="Google Shape;100;p16"/>
              <p:cNvCxnSpPr>
                <a:stCxn id="94" idx="2"/>
              </p:cNvCxnSpPr>
              <p:nvPr/>
            </p:nvCxnSpPr>
            <p:spPr>
              <a:xfrm>
                <a:off x="6177550" y="3334850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" name="Google Shape;101;p16"/>
              <p:cNvCxnSpPr>
                <a:stCxn id="94" idx="2"/>
                <a:endCxn id="94" idx="2"/>
              </p:cNvCxnSpPr>
              <p:nvPr/>
            </p:nvCxnSpPr>
            <p:spPr>
              <a:xfrm>
                <a:off x="6177550" y="3334850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" name="Google Shape;102;p16"/>
              <p:cNvCxnSpPr>
                <a:stCxn id="94" idx="2"/>
              </p:cNvCxnSpPr>
              <p:nvPr/>
            </p:nvCxnSpPr>
            <p:spPr>
              <a:xfrm>
                <a:off x="6177550" y="3334850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3" name="Google Shape;103;p16"/>
              <p:cNvCxnSpPr>
                <a:stCxn id="94" idx="2"/>
                <a:endCxn id="94" idx="2"/>
              </p:cNvCxnSpPr>
              <p:nvPr/>
            </p:nvCxnSpPr>
            <p:spPr>
              <a:xfrm>
                <a:off x="6177550" y="3334850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4" name="Google Shape;104;p16"/>
              <p:cNvCxnSpPr>
                <a:stCxn id="94" idx="2"/>
              </p:cNvCxnSpPr>
              <p:nvPr/>
            </p:nvCxnSpPr>
            <p:spPr>
              <a:xfrm>
                <a:off x="6177550" y="3334850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5" name="Google Shape;105;p16"/>
              <p:cNvCxnSpPr>
                <a:stCxn id="94" idx="2"/>
                <a:endCxn id="94" idx="2"/>
              </p:cNvCxnSpPr>
              <p:nvPr/>
            </p:nvCxnSpPr>
            <p:spPr>
              <a:xfrm>
                <a:off x="6177550" y="3334850"/>
                <a:ext cx="0" cy="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" name="Google Shape;106;p16"/>
              <p:cNvCxnSpPr>
                <a:stCxn id="94" idx="2"/>
              </p:cNvCxnSpPr>
              <p:nvPr/>
            </p:nvCxnSpPr>
            <p:spPr>
              <a:xfrm>
                <a:off x="6177550" y="3334850"/>
                <a:ext cx="0" cy="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3" name="Google Shape;93;p16"/>
              <p:cNvSpPr/>
              <p:nvPr/>
            </p:nvSpPr>
            <p:spPr>
              <a:xfrm>
                <a:off x="5700100" y="2287550"/>
                <a:ext cx="954900" cy="437700"/>
              </a:xfrm>
              <a:prstGeom prst="flowChartAlternateProcess">
                <a:avLst/>
              </a:prstGeom>
              <a:solidFill>
                <a:srgbClr val="CFE2F3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/>
                  <a:t>dc</a:t>
                </a:r>
                <a:r>
                  <a:rPr lang="es"/>
                  <a:t>=local</a:t>
                </a:r>
                <a:endParaRPr/>
              </a:p>
            </p:txBody>
          </p:sp>
        </p:grpSp>
      </p:grpSp>
      <p:sp>
        <p:nvSpPr>
          <p:cNvPr id="107" name="Google Shape;107;p16"/>
          <p:cNvSpPr/>
          <p:nvPr/>
        </p:nvSpPr>
        <p:spPr>
          <a:xfrm>
            <a:off x="4999075" y="1079600"/>
            <a:ext cx="3541500" cy="747300"/>
          </a:xfrm>
          <a:prstGeom prst="wedgeRoundRectCallout">
            <a:avLst>
              <a:gd fmla="val -61181" name="adj1"/>
              <a:gd fmla="val -22397" name="adj2"/>
              <a:gd fmla="val 0" name="adj3"/>
            </a:avLst>
          </a:prstGeom>
          <a:solidFill>
            <a:srgbClr val="E6B8AF"/>
          </a:solidFill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dn</a:t>
            </a:r>
            <a:r>
              <a:rPr lang="es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b="1" lang="es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nombre distinguido</a:t>
            </a:r>
            <a:r>
              <a:rPr lang="es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): Identificador único de cada entrada.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Esquema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311700" y="1152475"/>
            <a:ext cx="8520600" cy="7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/etc/ldap/schema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http://www.zytrax.com/books/ldap/ape/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114" name="Google Shape;114;p17"/>
          <p:cNvGrpSpPr/>
          <p:nvPr/>
        </p:nvGrpSpPr>
        <p:grpSpPr>
          <a:xfrm>
            <a:off x="540300" y="2466325"/>
            <a:ext cx="7806475" cy="1542825"/>
            <a:chOff x="311700" y="2694925"/>
            <a:chExt cx="7806475" cy="1542825"/>
          </a:xfrm>
        </p:grpSpPr>
        <p:pic>
          <p:nvPicPr>
            <p:cNvPr id="115" name="Google Shape;115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40550" y="2694931"/>
              <a:ext cx="7377625" cy="1257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" name="Google Shape;116;p17"/>
            <p:cNvSpPr/>
            <p:nvPr/>
          </p:nvSpPr>
          <p:spPr>
            <a:xfrm>
              <a:off x="4651775" y="2713975"/>
              <a:ext cx="1470950" cy="285750"/>
            </a:xfrm>
            <a:prstGeom prst="flowChartProcess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1578900" y="3377950"/>
              <a:ext cx="526275" cy="461450"/>
            </a:xfrm>
            <a:prstGeom prst="flowChartProcess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7"/>
            <p:cNvSpPr/>
            <p:nvPr/>
          </p:nvSpPr>
          <p:spPr>
            <a:xfrm>
              <a:off x="6302350" y="2694925"/>
              <a:ext cx="891300" cy="285600"/>
            </a:xfrm>
            <a:prstGeom prst="wedgeRoundRectCallout">
              <a:avLst>
                <a:gd fmla="val -65152" name="adj1"/>
                <a:gd fmla="val -1269" name="adj2"/>
                <a:gd fmla="val 0" name="adj3"/>
              </a:avLst>
            </a:prstGeom>
            <a:solidFill>
              <a:srgbClr val="F4CCCC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Nombre</a:t>
              </a:r>
              <a:endParaRPr/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311700" y="3333500"/>
              <a:ext cx="1176600" cy="285600"/>
            </a:xfrm>
            <a:prstGeom prst="wedgeRoundRectCallout">
              <a:avLst>
                <a:gd fmla="val 57253" name="adj1"/>
                <a:gd fmla="val 15424" name="adj2"/>
                <a:gd fmla="val 0" name="adj3"/>
              </a:avLst>
            </a:prstGeom>
            <a:solidFill>
              <a:srgbClr val="F4CCCC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Obligatorio</a:t>
              </a: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1384100" y="3952150"/>
              <a:ext cx="978600" cy="285600"/>
            </a:xfrm>
            <a:prstGeom prst="wedgeRoundRectCallout">
              <a:avLst>
                <a:gd fmla="val -9312" name="adj1"/>
                <a:gd fmla="val -82607" name="adj2"/>
                <a:gd fmla="val 0" name="adj3"/>
              </a:avLst>
            </a:prstGeom>
            <a:solidFill>
              <a:srgbClr val="F4CCCC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Opcional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Clase de objetos </a:t>
            </a:r>
            <a:r>
              <a:rPr b="0" lang="es"/>
              <a:t>(Ejemplos)</a:t>
            </a:r>
            <a:endParaRPr b="0"/>
          </a:p>
        </p:txBody>
      </p:sp>
      <p:graphicFrame>
        <p:nvGraphicFramePr>
          <p:cNvPr id="126" name="Google Shape;126;p18"/>
          <p:cNvGraphicFramePr/>
          <p:nvPr/>
        </p:nvGraphicFramePr>
        <p:xfrm>
          <a:off x="800100" y="133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{8CA1AA34-29B4-401F-9958-B64459A8468D}</a:tableStyleId>
              </a:tblPr>
              <a:tblGrid>
                <a:gridCol w="1878325"/>
                <a:gridCol w="1491700"/>
                <a:gridCol w="4122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>
                          <a:latin typeface="Lato"/>
                          <a:ea typeface="Lato"/>
                          <a:cs typeface="Lato"/>
                          <a:sym typeface="Lato"/>
                        </a:rPr>
                        <a:t>Nombre</a:t>
                      </a:r>
                      <a:endParaRPr i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>
                          <a:latin typeface="Lato"/>
                          <a:ea typeface="Lato"/>
                          <a:cs typeface="Lato"/>
                          <a:sym typeface="Lato"/>
                        </a:rPr>
                        <a:t>MUST (</a:t>
                      </a:r>
                      <a:r>
                        <a:rPr i="1" lang="es">
                          <a:latin typeface="Lato"/>
                          <a:ea typeface="Lato"/>
                          <a:cs typeface="Lato"/>
                          <a:sym typeface="Lato"/>
                        </a:rPr>
                        <a:t>Obligatorios)</a:t>
                      </a:r>
                      <a:endParaRPr i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>
                          <a:latin typeface="Lato"/>
                          <a:ea typeface="Lato"/>
                          <a:cs typeface="Lato"/>
                          <a:sym typeface="Lato"/>
                        </a:rPr>
                        <a:t>MAY (Opcionales)</a:t>
                      </a:r>
                      <a:endParaRPr i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organizationalUnit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Lato"/>
                          <a:ea typeface="Lato"/>
                          <a:cs typeface="Lato"/>
                          <a:sym typeface="Lato"/>
                        </a:rPr>
                        <a:t>ou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telephoneNumber, </a:t>
                      </a:r>
                      <a:r>
                        <a:rPr lang="es" sz="120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pos</a:t>
                      </a:r>
                      <a:r>
                        <a:rPr lang="es" sz="120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talCode, postalAddress, description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Lato"/>
                          <a:ea typeface="Lato"/>
                          <a:cs typeface="Lato"/>
                          <a:sym typeface="Lato"/>
                        </a:rPr>
                        <a:t>posixGroup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Lato"/>
                          <a:ea typeface="Lato"/>
                          <a:cs typeface="Lato"/>
                          <a:sym typeface="Lato"/>
                        </a:rPr>
                        <a:t>gidNumber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Lato"/>
                          <a:ea typeface="Lato"/>
                          <a:cs typeface="Lato"/>
                          <a:sym typeface="Lato"/>
                        </a:rPr>
                        <a:t>memberUid, description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Lato"/>
                          <a:ea typeface="Lato"/>
                          <a:cs typeface="Lato"/>
                          <a:sym typeface="Lato"/>
                        </a:rPr>
                        <a:t>person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Lato"/>
                          <a:ea typeface="Lato"/>
                          <a:cs typeface="Lato"/>
                          <a:sym typeface="Lato"/>
                        </a:rPr>
                        <a:t>sn, cn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Lato"/>
                          <a:ea typeface="Lato"/>
                          <a:cs typeface="Lato"/>
                          <a:sym typeface="Lato"/>
                        </a:rPr>
                        <a:t>userPassword, telephoneNumber, description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Lato"/>
                          <a:ea typeface="Lato"/>
                          <a:cs typeface="Lato"/>
                          <a:sym typeface="Lato"/>
                        </a:rPr>
                        <a:t>inetOrgPerson [-&gt;organizationalPerson] [-&gt;person]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Lato"/>
                          <a:ea typeface="Lato"/>
                          <a:cs typeface="Lato"/>
                          <a:sym typeface="Lato"/>
                        </a:rPr>
                        <a:t>departmentNumber, displayName, employeeNumber, employeeType, givenName, homePhone, homePostalAddress, initials, mail, mobile, uid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Lato"/>
                          <a:ea typeface="Lato"/>
                          <a:cs typeface="Lato"/>
                          <a:sym typeface="Lato"/>
                        </a:rPr>
                        <a:t>posixAccount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Lato"/>
                          <a:ea typeface="Lato"/>
                          <a:cs typeface="Lato"/>
                          <a:sym typeface="Lato"/>
                        </a:rPr>
                        <a:t>cn, uid, uidNumber, gidNumber, homeDirectory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Lato"/>
                          <a:ea typeface="Lato"/>
                          <a:cs typeface="Lato"/>
                          <a:sym typeface="Lato"/>
                        </a:rPr>
                        <a:t>userPassword, loginShell, gecos, description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Utilidades OpenLDAP: Línea de comandos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ldapadd</a:t>
            </a:r>
            <a:r>
              <a:rPr lang="es"/>
              <a:t>: Agrega objetos en LDAP.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ldapmodify</a:t>
            </a:r>
            <a:r>
              <a:rPr lang="es"/>
              <a:t>: Modifica objetos en LDAP.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ldapdelete</a:t>
            </a:r>
            <a:r>
              <a:rPr lang="es"/>
              <a:t>: Elimina objetos en LDAP.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ldapsearch</a:t>
            </a:r>
            <a:r>
              <a:rPr lang="es"/>
              <a:t>: Busca objetos en LDAP.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ldappasswd</a:t>
            </a:r>
            <a:r>
              <a:rPr lang="es"/>
              <a:t>: Establece contraseña de un usuario en LDAP.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slapadd</a:t>
            </a:r>
            <a:r>
              <a:rPr lang="es"/>
              <a:t>: Acepta entradas desde un archivo LDIF.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slapcat</a:t>
            </a:r>
            <a:r>
              <a:rPr lang="es"/>
              <a:t>: Vuelca el contenido del directorio LDAP en un fichero LDIF.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slapindex</a:t>
            </a:r>
            <a:r>
              <a:rPr lang="es"/>
              <a:t>: Vuelve a indexar la base de datos de datos LDAP.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slappasswd</a:t>
            </a:r>
            <a:r>
              <a:rPr lang="es"/>
              <a:t>: Generar contraseñas con encriptación.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Instalación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311700" y="1000075"/>
            <a:ext cx="8520600" cy="3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Requisitos previos: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 servidor tiene asignado una </a:t>
            </a:r>
            <a:r>
              <a:rPr b="1" lang="es"/>
              <a:t>IP </a:t>
            </a:r>
            <a:r>
              <a:rPr b="1" lang="es"/>
              <a:t>estática</a:t>
            </a:r>
            <a:r>
              <a:rPr lang="es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 archivo</a:t>
            </a:r>
            <a:r>
              <a:rPr b="1" lang="es"/>
              <a:t> /etc/hostname</a:t>
            </a:r>
            <a:r>
              <a:rPr lang="es"/>
              <a:t> contiene el nombre correcto del servidor.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 archivo </a:t>
            </a:r>
            <a:r>
              <a:rPr b="1" lang="es"/>
              <a:t>/etc/hosts</a:t>
            </a:r>
            <a:r>
              <a:rPr lang="es"/>
              <a:t> contienen los nombres adecuados para el servidor.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>
                <a:highlight>
                  <a:srgbClr val="F4CCCC"/>
                </a:highlight>
              </a:rPr>
              <a:t>192.168.1.100    u-server.ies.local   u-server</a:t>
            </a:r>
            <a:endParaRPr>
              <a:highlight>
                <a:srgbClr val="F4CCCC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Orden de instalación: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sudo apt install </a:t>
            </a:r>
            <a:r>
              <a:rPr b="1" lang="e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slapd ldap-utils -y</a:t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Instalación </a:t>
            </a:r>
            <a:r>
              <a:rPr b="0" lang="es"/>
              <a:t>(Dominio)</a:t>
            </a:r>
            <a:endParaRPr b="0"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311700" y="1152475"/>
            <a:ext cx="8520600" cy="12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Iniciamos la configuración: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$ </a:t>
            </a:r>
            <a:r>
              <a:rPr lang="es">
                <a:solidFill>
                  <a:srgbClr val="000000"/>
                </a:solidFill>
              </a:rPr>
              <a:t>sudo dpkg-reconfigure slapd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675" y="2315450"/>
            <a:ext cx="8075451" cy="214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