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Merriweather"/>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italic.fntdata"/><Relationship Id="rId50" Type="http://schemas.openxmlformats.org/officeDocument/2006/relationships/font" Target="fonts/Merriweather-bold.fntdata"/><Relationship Id="rId52"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gexone.com/"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5f00df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5f00df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new example is written much better!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d4963ff5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d4963ff5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d4963ff5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d4963ff5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d4963ff5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d4963ff5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language keep floating-point and integers completely separate as (at least) two different data-types—JavaScript is atypical in its handling most any number under the same data-type in contrast.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 aware other languages often feature: Int32; Int64; Float; Double; and sometimes more.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d4963ff5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d4963ff5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d4963ff5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d4963ff5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d4963ff5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d4963ff5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d4963ff5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d4963ff5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d4963ff5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d4963ff5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d4963ff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d4963ff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d4963ff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d4963ff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d4963ff5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d4963ff5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go over a few common methods we can use to play with strings.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d4963ff5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d4963ff5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d4963ff5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d4963ff5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d4963ff5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d4963ff5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d4963ff5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d4963ff5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d4963ff5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d4963ff5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d4963ff5f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d4963ff5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d4963ff5f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d4963ff5f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want to learn more about regular expressions, there are tutorials on websites like </a:t>
            </a:r>
            <a:r>
              <a:rPr lang="en" u="sng">
                <a:solidFill>
                  <a:schemeClr val="hlink"/>
                </a:solidFill>
                <a:hlinkClick r:id="rId2"/>
              </a:rPr>
              <a:t>https://regexone.com/</a:t>
            </a:r>
            <a:r>
              <a:rPr lang="en"/>
              <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d4963ff5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d4963ff5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d4963ff5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d4963ff5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d4963ff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d4963ff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Here’s a word-dump! Don’t worry too much about all of these types just yet… but come back to these slides and links later when you need a refresher!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d4963ff5f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d4963ff5f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write exponents by simply using two asterisks.</a:t>
            </a:r>
            <a:endParaRPr/>
          </a:p>
          <a:p>
            <a:pPr indent="0" lvl="0" marL="0" rtl="0" algn="l">
              <a:spcBef>
                <a:spcPts val="0"/>
              </a:spcBef>
              <a:spcAft>
                <a:spcPts val="0"/>
              </a:spcAft>
              <a:buNone/>
            </a:pPr>
            <a:r>
              <a:rPr lang="en"/>
              <a:t>5**2</a:t>
            </a:r>
            <a:endParaRPr/>
          </a:p>
          <a:p>
            <a:pPr indent="0" lvl="0" marL="0" rtl="0" algn="l">
              <a:spcBef>
                <a:spcPts val="0"/>
              </a:spcBef>
              <a:spcAft>
                <a:spcPts val="0"/>
              </a:spcAft>
              <a:buNone/>
            </a:pPr>
            <a:r>
              <a:rPr lang="en"/>
              <a:t>=&gt; 25</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d4963ff5f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d4963ff5f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d4963ff5f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d4963ff5f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d4963ff5f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1d4963ff5f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d4963ff5f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d4963ff5f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4820f37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34820f37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d4963ff5f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d4963ff5f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d4963ff5f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d4963ff5f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4820f375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4820f375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34820f37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34820f37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d4963ff5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d4963ff5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d4963ff5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d4963ff5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d4963ff5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d4963ff5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d4963ff5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d4963ff5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how we mentioned “syntax” for JavaScript? Note that we are not following proper syntax or convention in this example—we’re missing a couple of things!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go over how to write a proper declaration in JavaScript.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d4963ff5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d4963ff5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go over functions and code-blocks in more detail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a code-block is typically any “block of code” contained within a pair of curly braces.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d4963ff5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d4963ff5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new example is written much better!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9" name="Shape 59"/>
        <p:cNvGrpSpPr/>
        <p:nvPr/>
      </p:nvGrpSpPr>
      <p:grpSpPr>
        <a:xfrm>
          <a:off x="0" y="0"/>
          <a:ext cx="0" cy="0"/>
          <a:chOff x="0" y="0"/>
          <a:chExt cx="0" cy="0"/>
        </a:xfrm>
      </p:grpSpPr>
      <p:sp>
        <p:nvSpPr>
          <p:cNvPr id="60" name="Google Shape;60;p12"/>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1" name="Google Shape;61;p12"/>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1">
    <p:spTree>
      <p:nvGrpSpPr>
        <p:cNvPr id="36" name="Shape 36"/>
        <p:cNvGrpSpPr/>
        <p:nvPr/>
      </p:nvGrpSpPr>
      <p:grpSpPr>
        <a:xfrm>
          <a:off x="0" y="0"/>
          <a:ext cx="0" cy="0"/>
          <a:chOff x="0" y="0"/>
          <a:chExt cx="0" cy="0"/>
        </a:xfrm>
      </p:grpSpPr>
      <p:sp>
        <p:nvSpPr>
          <p:cNvPr id="37" name="Google Shape;37;p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7"/>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4" name="Google Shape;44;p8"/>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2" name="Google Shape;52;p1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3" name="Google Shape;53;p1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hyperlink" Target="https://developer.mozilla.org/en-US/docs/Web/JavaScript/Reference/Global_Objects/String/toUpperCase" TargetMode="Externa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hyperlink" Target="https://developer.mozilla.org/en-US/docs/Web/JavaScript/Reference/Global_Objects/String/toLowerCase" TargetMode="Externa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hyperlink" Target="https://developer.mozilla.org/en-US/docs/Web/JavaScript/Reference/Global_Objects/String/includes" TargetMode="Externa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hyperlink" Target="https://developer.mozilla.org/en-US/docs/Web/JavaScript/Reference/Global_Objects/String/slice" TargetMode="Externa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hyperlink" Target="https://developer.mozilla.org/en-US/docs/Web/JavaScript/Reference/Global_Objects/String/replace" TargetMode="Externa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hyperlink" Target="https://developer.mozilla.org/en-US/docs/Web/JavaScript/Guide/Regular_Expressions" TargetMode="Externa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developer.mozilla.org/en-US/docs/Web/JavaScript/Reference/Global_Objects/String" TargetMode="Externa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1" Type="http://schemas.openxmlformats.org/officeDocument/2006/relationships/hyperlink" Target="https://developer.mozilla.org/en-US/docs/Glossary/Symbol" TargetMode="External"/><Relationship Id="rId10" Type="http://schemas.openxmlformats.org/officeDocument/2006/relationships/hyperlink" Target="https://developer.mozilla.org/en-US/docs/Glossary/BigInt" TargetMode="External"/><Relationship Id="rId13" Type="http://schemas.openxmlformats.org/officeDocument/2006/relationships/hyperlink" Target="https://developer.mozilla.org/en-US/docs/Glossary/Function" TargetMode="External"/><Relationship Id="rId12" Type="http://schemas.openxmlformats.org/officeDocument/2006/relationships/hyperlink" Target="https://developer.mozilla.org/en-US/docs/Web/JavaScript/Reference/Global_Objects/Object" TargetMode="External"/><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developer.mozilla.org/en-US/docs/Glossary/Primitive" TargetMode="External"/><Relationship Id="rId4" Type="http://schemas.openxmlformats.org/officeDocument/2006/relationships/hyperlink" Target="https://developer.mozilla.org/en-US/docs/Glossary/Object" TargetMode="External"/><Relationship Id="rId9" Type="http://schemas.openxmlformats.org/officeDocument/2006/relationships/hyperlink" Target="https://developer.mozilla.org/en-US/docs/Glossary/String" TargetMode="External"/><Relationship Id="rId14" Type="http://schemas.openxmlformats.org/officeDocument/2006/relationships/hyperlink" Target="https://developer.mozilla.org/en-US/docs/Web/JavaScript/Reference/Global_Objects/null" TargetMode="External"/><Relationship Id="rId5" Type="http://schemas.openxmlformats.org/officeDocument/2006/relationships/hyperlink" Target="https://developer.mozilla.org/en-US/docs/Web/JavaScript/Reference/Operators/typeof" TargetMode="External"/><Relationship Id="rId6" Type="http://schemas.openxmlformats.org/officeDocument/2006/relationships/hyperlink" Target="https://developer.mozilla.org/en-US/docs/Glossary/Undefined" TargetMode="External"/><Relationship Id="rId7" Type="http://schemas.openxmlformats.org/officeDocument/2006/relationships/hyperlink" Target="https://developer.mozilla.org/en-US/docs/Glossary/Boolean" TargetMode="External"/><Relationship Id="rId8" Type="http://schemas.openxmlformats.org/officeDocument/2006/relationships/hyperlink" Target="https://developer.mozilla.org/en-US/docs/Glossary/Numb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hyperlink" Target="https://developer.mozilla.org/en-US/docs/Web/JavaScript/Reference/Global_Objects/Math" TargetMode="Externa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hyperlink" Target="https://developer.mozilla.org/en-US/docs/Web/JavaScript/Reference/Global_Objects/NaN" TargetMode="External"/><Relationship Id="rId4" Type="http://schemas.openxmlformats.org/officeDocument/2006/relationships/hyperlink" Target="https://developer.mozilla.org/en-US/docs/Web/JavaScript/Reference/Global_Objects/Infinity" TargetMode="External"/><Relationship Id="rId5"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developer.mozilla.org/en-US/docs/Glossary/Variab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Data-Types, Primitives &amp; Variables</a:t>
            </a:r>
            <a:endParaRPr>
              <a:solidFill>
                <a:schemeClr val="dk1"/>
              </a:solidFill>
            </a:endParaRPr>
          </a:p>
        </p:txBody>
      </p:sp>
      <p:sp>
        <p:nvSpPr>
          <p:cNvPr id="70" name="Google Shape;70;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26B73"/>
                </a:solidFill>
              </a:rPr>
              <a:t>JavaScript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Scope</a:t>
            </a:r>
            <a:endParaRPr/>
          </a:p>
        </p:txBody>
      </p:sp>
      <p:sp>
        <p:nvSpPr>
          <p:cNvPr id="127" name="Google Shape;127;p23"/>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declared inside a { } block cannot be accessed by code outside of the block! For example:</a:t>
            </a:r>
            <a:endParaRPr/>
          </a:p>
          <a:p>
            <a:pPr indent="0" lvl="0" marL="0" rtl="0" algn="l">
              <a:spcBef>
                <a:spcPts val="160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	</a:t>
            </a:r>
            <a:r>
              <a:rPr lang="en">
                <a:latin typeface="Courier New"/>
                <a:ea typeface="Courier New"/>
                <a:cs typeface="Courier New"/>
                <a:sym typeface="Courier New"/>
              </a:rPr>
              <a:t>l</a:t>
            </a:r>
            <a:r>
              <a:rPr lang="en">
                <a:latin typeface="Courier New"/>
                <a:ea typeface="Courier New"/>
                <a:cs typeface="Courier New"/>
                <a:sym typeface="Courier New"/>
              </a:rPr>
              <a:t>et myNum = 1;</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	</a:t>
            </a:r>
            <a:r>
              <a:rPr lang="en">
                <a:latin typeface="Courier New"/>
                <a:ea typeface="Courier New"/>
                <a:cs typeface="Courier New"/>
                <a:sym typeface="Courier New"/>
              </a:rPr>
              <a:t>l</a:t>
            </a:r>
            <a:r>
              <a:rPr lang="en">
                <a:latin typeface="Courier New"/>
                <a:ea typeface="Courier New"/>
                <a:cs typeface="Courier New"/>
                <a:sym typeface="Courier New"/>
              </a:rPr>
              <a:t>et myNum2 = myNum; </a:t>
            </a:r>
            <a:endParaRPr>
              <a:latin typeface="Courier New"/>
              <a:ea typeface="Courier New"/>
              <a:cs typeface="Courier New"/>
              <a:sym typeface="Courier New"/>
            </a:endParaRPr>
          </a:p>
          <a:p>
            <a:pPr indent="457200" lvl="0" marL="0" rtl="0" algn="l">
              <a:spcBef>
                <a:spcPts val="1600"/>
              </a:spcBef>
              <a:spcAft>
                <a:spcPts val="0"/>
              </a:spcAft>
              <a:buNone/>
            </a:pPr>
            <a:r>
              <a:rPr lang="en">
                <a:latin typeface="Courier New"/>
                <a:ea typeface="Courier New"/>
                <a:cs typeface="Courier New"/>
                <a:sym typeface="Courier New"/>
              </a:rPr>
              <a:t>//this is valid code as both variables are in the same block </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600"/>
              </a:spcBef>
              <a:spcAft>
                <a:spcPts val="1600"/>
              </a:spcAft>
              <a:buNone/>
            </a:pPr>
            <a:r>
              <a:rPr lang="en">
                <a:latin typeface="Courier New"/>
                <a:ea typeface="Courier New"/>
                <a:cs typeface="Courier New"/>
                <a:sym typeface="Courier New"/>
              </a:rPr>
              <a:t>l</a:t>
            </a:r>
            <a:r>
              <a:rPr lang="en">
                <a:latin typeface="Courier New"/>
                <a:ea typeface="Courier New"/>
                <a:cs typeface="Courier New"/>
                <a:sym typeface="Courier New"/>
              </a:rPr>
              <a:t>et myNum3 = myNum; //this is invalid code, as myNum is in a block and cannot be accessed by myNum3, which is outside of the block</a:t>
            </a:r>
            <a:endParaRPr>
              <a:latin typeface="Courier New"/>
              <a:ea typeface="Courier New"/>
              <a:cs typeface="Courier New"/>
              <a:sym typeface="Courier New"/>
            </a:endParaRPr>
          </a:p>
        </p:txBody>
      </p:sp>
      <p:sp>
        <p:nvSpPr>
          <p:cNvPr id="128" name="Google Shape;128;p23"/>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determines the visibility of variables to other parts of the program.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have a closer look at some of the most common data-types.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p>
        </p:txBody>
      </p:sp>
      <p:sp>
        <p:nvSpPr>
          <p:cNvPr id="139" name="Google Shape;139;p2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string is a collection of zero or more characters. </a:t>
            </a:r>
            <a:endParaRPr/>
          </a:p>
          <a:p>
            <a:pPr indent="0" lvl="0" marL="0" rtl="0" algn="l">
              <a:spcBef>
                <a:spcPts val="1600"/>
              </a:spcBef>
              <a:spcAft>
                <a:spcPts val="0"/>
              </a:spcAft>
              <a:buNone/>
            </a:pPr>
            <a:r>
              <a:rPr lang="en"/>
              <a:t>Note that text characters can be letters, numbers, spaces, or even symbols like an exclamation mark!</a:t>
            </a:r>
            <a:endParaRPr/>
          </a:p>
          <a:p>
            <a:pPr indent="0" lvl="0" marL="0" rtl="0" algn="l">
              <a:spcBef>
                <a:spcPts val="1600"/>
              </a:spcBef>
              <a:spcAft>
                <a:spcPts val="0"/>
              </a:spcAft>
              <a:buNone/>
            </a:pPr>
            <a:r>
              <a:rPr lang="en"/>
              <a:t>Whenever you use a string in an expression or you assign one as a value, you must wrap the text in quotes. Single or double quotes will do.</a:t>
            </a:r>
            <a:endParaRPr/>
          </a:p>
          <a:p>
            <a:pPr indent="0" lvl="0" marL="0" rtl="0" algn="l">
              <a:spcBef>
                <a:spcPts val="1600"/>
              </a:spcBef>
              <a:spcAft>
                <a:spcPts val="1600"/>
              </a:spcAft>
              <a:buNone/>
            </a:pPr>
            <a:r>
              <a:rPr lang="en"/>
              <a:t>Examples of strings...</a:t>
            </a:r>
            <a:endParaRPr/>
          </a:p>
        </p:txBody>
      </p:sp>
      <p:sp>
        <p:nvSpPr>
          <p:cNvPr id="140" name="Google Shape;140;p25"/>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are just text; our previous examples were strings!</a:t>
            </a:r>
            <a:endParaRPr/>
          </a:p>
        </p:txBody>
      </p:sp>
      <p:pic>
        <p:nvPicPr>
          <p:cNvPr id="141" name="Google Shape;141;p25"/>
          <p:cNvPicPr preferRelativeResize="0"/>
          <p:nvPr/>
        </p:nvPicPr>
        <p:blipFill rotWithShape="1">
          <a:blip r:embed="rId3">
            <a:alphaModFix/>
          </a:blip>
          <a:srcRect b="8510" l="0" r="0" t="18379"/>
          <a:stretch/>
        </p:blipFill>
        <p:spPr>
          <a:xfrm>
            <a:off x="4572000" y="3423575"/>
            <a:ext cx="4571999" cy="1540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a:t>
            </a:r>
            <a:endParaRPr/>
          </a:p>
        </p:txBody>
      </p:sp>
      <p:sp>
        <p:nvSpPr>
          <p:cNvPr id="147" name="Google Shape;147;p26"/>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 are… well… numbers!</a:t>
            </a:r>
            <a:endParaRPr/>
          </a:p>
          <a:p>
            <a:pPr indent="0" lvl="0" marL="0" rtl="0" algn="l">
              <a:spcBef>
                <a:spcPts val="1600"/>
              </a:spcBef>
              <a:spcAft>
                <a:spcPts val="0"/>
              </a:spcAft>
              <a:buNone/>
            </a:pPr>
            <a:r>
              <a:rPr lang="en"/>
              <a:t>They’re especially useful when we need to perform math operations.</a:t>
            </a:r>
            <a:endParaRPr/>
          </a:p>
          <a:p>
            <a:pPr indent="0" lvl="0" marL="0" rtl="0" algn="l">
              <a:spcBef>
                <a:spcPts val="1600"/>
              </a:spcBef>
              <a:spcAft>
                <a:spcPts val="0"/>
              </a:spcAft>
              <a:buNone/>
            </a:pPr>
            <a:r>
              <a:rPr lang="en"/>
              <a:t>Note that, unlike strings, we don’t wrap numbers with quotations.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Some examples of numbers...</a:t>
            </a:r>
            <a:endParaRPr/>
          </a:p>
          <a:p>
            <a:pPr indent="0" lvl="0" marL="0" rtl="0" algn="l">
              <a:spcBef>
                <a:spcPts val="1600"/>
              </a:spcBef>
              <a:spcAft>
                <a:spcPts val="1600"/>
              </a:spcAft>
              <a:buNone/>
            </a:pPr>
            <a:r>
              <a:t/>
            </a:r>
            <a:endParaRPr/>
          </a:p>
        </p:txBody>
      </p:sp>
      <p:sp>
        <p:nvSpPr>
          <p:cNvPr id="148" name="Google Shape;148;p26"/>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 can be integers (whole numbers) or floating-point (decimal) numbers.</a:t>
            </a:r>
            <a:endParaRPr/>
          </a:p>
        </p:txBody>
      </p:sp>
      <p:pic>
        <p:nvPicPr>
          <p:cNvPr id="149" name="Google Shape;149;p26"/>
          <p:cNvPicPr preferRelativeResize="0"/>
          <p:nvPr/>
        </p:nvPicPr>
        <p:blipFill rotWithShape="1">
          <a:blip r:embed="rId3">
            <a:alphaModFix/>
          </a:blip>
          <a:srcRect b="16921" l="0" r="0" t="20453"/>
          <a:stretch/>
        </p:blipFill>
        <p:spPr>
          <a:xfrm>
            <a:off x="4572000" y="3611050"/>
            <a:ext cx="4565501" cy="1206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a:t>
            </a:r>
            <a:endParaRPr/>
          </a:p>
        </p:txBody>
      </p:sp>
      <p:sp>
        <p:nvSpPr>
          <p:cNvPr id="155" name="Google Shape;155;p27"/>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boolean can either be true or false, nothing else!</a:t>
            </a:r>
            <a:endParaRPr/>
          </a:p>
          <a:p>
            <a:pPr indent="0" lvl="0" marL="0" rtl="0" algn="l">
              <a:spcBef>
                <a:spcPts val="1600"/>
              </a:spcBef>
              <a:spcAft>
                <a:spcPts val="0"/>
              </a:spcAft>
              <a:buNone/>
            </a:pPr>
            <a:r>
              <a:rPr lang="en"/>
              <a:t>Note that boolean values are also written without quotation marks.</a:t>
            </a:r>
            <a:endParaRPr/>
          </a:p>
          <a:p>
            <a:pPr indent="0" lvl="0" marL="0" rtl="0" algn="l">
              <a:spcBef>
                <a:spcPts val="1600"/>
              </a:spcBef>
              <a:spcAft>
                <a:spcPts val="0"/>
              </a:spcAft>
              <a:buNone/>
            </a:pPr>
            <a:r>
              <a:rPr lang="en"/>
              <a:t>Boolean values are capital-sensitive, which means you must specifically express them as true and false. Something like True or FALSE would result in an error, as the value is invalid.</a:t>
            </a:r>
            <a:endParaRPr/>
          </a:p>
          <a:p>
            <a:pPr indent="0" lvl="0" marL="0" rtl="0" algn="l">
              <a:spcBef>
                <a:spcPts val="1600"/>
              </a:spcBef>
              <a:spcAft>
                <a:spcPts val="1600"/>
              </a:spcAft>
              <a:buNone/>
            </a:pPr>
            <a:r>
              <a:t/>
            </a:r>
            <a:endParaRPr/>
          </a:p>
        </p:txBody>
      </p:sp>
      <p:sp>
        <p:nvSpPr>
          <p:cNvPr id="156" name="Google Shape;156;p27"/>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 are a binary data-type—there are only two possible states!</a:t>
            </a:r>
            <a:endParaRPr/>
          </a:p>
        </p:txBody>
      </p:sp>
      <p:pic>
        <p:nvPicPr>
          <p:cNvPr id="157" name="Google Shape;157;p27"/>
          <p:cNvPicPr preferRelativeResize="0"/>
          <p:nvPr/>
        </p:nvPicPr>
        <p:blipFill rotWithShape="1">
          <a:blip r:embed="rId3">
            <a:alphaModFix/>
          </a:blip>
          <a:srcRect b="13479" l="0" r="0" t="16389"/>
          <a:stretch/>
        </p:blipFill>
        <p:spPr>
          <a:xfrm>
            <a:off x="4572000" y="3162725"/>
            <a:ext cx="4572000" cy="166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a:t>
            </a:r>
            <a:endParaRPr/>
          </a:p>
        </p:txBody>
      </p:sp>
      <p:sp>
        <p:nvSpPr>
          <p:cNvPr id="163" name="Google Shape;163;p28"/>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assign a variable the value of null to communicate that there is no intended value or alternative type you’d like to give it.</a:t>
            </a:r>
            <a:endParaRPr/>
          </a:p>
          <a:p>
            <a:pPr indent="0" lvl="0" marL="0" rtl="0" algn="l">
              <a:spcBef>
                <a:spcPts val="1600"/>
              </a:spcBef>
              <a:spcAft>
                <a:spcPts val="0"/>
              </a:spcAft>
              <a:buNone/>
            </a:pPr>
            <a:r>
              <a:rPr lang="en"/>
              <a:t>This is about as empty and void of meaning you can make a value outside of not defining it at all.</a:t>
            </a:r>
            <a:endParaRPr/>
          </a:p>
          <a:p>
            <a:pPr indent="0" lvl="0" marL="0" rtl="0" algn="l">
              <a:spcBef>
                <a:spcPts val="1600"/>
              </a:spcBef>
              <a:spcAft>
                <a:spcPts val="0"/>
              </a:spcAft>
              <a:buNone/>
            </a:pPr>
            <a:r>
              <a:rPr lang="en"/>
              <a:t>null is capital-sensitive.</a:t>
            </a:r>
            <a:endParaRPr/>
          </a:p>
          <a:p>
            <a:pPr indent="0" lvl="0" marL="0" rtl="0" algn="l">
              <a:spcBef>
                <a:spcPts val="1600"/>
              </a:spcBef>
              <a:spcAft>
                <a:spcPts val="1600"/>
              </a:spcAft>
              <a:buNone/>
            </a:pPr>
            <a:r>
              <a:t/>
            </a:r>
            <a:endParaRPr/>
          </a:p>
        </p:txBody>
      </p:sp>
      <p:sp>
        <p:nvSpPr>
          <p:cNvPr id="164" name="Google Shape;164;p28"/>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encounter the need for an intentional absence of a value or any particular type, null is the available option.</a:t>
            </a:r>
            <a:endParaRPr/>
          </a:p>
        </p:txBody>
      </p:sp>
      <p:pic>
        <p:nvPicPr>
          <p:cNvPr id="165" name="Google Shape;165;p28"/>
          <p:cNvPicPr preferRelativeResize="0"/>
          <p:nvPr/>
        </p:nvPicPr>
        <p:blipFill rotWithShape="1">
          <a:blip r:embed="rId3">
            <a:alphaModFix/>
          </a:blip>
          <a:srcRect b="18499" l="0" r="0" t="24666"/>
          <a:stretch/>
        </p:blipFill>
        <p:spPr>
          <a:xfrm>
            <a:off x="4572000" y="3915200"/>
            <a:ext cx="4572000" cy="92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undefined</a:t>
            </a:r>
            <a:endParaRPr/>
          </a:p>
        </p:txBody>
      </p:sp>
      <p:sp>
        <p:nvSpPr>
          <p:cNvPr id="171" name="Google Shape;171;p2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declaring a variable with something like…</a:t>
            </a:r>
            <a:endParaRPr/>
          </a:p>
          <a:p>
            <a:pPr indent="0" lvl="0" marL="0" rtl="0" algn="l">
              <a:spcBef>
                <a:spcPts val="1600"/>
              </a:spcBef>
              <a:spcAft>
                <a:spcPts val="0"/>
              </a:spcAft>
              <a:buNone/>
            </a:pPr>
            <a:r>
              <a:rPr lang="en"/>
              <a:t>const myTestVar;</a:t>
            </a:r>
            <a:endParaRPr/>
          </a:p>
          <a:p>
            <a:pPr indent="0" lvl="0" marL="0" rtl="0" algn="l">
              <a:spcBef>
                <a:spcPts val="1600"/>
              </a:spcBef>
              <a:spcAft>
                <a:spcPts val="0"/>
              </a:spcAft>
              <a:buNone/>
            </a:pPr>
            <a:r>
              <a:rPr lang="en"/>
              <a:t>or…</a:t>
            </a:r>
            <a:endParaRPr/>
          </a:p>
          <a:p>
            <a:pPr indent="0" lvl="0" marL="0" rtl="0" algn="l">
              <a:spcBef>
                <a:spcPts val="1600"/>
              </a:spcBef>
              <a:spcAft>
                <a:spcPts val="0"/>
              </a:spcAft>
              <a:buNone/>
            </a:pPr>
            <a:r>
              <a:rPr lang="en"/>
              <a:t>let test;</a:t>
            </a:r>
            <a:endParaRPr/>
          </a:p>
          <a:p>
            <a:pPr indent="0" lvl="0" marL="0" rtl="0" algn="l">
              <a:spcBef>
                <a:spcPts val="1600"/>
              </a:spcBef>
              <a:spcAft>
                <a:spcPts val="0"/>
              </a:spcAft>
              <a:buNone/>
            </a:pPr>
            <a:r>
              <a:rPr lang="en"/>
              <a:t>Notice there’s no assignment! If you call upon these named variables later in your program, you’ll be met simply with undefined to let you know.</a:t>
            </a:r>
            <a:endParaRPr/>
          </a:p>
          <a:p>
            <a:pPr indent="0" lvl="0" marL="0" rtl="0" algn="l">
              <a:spcBef>
                <a:spcPts val="1600"/>
              </a:spcBef>
              <a:spcAft>
                <a:spcPts val="0"/>
              </a:spcAft>
              <a:buNone/>
            </a:pPr>
            <a:r>
              <a:rPr lang="en"/>
              <a:t>undefined is capital-sensitive.</a:t>
            </a:r>
            <a:endParaRPr/>
          </a:p>
          <a:p>
            <a:pPr indent="0" lvl="0" marL="0" rtl="0" algn="l">
              <a:spcBef>
                <a:spcPts val="1600"/>
              </a:spcBef>
              <a:spcAft>
                <a:spcPts val="1600"/>
              </a:spcAft>
              <a:buNone/>
            </a:pPr>
            <a:r>
              <a:t/>
            </a:r>
            <a:endParaRPr/>
          </a:p>
        </p:txBody>
      </p:sp>
      <p:sp>
        <p:nvSpPr>
          <p:cNvPr id="172" name="Google Shape;172;p2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variable exists, but there are no values assigned to it yet, you’ll be met with the undefined value to let you know!</a:t>
            </a:r>
            <a:endParaRPr/>
          </a:p>
        </p:txBody>
      </p:sp>
      <p:pic>
        <p:nvPicPr>
          <p:cNvPr id="173" name="Google Shape;173;p29"/>
          <p:cNvPicPr preferRelativeResize="0"/>
          <p:nvPr/>
        </p:nvPicPr>
        <p:blipFill rotWithShape="1">
          <a:blip r:embed="rId3">
            <a:alphaModFix/>
          </a:blip>
          <a:srcRect b="23474" l="0" r="0" t="28332"/>
          <a:stretch/>
        </p:blipFill>
        <p:spPr>
          <a:xfrm>
            <a:off x="4572000" y="4197950"/>
            <a:ext cx="4572000" cy="63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Are there ways of telling what data-type a variable or value 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typeof Operator</a:t>
            </a:r>
            <a:endParaRPr/>
          </a:p>
        </p:txBody>
      </p:sp>
      <p:sp>
        <p:nvSpPr>
          <p:cNvPr id="184" name="Google Shape;184;p3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place typeof before a value, JavaScript will return to you a string describing the data-type.</a:t>
            </a:r>
            <a:endParaRPr/>
          </a:p>
          <a:p>
            <a:pPr indent="0" lvl="0" marL="0" rtl="0" algn="l">
              <a:spcBef>
                <a:spcPts val="1600"/>
              </a:spcBef>
              <a:spcAft>
                <a:spcPts val="0"/>
              </a:spcAft>
              <a:buNone/>
            </a:pPr>
            <a:r>
              <a:rPr lang="en"/>
              <a:t>Give it a try in your Web Console!</a:t>
            </a:r>
            <a:endParaRPr/>
          </a:p>
          <a:p>
            <a:pPr indent="0" lvl="0" marL="0" rtl="0" algn="l">
              <a:spcBef>
                <a:spcPts val="1600"/>
              </a:spcBef>
              <a:spcAft>
                <a:spcPts val="0"/>
              </a:spcAft>
              <a:buNone/>
            </a:pPr>
            <a:r>
              <a:rPr lang="en"/>
              <a:t>typeof is capital-sensitive.</a:t>
            </a:r>
            <a:endParaRPr/>
          </a:p>
          <a:p>
            <a:pPr indent="0" lvl="0" marL="0" rtl="0" algn="l">
              <a:spcBef>
                <a:spcPts val="1600"/>
              </a:spcBef>
              <a:spcAft>
                <a:spcPts val="1600"/>
              </a:spcAft>
              <a:buNone/>
            </a:pPr>
            <a:r>
              <a:rPr lang="en"/>
              <a:t>Note: Do to legacy (backwards-compatibility) reasons, null identifies as an object. </a:t>
            </a:r>
            <a:endParaRPr/>
          </a:p>
        </p:txBody>
      </p:sp>
      <p:pic>
        <p:nvPicPr>
          <p:cNvPr id="185" name="Google Shape;185;p31"/>
          <p:cNvPicPr preferRelativeResize="0"/>
          <p:nvPr/>
        </p:nvPicPr>
        <p:blipFill rotWithShape="1">
          <a:blip r:embed="rId3">
            <a:alphaModFix/>
          </a:blip>
          <a:srcRect b="11335" l="0" r="0" t="14579"/>
          <a:stretch/>
        </p:blipFill>
        <p:spPr>
          <a:xfrm>
            <a:off x="4832400" y="1866650"/>
            <a:ext cx="3999899" cy="1834050"/>
          </a:xfrm>
          <a:prstGeom prst="rect">
            <a:avLst/>
          </a:prstGeom>
          <a:noFill/>
          <a:ln>
            <a:noFill/>
          </a:ln>
        </p:spPr>
      </p:pic>
      <p:sp>
        <p:nvSpPr>
          <p:cNvPr id="186" name="Google Shape;186;p31"/>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Working With Primitives</a:t>
            </a:r>
            <a:endParaRPr>
              <a:solidFill>
                <a:schemeClr val="dk1"/>
              </a:solidFill>
            </a:endParaRPr>
          </a:p>
        </p:txBody>
      </p:sp>
      <p:sp>
        <p:nvSpPr>
          <p:cNvPr id="192" name="Google Shape;192;p3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26B73"/>
                </a:solidFill>
              </a:rPr>
              <a:t>JavaScript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Data-Types?</a:t>
            </a:r>
            <a:endParaRPr/>
          </a:p>
        </p:txBody>
      </p:sp>
      <p:sp>
        <p:nvSpPr>
          <p:cNvPr id="76" name="Google Shape;76;p15"/>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any programming language has a set of “Data-Types.” This is the type of data that can be inputted, stored, used, outputted, or handled by programs written in that language.</a:t>
            </a:r>
            <a:endParaRPr/>
          </a:p>
          <a:p>
            <a:pPr indent="0" lvl="0" marL="0" rtl="0" algn="l">
              <a:spcBef>
                <a:spcPts val="1600"/>
              </a:spcBef>
              <a:spcAft>
                <a:spcPts val="0"/>
              </a:spcAft>
              <a:buNone/>
            </a:pPr>
            <a:r>
              <a:rPr lang="en"/>
              <a:t>For example, you might want to store some text for a user’s name. Or a floating-point (decimal) number for the price of a product!</a:t>
            </a:r>
            <a:endParaRPr/>
          </a:p>
          <a:p>
            <a:pPr indent="0" lvl="0" marL="0" rtl="0" algn="l">
              <a:spcBef>
                <a:spcPts val="1600"/>
              </a:spcBef>
              <a:spcAft>
                <a:spcPts val="0"/>
              </a:spcAft>
              <a:buNone/>
            </a:pPr>
            <a:r>
              <a:rPr lang="en"/>
              <a:t>Different types of data can often be used in specific ways. Think about it… if you have a name, you might want to put that in a sentence: “Hello, Bob!” If you have a number, you might want to add that to another number: 5.05 + 2.50 = 7.55.</a:t>
            </a:r>
            <a:endParaRPr/>
          </a:p>
          <a:p>
            <a:pPr indent="0" lvl="0" marL="0" rtl="0" algn="l">
              <a:spcBef>
                <a:spcPts val="1600"/>
              </a:spcBef>
              <a:spcAft>
                <a:spcPts val="1600"/>
              </a:spcAft>
              <a:buNone/>
            </a:pPr>
            <a:r>
              <a:rPr lang="en"/>
              <a:t>You typically wouldn’t want to apply mathematical addition to some text. Programming languages often enforce rules to ensure we are dealing with data correctly. JavaScript isn’t particularly strict on this, so as developers we have to be careful with our data to ensure our operations don’t lead to unexpected results.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Dealing with Strings.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Concatenation</a:t>
            </a:r>
            <a:endParaRPr/>
          </a:p>
        </p:txBody>
      </p:sp>
      <p:sp>
        <p:nvSpPr>
          <p:cNvPr id="203" name="Google Shape;203;p34"/>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“glue” two pieces of text together into one string using concatenation.</a:t>
            </a:r>
            <a:endParaRPr/>
          </a:p>
        </p:txBody>
      </p:sp>
      <p:sp>
        <p:nvSpPr>
          <p:cNvPr id="204" name="Google Shape;204;p34"/>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is the concatenation operator. When it is found between strings, it will glue the text together!</a:t>
            </a:r>
            <a:endParaRPr/>
          </a:p>
          <a:p>
            <a:pPr indent="0" lvl="0" marL="0" rtl="0" algn="l">
              <a:spcBef>
                <a:spcPts val="1600"/>
              </a:spcBef>
              <a:spcAft>
                <a:spcPts val="1600"/>
              </a:spcAft>
              <a:buNone/>
            </a:pPr>
            <a:r>
              <a:rPr lang="en"/>
              <a:t>Especially once variables get involved, this is extremely common.</a:t>
            </a:r>
            <a:endParaRPr/>
          </a:p>
        </p:txBody>
      </p:sp>
      <p:pic>
        <p:nvPicPr>
          <p:cNvPr id="205" name="Google Shape;205;p34"/>
          <p:cNvPicPr preferRelativeResize="0"/>
          <p:nvPr/>
        </p:nvPicPr>
        <p:blipFill rotWithShape="1">
          <a:blip r:embed="rId3">
            <a:alphaModFix/>
          </a:blip>
          <a:srcRect b="28408" l="0" r="0" t="37663"/>
          <a:stretch/>
        </p:blipFill>
        <p:spPr>
          <a:xfrm>
            <a:off x="4570025" y="4499550"/>
            <a:ext cx="4572000" cy="350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toUpperCase</a:t>
            </a:r>
            <a:endParaRPr/>
          </a:p>
        </p:txBody>
      </p:sp>
      <p:sp>
        <p:nvSpPr>
          <p:cNvPr id="211" name="Google Shape;211;p35"/>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method of strings, capable of turning text into a new uppercase copy of the string.</a:t>
            </a:r>
            <a:endParaRPr/>
          </a:p>
        </p:txBody>
      </p:sp>
      <p:sp>
        <p:nvSpPr>
          <p:cNvPr id="212" name="Google Shape;212;p3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use a string method, follow a string value or variable with a period, the name of the method, and finally a pair of parentheses.</a:t>
            </a:r>
            <a:endParaRPr/>
          </a:p>
          <a:p>
            <a:pPr indent="0" lvl="0" marL="0" rtl="0" algn="l">
              <a:spcBef>
                <a:spcPts val="1600"/>
              </a:spcBef>
              <a:spcAft>
                <a:spcPts val="0"/>
              </a:spcAft>
              <a:buNone/>
            </a:pPr>
            <a:r>
              <a:rPr lang="en"/>
              <a:t>See the pattern in action below with the </a:t>
            </a:r>
            <a:r>
              <a:rPr lang="en" u="sng">
                <a:solidFill>
                  <a:schemeClr val="hlink"/>
                </a:solidFill>
                <a:hlinkClick r:id="rId3"/>
              </a:rPr>
              <a:t>toUpperCase</a:t>
            </a:r>
            <a:r>
              <a:rPr lang="en"/>
              <a:t> string method!</a:t>
            </a:r>
            <a:endParaRPr/>
          </a:p>
          <a:p>
            <a:pPr indent="0" lvl="0" marL="0" rtl="0" algn="l">
              <a:spcBef>
                <a:spcPts val="1600"/>
              </a:spcBef>
              <a:spcAft>
                <a:spcPts val="0"/>
              </a:spcAft>
              <a:buNone/>
            </a:pPr>
            <a:r>
              <a:rPr lang="en"/>
              <a:t>“Hello, World!”.toUpperCase()</a:t>
            </a:r>
            <a:endParaRPr/>
          </a:p>
          <a:p>
            <a:pPr indent="0" lvl="0" marL="0" rtl="0" algn="l">
              <a:spcBef>
                <a:spcPts val="1600"/>
              </a:spcBef>
              <a:spcAft>
                <a:spcPts val="0"/>
              </a:spcAft>
              <a:buNone/>
            </a:pPr>
            <a:r>
              <a:rPr lang="en"/>
              <a:t>This example will return to you the text: “HELLO, WORLD!”</a:t>
            </a:r>
            <a:endParaRPr/>
          </a:p>
          <a:p>
            <a:pPr indent="0" lvl="0" marL="0" rtl="0" algn="l">
              <a:spcBef>
                <a:spcPts val="1600"/>
              </a:spcBef>
              <a:spcAft>
                <a:spcPts val="1600"/>
              </a:spcAft>
              <a:buNone/>
            </a:pPr>
            <a:r>
              <a:rPr lang="en"/>
              <a:t>Don’t forget that these methods will all be capital-sensitive—it’s the JavaScript way!</a:t>
            </a:r>
            <a:endParaRPr/>
          </a:p>
        </p:txBody>
      </p:sp>
      <p:pic>
        <p:nvPicPr>
          <p:cNvPr id="213" name="Google Shape;213;p35"/>
          <p:cNvPicPr preferRelativeResize="0"/>
          <p:nvPr/>
        </p:nvPicPr>
        <p:blipFill rotWithShape="1">
          <a:blip r:embed="rId4">
            <a:alphaModFix/>
          </a:blip>
          <a:srcRect b="29078" l="0" r="0" t="40271"/>
          <a:stretch/>
        </p:blipFill>
        <p:spPr>
          <a:xfrm>
            <a:off x="4572000" y="4524000"/>
            <a:ext cx="4572000" cy="317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toLowerCase</a:t>
            </a:r>
            <a:endParaRPr/>
          </a:p>
        </p:txBody>
      </p:sp>
      <p:sp>
        <p:nvSpPr>
          <p:cNvPr id="219" name="Google Shape;219;p36"/>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method of strings, capable of turning text into a new lowercase copy of the string.</a:t>
            </a:r>
            <a:endParaRPr/>
          </a:p>
        </p:txBody>
      </p:sp>
      <p:sp>
        <p:nvSpPr>
          <p:cNvPr id="220" name="Google Shape;220;p36"/>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likely guess after trying out toUpperCase, the </a:t>
            </a:r>
            <a:r>
              <a:rPr lang="en" u="sng">
                <a:solidFill>
                  <a:schemeClr val="hlink"/>
                </a:solidFill>
                <a:hlinkClick r:id="rId3"/>
              </a:rPr>
              <a:t>toLowerCase</a:t>
            </a:r>
            <a:r>
              <a:rPr lang="en"/>
              <a:t> method does the opposite: a lower-cased version of the provided string will be returned to you.</a:t>
            </a:r>
            <a:endParaRPr/>
          </a:p>
          <a:p>
            <a:pPr indent="0" lvl="0" marL="0" rtl="0" algn="l">
              <a:spcBef>
                <a:spcPts val="1600"/>
              </a:spcBef>
              <a:spcAft>
                <a:spcPts val="1600"/>
              </a:spcAft>
              <a:buNone/>
            </a:pPr>
            <a:r>
              <a:rPr lang="en"/>
              <a:t>“Hello, World!”.toLowerCase()</a:t>
            </a:r>
            <a:endParaRPr/>
          </a:p>
        </p:txBody>
      </p:sp>
      <p:pic>
        <p:nvPicPr>
          <p:cNvPr id="221" name="Google Shape;221;p36"/>
          <p:cNvPicPr preferRelativeResize="0"/>
          <p:nvPr/>
        </p:nvPicPr>
        <p:blipFill rotWithShape="1">
          <a:blip r:embed="rId4">
            <a:alphaModFix/>
          </a:blip>
          <a:srcRect b="28293" l="0" r="0" t="38700"/>
          <a:stretch/>
        </p:blipFill>
        <p:spPr>
          <a:xfrm>
            <a:off x="4570025" y="4507700"/>
            <a:ext cx="4572000" cy="342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includes</a:t>
            </a:r>
            <a:endParaRPr/>
          </a:p>
        </p:txBody>
      </p:sp>
      <p:sp>
        <p:nvSpPr>
          <p:cNvPr id="227" name="Google Shape;227;p37"/>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method of strings, it checks if the string has a set of characters inside of it or not.</a:t>
            </a:r>
            <a:endParaRPr/>
          </a:p>
        </p:txBody>
      </p:sp>
      <p:sp>
        <p:nvSpPr>
          <p:cNvPr id="228" name="Google Shape;228;p37"/>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enter a string as an argument to the </a:t>
            </a:r>
            <a:r>
              <a:rPr lang="en" u="sng">
                <a:solidFill>
                  <a:schemeClr val="hlink"/>
                </a:solidFill>
                <a:hlinkClick r:id="rId3"/>
              </a:rPr>
              <a:t>includes </a:t>
            </a:r>
            <a:r>
              <a:rPr lang="en"/>
              <a:t>method, and it will determine if that text exists inside of the string you’re operating on.</a:t>
            </a:r>
            <a:endParaRPr/>
          </a:p>
          <a:p>
            <a:pPr indent="0" lvl="0" marL="0" rtl="0" algn="l">
              <a:spcBef>
                <a:spcPts val="1600"/>
              </a:spcBef>
              <a:spcAft>
                <a:spcPts val="0"/>
              </a:spcAft>
              <a:buNone/>
            </a:pPr>
            <a:r>
              <a:rPr lang="en"/>
              <a:t>The following will result in false, as “Z” is not inside of “Hello, World!”.</a:t>
            </a:r>
            <a:endParaRPr/>
          </a:p>
          <a:p>
            <a:pPr indent="0" lvl="0" marL="0" rtl="0" algn="l">
              <a:spcBef>
                <a:spcPts val="1600"/>
              </a:spcBef>
              <a:spcAft>
                <a:spcPts val="0"/>
              </a:spcAft>
              <a:buNone/>
            </a:pPr>
            <a:r>
              <a:rPr lang="en"/>
              <a:t>“Hello, World!”.includes( “Z” )</a:t>
            </a:r>
            <a:endParaRPr/>
          </a:p>
          <a:p>
            <a:pPr indent="0" lvl="0" marL="0" rtl="0" algn="l">
              <a:spcBef>
                <a:spcPts val="1600"/>
              </a:spcBef>
              <a:spcAft>
                <a:spcPts val="0"/>
              </a:spcAft>
              <a:buNone/>
            </a:pPr>
            <a:r>
              <a:rPr lang="en"/>
              <a:t>The following will result in true, as “or” does exist inside of “Hello, World!”.</a:t>
            </a:r>
            <a:endParaRPr/>
          </a:p>
          <a:p>
            <a:pPr indent="0" lvl="0" marL="0" rtl="0" algn="l">
              <a:spcBef>
                <a:spcPts val="1600"/>
              </a:spcBef>
              <a:spcAft>
                <a:spcPts val="1600"/>
              </a:spcAft>
              <a:buNone/>
            </a:pPr>
            <a:r>
              <a:rPr lang="en"/>
              <a:t>“Hello, World!”.includes( “or” )</a:t>
            </a:r>
            <a:endParaRPr/>
          </a:p>
        </p:txBody>
      </p:sp>
      <p:pic>
        <p:nvPicPr>
          <p:cNvPr id="229" name="Google Shape;229;p37"/>
          <p:cNvPicPr preferRelativeResize="0"/>
          <p:nvPr/>
        </p:nvPicPr>
        <p:blipFill rotWithShape="1">
          <a:blip r:embed="rId4">
            <a:alphaModFix/>
          </a:blip>
          <a:srcRect b="23722" l="0" r="0" t="29441"/>
          <a:stretch/>
        </p:blipFill>
        <p:spPr>
          <a:xfrm>
            <a:off x="4572000" y="4197950"/>
            <a:ext cx="4572000" cy="627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slice</a:t>
            </a:r>
            <a:endParaRPr/>
          </a:p>
        </p:txBody>
      </p:sp>
      <p:sp>
        <p:nvSpPr>
          <p:cNvPr id="235" name="Google Shape;235;p38"/>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method of strings, it provides a cut version of the string containing only some of the text.</a:t>
            </a:r>
            <a:endParaRPr/>
          </a:p>
        </p:txBody>
      </p:sp>
      <p:sp>
        <p:nvSpPr>
          <p:cNvPr id="236" name="Google Shape;236;p38"/>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slice</a:t>
            </a:r>
            <a:r>
              <a:rPr lang="en"/>
              <a:t> takes two different arguments: the position of the beginning letter and the position of the last letter you’d like to cut out.</a:t>
            </a:r>
            <a:endParaRPr/>
          </a:p>
          <a:p>
            <a:pPr indent="0" lvl="0" marL="0" rtl="0" algn="l">
              <a:spcBef>
                <a:spcPts val="1600"/>
              </a:spcBef>
              <a:spcAft>
                <a:spcPts val="0"/>
              </a:spcAft>
              <a:buNone/>
            </a:pPr>
            <a:r>
              <a:rPr lang="en"/>
              <a:t>Count the letters in the string and you’ll see!</a:t>
            </a:r>
            <a:endParaRPr/>
          </a:p>
          <a:p>
            <a:pPr indent="0" lvl="0" marL="0" rtl="0" algn="l">
              <a:spcBef>
                <a:spcPts val="1600"/>
              </a:spcBef>
              <a:spcAft>
                <a:spcPts val="0"/>
              </a:spcAft>
              <a:buNone/>
            </a:pPr>
            <a:r>
              <a:rPr lang="en"/>
              <a:t>“Hello, World!”.slice( 2, 5 )</a:t>
            </a:r>
            <a:endParaRPr/>
          </a:p>
          <a:p>
            <a:pPr indent="0" lvl="0" marL="0" rtl="0" algn="l">
              <a:spcBef>
                <a:spcPts val="1600"/>
              </a:spcBef>
              <a:spcAft>
                <a:spcPts val="0"/>
              </a:spcAft>
              <a:buNone/>
            </a:pPr>
            <a:r>
              <a:rPr lang="en"/>
              <a:t>This cuts out and returns to you just “llo”, from the original string “Hello, World!”.</a:t>
            </a:r>
            <a:endParaRPr/>
          </a:p>
          <a:p>
            <a:pPr indent="0" lvl="0" marL="0" rtl="0" algn="l">
              <a:spcBef>
                <a:spcPts val="1600"/>
              </a:spcBef>
              <a:spcAft>
                <a:spcPts val="0"/>
              </a:spcAft>
              <a:buNone/>
            </a:pPr>
            <a:r>
              <a:rPr lang="en"/>
              <a:t>Note that letter position starts at zero, not one!</a:t>
            </a:r>
            <a:endParaRPr/>
          </a:p>
          <a:p>
            <a:pPr indent="0" lvl="0" marL="0" rtl="0" algn="l">
              <a:spcBef>
                <a:spcPts val="1600"/>
              </a:spcBef>
              <a:spcAft>
                <a:spcPts val="1600"/>
              </a:spcAft>
              <a:buNone/>
            </a:pPr>
            <a:r>
              <a:rPr lang="en"/>
              <a:t>Try changing the numbers between the parentheses, what happens?</a:t>
            </a:r>
            <a:endParaRPr/>
          </a:p>
        </p:txBody>
      </p:sp>
      <p:pic>
        <p:nvPicPr>
          <p:cNvPr id="237" name="Google Shape;237;p38"/>
          <p:cNvPicPr preferRelativeResize="0"/>
          <p:nvPr/>
        </p:nvPicPr>
        <p:blipFill rotWithShape="1">
          <a:blip r:embed="rId4">
            <a:alphaModFix/>
          </a:blip>
          <a:srcRect b="29862" l="0" r="0" t="37130"/>
          <a:stretch/>
        </p:blipFill>
        <p:spPr>
          <a:xfrm>
            <a:off x="4572000" y="4491400"/>
            <a:ext cx="4572000" cy="342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replace</a:t>
            </a:r>
            <a:endParaRPr/>
          </a:p>
        </p:txBody>
      </p:sp>
      <p:sp>
        <p:nvSpPr>
          <p:cNvPr id="243" name="Google Shape;243;p3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method of strings, it replaces target text with new text.</a:t>
            </a:r>
            <a:endParaRPr/>
          </a:p>
        </p:txBody>
      </p:sp>
      <p:sp>
        <p:nvSpPr>
          <p:cNvPr id="244" name="Google Shape;244;p3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replace</a:t>
            </a:r>
            <a:r>
              <a:rPr lang="en"/>
              <a:t> takes two arguments: the text you’d like to target in the string, and the text you’d like to have take its place! It will return to you, a copy of the string with the replacement completed (if it found the target match, of course!)</a:t>
            </a:r>
            <a:endParaRPr/>
          </a:p>
          <a:p>
            <a:pPr indent="0" lvl="0" marL="0" rtl="0" algn="l">
              <a:spcBef>
                <a:spcPts val="1600"/>
              </a:spcBef>
              <a:spcAft>
                <a:spcPts val="0"/>
              </a:spcAft>
              <a:buNone/>
            </a:pPr>
            <a:r>
              <a:rPr lang="en"/>
              <a:t>Try this out…</a:t>
            </a:r>
            <a:endParaRPr/>
          </a:p>
          <a:p>
            <a:pPr indent="0" lvl="0" marL="0" rtl="0" algn="l">
              <a:spcBef>
                <a:spcPts val="1600"/>
              </a:spcBef>
              <a:spcAft>
                <a:spcPts val="0"/>
              </a:spcAft>
              <a:buNone/>
            </a:pPr>
            <a:r>
              <a:rPr lang="en"/>
              <a:t>“Hello, World!”.replace( “Hello”, “Goodbye” )</a:t>
            </a:r>
            <a:endParaRPr/>
          </a:p>
          <a:p>
            <a:pPr indent="0" lvl="0" marL="0" rtl="0" algn="l">
              <a:spcBef>
                <a:spcPts val="1600"/>
              </a:spcBef>
              <a:spcAft>
                <a:spcPts val="1600"/>
              </a:spcAft>
              <a:buNone/>
            </a:pPr>
            <a:r>
              <a:rPr lang="en"/>
              <a:t>You’ll get “Goodbye, World!” after the replacement has done its magic.</a:t>
            </a:r>
            <a:endParaRPr/>
          </a:p>
        </p:txBody>
      </p:sp>
      <p:pic>
        <p:nvPicPr>
          <p:cNvPr id="245" name="Google Shape;245;p39"/>
          <p:cNvPicPr preferRelativeResize="0"/>
          <p:nvPr/>
        </p:nvPicPr>
        <p:blipFill rotWithShape="1">
          <a:blip r:embed="rId4">
            <a:alphaModFix/>
          </a:blip>
          <a:srcRect b="29864" l="0" r="0" t="39485"/>
          <a:stretch/>
        </p:blipFill>
        <p:spPr>
          <a:xfrm>
            <a:off x="4572000" y="4515850"/>
            <a:ext cx="4572000" cy="317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 Expressions with replace</a:t>
            </a:r>
            <a:endParaRPr/>
          </a:p>
        </p:txBody>
      </p:sp>
      <p:sp>
        <p:nvSpPr>
          <p:cNvPr id="251" name="Google Shape;251;p4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power of pattern-matching within strings can be quickly multiplied with the use of regular expressions (“RegEx”.)</a:t>
            </a:r>
            <a:endParaRPr/>
          </a:p>
        </p:txBody>
      </p:sp>
      <p:sp>
        <p:nvSpPr>
          <p:cNvPr id="252" name="Google Shape;252;p4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one of the limitations (see figure below) of replace when passing a string in as your target, is that it will only replace the first match.</a:t>
            </a:r>
            <a:endParaRPr/>
          </a:p>
          <a:p>
            <a:pPr indent="0" lvl="0" marL="0" rtl="0" algn="l">
              <a:spcBef>
                <a:spcPts val="1600"/>
              </a:spcBef>
              <a:spcAft>
                <a:spcPts val="0"/>
              </a:spcAft>
              <a:buNone/>
            </a:pPr>
            <a:r>
              <a:rPr lang="en"/>
              <a:t>You can target more than one match using advanced pattern-matching via </a:t>
            </a:r>
            <a:r>
              <a:rPr lang="en" u="sng">
                <a:solidFill>
                  <a:schemeClr val="hlink"/>
                </a:solidFill>
                <a:hlinkClick r:id="rId3"/>
              </a:rPr>
              <a:t>Regular Expressions</a:t>
            </a:r>
            <a:r>
              <a:rPr lang="en"/>
              <a:t>, or, RegEx.</a:t>
            </a:r>
            <a:endParaRPr/>
          </a:p>
          <a:p>
            <a:pPr indent="0" lvl="0" marL="0" rtl="0" algn="l">
              <a:spcBef>
                <a:spcPts val="1600"/>
              </a:spcBef>
              <a:spcAft>
                <a:spcPts val="0"/>
              </a:spcAft>
              <a:buNone/>
            </a:pPr>
            <a:r>
              <a:rPr lang="en"/>
              <a:t>Try the following:</a:t>
            </a:r>
            <a:endParaRPr/>
          </a:p>
          <a:p>
            <a:pPr indent="0" lvl="0" marL="0" rtl="0" algn="l">
              <a:spcBef>
                <a:spcPts val="1600"/>
              </a:spcBef>
              <a:spcAft>
                <a:spcPts val="0"/>
              </a:spcAft>
              <a:buNone/>
            </a:pPr>
            <a:r>
              <a:rPr lang="en"/>
              <a:t>“Hello, World!”.replace( /l/g, “Y” )</a:t>
            </a:r>
            <a:endParaRPr/>
          </a:p>
          <a:p>
            <a:pPr indent="0" lvl="0" marL="0" rtl="0" algn="l">
              <a:spcBef>
                <a:spcPts val="1600"/>
              </a:spcBef>
              <a:spcAft>
                <a:spcPts val="1600"/>
              </a:spcAft>
              <a:buNone/>
            </a:pPr>
            <a:r>
              <a:rPr lang="en"/>
              <a:t>This will return to you the updated string “HeYYo WorYd!”</a:t>
            </a:r>
            <a:endParaRPr/>
          </a:p>
        </p:txBody>
      </p:sp>
      <p:pic>
        <p:nvPicPr>
          <p:cNvPr id="253" name="Google Shape;253;p40"/>
          <p:cNvPicPr preferRelativeResize="0"/>
          <p:nvPr/>
        </p:nvPicPr>
        <p:blipFill rotWithShape="1">
          <a:blip r:embed="rId4">
            <a:alphaModFix/>
          </a:blip>
          <a:srcRect b="23796" l="0" r="0" t="29222"/>
          <a:stretch/>
        </p:blipFill>
        <p:spPr>
          <a:xfrm>
            <a:off x="4570025" y="4197950"/>
            <a:ext cx="4572000" cy="627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Properties and Methods</a:t>
            </a:r>
            <a:endParaRPr/>
          </a:p>
        </p:txBody>
      </p:sp>
      <p:sp>
        <p:nvSpPr>
          <p:cNvPr id="259" name="Google Shape;259;p4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plenty of more ways you can work with strings via their properties and methods. </a:t>
            </a:r>
            <a:endParaRPr/>
          </a:p>
          <a:p>
            <a:pPr indent="0" lvl="0" marL="0" rtl="0" algn="l">
              <a:spcBef>
                <a:spcPts val="1600"/>
              </a:spcBef>
              <a:spcAft>
                <a:spcPts val="1600"/>
              </a:spcAft>
              <a:buNone/>
            </a:pPr>
            <a:r>
              <a:rPr lang="en" u="sng">
                <a:solidFill>
                  <a:schemeClr val="hlink"/>
                </a:solidFill>
                <a:hlinkClick r:id="rId3"/>
              </a:rPr>
              <a:t>Peruse the full list here.</a:t>
            </a:r>
            <a:endParaRPr/>
          </a:p>
        </p:txBody>
      </p:sp>
      <p:sp>
        <p:nvSpPr>
          <p:cNvPr id="260" name="Google Shape;260;p41"/>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1" name="Google Shape;261;p41"/>
          <p:cNvPicPr preferRelativeResize="0"/>
          <p:nvPr/>
        </p:nvPicPr>
        <p:blipFill>
          <a:blip r:embed="rId4">
            <a:alphaModFix/>
          </a:blip>
          <a:stretch>
            <a:fillRect/>
          </a:stretch>
        </p:blipFill>
        <p:spPr>
          <a:xfrm>
            <a:off x="4832399" y="1276125"/>
            <a:ext cx="3584574" cy="38673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Working with Numbers.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Data-Types in JavaScript</a:t>
            </a:r>
            <a:endParaRPr/>
          </a:p>
        </p:txBody>
      </p:sp>
      <p:sp>
        <p:nvSpPr>
          <p:cNvPr id="82" name="Google Shape;82;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Primitives</a:t>
            </a:r>
            <a:r>
              <a:rPr lang="en"/>
              <a:t> are data-types that are not considered </a:t>
            </a:r>
            <a:r>
              <a:rPr lang="en" u="sng">
                <a:solidFill>
                  <a:schemeClr val="hlink"/>
                </a:solidFill>
                <a:hlinkClick r:id="rId4"/>
              </a:rPr>
              <a:t>“objects” in the traditional sense</a:t>
            </a:r>
            <a:r>
              <a:rPr lang="en"/>
              <a:t> (you do not need to use the “new” keyword to instantiate them) and can be distinguished using the “</a:t>
            </a:r>
            <a:r>
              <a:rPr lang="en" u="sng">
                <a:solidFill>
                  <a:schemeClr val="hlink"/>
                </a:solidFill>
                <a:hlinkClick r:id="rId5"/>
              </a:rPr>
              <a:t>typeof</a:t>
            </a:r>
            <a:r>
              <a:rPr lang="en"/>
              <a:t>” operator.</a:t>
            </a:r>
            <a:endParaRPr/>
          </a:p>
          <a:p>
            <a:pPr indent="0" lvl="0" marL="0" rtl="0" algn="l">
              <a:spcBef>
                <a:spcPts val="1600"/>
              </a:spcBef>
              <a:spcAft>
                <a:spcPts val="0"/>
              </a:spcAft>
              <a:buNone/>
            </a:pPr>
            <a:r>
              <a:rPr lang="en"/>
              <a:t>Primitives in JavaScript include:</a:t>
            </a:r>
            <a:endParaRPr/>
          </a:p>
          <a:p>
            <a:pPr indent="-311150" lvl="0" marL="457200" rtl="0" algn="l">
              <a:spcBef>
                <a:spcPts val="1600"/>
              </a:spcBef>
              <a:spcAft>
                <a:spcPts val="0"/>
              </a:spcAft>
              <a:buSzPts val="1300"/>
              <a:buChar char="●"/>
            </a:pPr>
            <a:r>
              <a:rPr lang="en" u="sng">
                <a:solidFill>
                  <a:schemeClr val="hlink"/>
                </a:solidFill>
                <a:hlinkClick r:id="rId6"/>
              </a:rPr>
              <a:t>undefined</a:t>
            </a:r>
            <a:endParaRPr/>
          </a:p>
          <a:p>
            <a:pPr indent="-311150" lvl="0" marL="457200" rtl="0" algn="l">
              <a:spcBef>
                <a:spcPts val="0"/>
              </a:spcBef>
              <a:spcAft>
                <a:spcPts val="0"/>
              </a:spcAft>
              <a:buSzPts val="1300"/>
              <a:buChar char="●"/>
            </a:pPr>
            <a:r>
              <a:rPr lang="en" u="sng">
                <a:solidFill>
                  <a:schemeClr val="hlink"/>
                </a:solidFill>
                <a:hlinkClick r:id="rId7"/>
              </a:rPr>
              <a:t>Boolean</a:t>
            </a:r>
            <a:endParaRPr/>
          </a:p>
          <a:p>
            <a:pPr indent="-311150" lvl="0" marL="457200" rtl="0" algn="l">
              <a:spcBef>
                <a:spcPts val="0"/>
              </a:spcBef>
              <a:spcAft>
                <a:spcPts val="0"/>
              </a:spcAft>
              <a:buSzPts val="1300"/>
              <a:buChar char="●"/>
            </a:pPr>
            <a:r>
              <a:rPr lang="en" u="sng">
                <a:solidFill>
                  <a:schemeClr val="hlink"/>
                </a:solidFill>
                <a:hlinkClick r:id="rId8"/>
              </a:rPr>
              <a:t>Number</a:t>
            </a:r>
            <a:endParaRPr/>
          </a:p>
          <a:p>
            <a:pPr indent="-311150" lvl="0" marL="457200" rtl="0" algn="l">
              <a:spcBef>
                <a:spcPts val="0"/>
              </a:spcBef>
              <a:spcAft>
                <a:spcPts val="0"/>
              </a:spcAft>
              <a:buSzPts val="1300"/>
              <a:buChar char="●"/>
            </a:pPr>
            <a:r>
              <a:rPr lang="en" u="sng">
                <a:solidFill>
                  <a:schemeClr val="hlink"/>
                </a:solidFill>
                <a:hlinkClick r:id="rId9"/>
              </a:rPr>
              <a:t>String</a:t>
            </a:r>
            <a:endParaRPr/>
          </a:p>
          <a:p>
            <a:pPr indent="-311150" lvl="0" marL="457200" rtl="0" algn="l">
              <a:spcBef>
                <a:spcPts val="0"/>
              </a:spcBef>
              <a:spcAft>
                <a:spcPts val="0"/>
              </a:spcAft>
              <a:buSzPts val="1300"/>
              <a:buChar char="●"/>
            </a:pPr>
            <a:r>
              <a:rPr lang="en" u="sng">
                <a:solidFill>
                  <a:schemeClr val="hlink"/>
                </a:solidFill>
                <a:hlinkClick r:id="rId10"/>
              </a:rPr>
              <a:t>BigInt</a:t>
            </a:r>
            <a:endParaRPr/>
          </a:p>
          <a:p>
            <a:pPr indent="-311150" lvl="0" marL="457200" rtl="0" algn="l">
              <a:spcBef>
                <a:spcPts val="0"/>
              </a:spcBef>
              <a:spcAft>
                <a:spcPts val="0"/>
              </a:spcAft>
              <a:buSzPts val="1300"/>
              <a:buChar char="●"/>
            </a:pPr>
            <a:r>
              <a:rPr lang="en" u="sng">
                <a:solidFill>
                  <a:schemeClr val="hlink"/>
                </a:solidFill>
                <a:hlinkClick r:id="rId11"/>
              </a:rPr>
              <a:t>Symbol</a:t>
            </a:r>
            <a:endParaRPr/>
          </a:p>
        </p:txBody>
      </p:sp>
      <p:sp>
        <p:nvSpPr>
          <p:cNvPr id="83" name="Google Shape;83;p1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Structural types are often a bit more complex, requiring the “new” keyword to create one out of predefined classes or sometimes the “function” keyword.</a:t>
            </a:r>
            <a:endParaRPr/>
          </a:p>
          <a:p>
            <a:pPr indent="0" lvl="0" marL="0" rtl="0" algn="l">
              <a:spcBef>
                <a:spcPts val="1600"/>
              </a:spcBef>
              <a:spcAft>
                <a:spcPts val="0"/>
              </a:spcAft>
              <a:buNone/>
            </a:pPr>
            <a:r>
              <a:rPr lang="en"/>
              <a:t>Structural types include:</a:t>
            </a:r>
            <a:endParaRPr/>
          </a:p>
          <a:p>
            <a:pPr indent="-311150" lvl="0" marL="457200" rtl="0" algn="l">
              <a:spcBef>
                <a:spcPts val="1600"/>
              </a:spcBef>
              <a:spcAft>
                <a:spcPts val="0"/>
              </a:spcAft>
              <a:buSzPts val="1300"/>
              <a:buChar char="●"/>
            </a:pPr>
            <a:r>
              <a:rPr lang="en" u="sng">
                <a:solidFill>
                  <a:schemeClr val="hlink"/>
                </a:solidFill>
                <a:hlinkClick r:id="rId12"/>
              </a:rPr>
              <a:t>Objects</a:t>
            </a:r>
            <a:endParaRPr/>
          </a:p>
          <a:p>
            <a:pPr indent="-311150" lvl="0" marL="457200" rtl="0" algn="l">
              <a:spcBef>
                <a:spcPts val="0"/>
              </a:spcBef>
              <a:spcAft>
                <a:spcPts val="0"/>
              </a:spcAft>
              <a:buSzPts val="1300"/>
              <a:buChar char="●"/>
            </a:pPr>
            <a:r>
              <a:rPr lang="en" u="sng">
                <a:solidFill>
                  <a:schemeClr val="hlink"/>
                </a:solidFill>
                <a:hlinkClick r:id="rId13"/>
              </a:rPr>
              <a:t>Functions</a:t>
            </a:r>
            <a:endParaRPr/>
          </a:p>
          <a:p>
            <a:pPr indent="0" lvl="0" marL="0" rtl="0" algn="l">
              <a:spcBef>
                <a:spcPts val="1600"/>
              </a:spcBef>
              <a:spcAft>
                <a:spcPts val="0"/>
              </a:spcAft>
              <a:buNone/>
            </a:pPr>
            <a:r>
              <a:rPr lang="en"/>
              <a:t>Lastly, there is structural root primitive—of which there is only one:</a:t>
            </a:r>
            <a:endParaRPr/>
          </a:p>
          <a:p>
            <a:pPr indent="-311150" lvl="0" marL="457200" rtl="0" algn="l">
              <a:spcBef>
                <a:spcPts val="1600"/>
              </a:spcBef>
              <a:spcAft>
                <a:spcPts val="0"/>
              </a:spcAft>
              <a:buSzPts val="1300"/>
              <a:buChar char="●"/>
            </a:pPr>
            <a:r>
              <a:rPr lang="en" u="sng">
                <a:solidFill>
                  <a:schemeClr val="hlink"/>
                </a:solidFill>
                <a:hlinkClick r:id="rId14"/>
              </a:rPr>
              <a:t>null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Operators</a:t>
            </a:r>
            <a:endParaRPr/>
          </a:p>
        </p:txBody>
      </p:sp>
      <p:sp>
        <p:nvSpPr>
          <p:cNvPr id="272" name="Google Shape;272;p43"/>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do math with JavaScript! Much of it will look pretty familiar.</a:t>
            </a:r>
            <a:endParaRPr/>
          </a:p>
        </p:txBody>
      </p:sp>
      <p:sp>
        <p:nvSpPr>
          <p:cNvPr id="273" name="Google Shape;273;p43"/>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the addition operator.</a:t>
            </a:r>
            <a:endParaRPr/>
          </a:p>
          <a:p>
            <a:pPr indent="0" lvl="0" marL="0" rtl="0" algn="l">
              <a:spcBef>
                <a:spcPts val="1600"/>
              </a:spcBef>
              <a:spcAft>
                <a:spcPts val="0"/>
              </a:spcAft>
              <a:buNone/>
            </a:pPr>
            <a:r>
              <a:rPr b="1" lang="en"/>
              <a:t>-</a:t>
            </a:r>
            <a:r>
              <a:rPr lang="en"/>
              <a:t> the subtraction operator.</a:t>
            </a:r>
            <a:endParaRPr/>
          </a:p>
          <a:p>
            <a:pPr indent="0" lvl="0" marL="0" rtl="0" algn="l">
              <a:spcBef>
                <a:spcPts val="1600"/>
              </a:spcBef>
              <a:spcAft>
                <a:spcPts val="0"/>
              </a:spcAft>
              <a:buNone/>
            </a:pPr>
            <a:r>
              <a:rPr b="1" lang="en"/>
              <a:t>*</a:t>
            </a:r>
            <a:r>
              <a:rPr lang="en"/>
              <a:t> the multiplication operator.</a:t>
            </a:r>
            <a:endParaRPr/>
          </a:p>
          <a:p>
            <a:pPr indent="0" lvl="0" marL="0" rtl="0" algn="l">
              <a:spcBef>
                <a:spcPts val="1600"/>
              </a:spcBef>
              <a:spcAft>
                <a:spcPts val="0"/>
              </a:spcAft>
              <a:buNone/>
            </a:pPr>
            <a:r>
              <a:rPr b="1" lang="en"/>
              <a:t>/</a:t>
            </a:r>
            <a:r>
              <a:rPr lang="en"/>
              <a:t> the division operator.</a:t>
            </a:r>
            <a:endParaRPr/>
          </a:p>
          <a:p>
            <a:pPr indent="0" lvl="0" marL="0" rtl="0" algn="l">
              <a:spcBef>
                <a:spcPts val="1600"/>
              </a:spcBef>
              <a:spcAft>
                <a:spcPts val="1600"/>
              </a:spcAft>
              <a:buNone/>
            </a:pPr>
            <a:r>
              <a:rPr lang="en"/>
              <a:t>These work the way you’d expect! Give them a try in your Web Console.</a:t>
            </a:r>
            <a:endParaRPr/>
          </a:p>
        </p:txBody>
      </p:sp>
      <p:pic>
        <p:nvPicPr>
          <p:cNvPr id="274" name="Google Shape;274;p43"/>
          <p:cNvPicPr preferRelativeResize="0"/>
          <p:nvPr/>
        </p:nvPicPr>
        <p:blipFill rotWithShape="1">
          <a:blip r:embed="rId3">
            <a:alphaModFix/>
          </a:blip>
          <a:srcRect b="15602" l="0" r="0" t="21154"/>
          <a:stretch/>
        </p:blipFill>
        <p:spPr>
          <a:xfrm>
            <a:off x="4572000" y="3619200"/>
            <a:ext cx="4572000" cy="1222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Modulus Operator</a:t>
            </a:r>
            <a:endParaRPr/>
          </a:p>
        </p:txBody>
      </p:sp>
      <p:sp>
        <p:nvSpPr>
          <p:cNvPr id="280" name="Google Shape;280;p44"/>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symbol may feel a little less familiar—it is just a division remainder!</a:t>
            </a:r>
            <a:endParaRPr/>
          </a:p>
        </p:txBody>
      </p:sp>
      <p:sp>
        <p:nvSpPr>
          <p:cNvPr id="281" name="Google Shape;281;p44"/>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lang="en"/>
              <a:t>is the modulus operator.</a:t>
            </a:r>
            <a:endParaRPr/>
          </a:p>
          <a:p>
            <a:pPr indent="0" lvl="0" marL="0" rtl="0" algn="l">
              <a:spcBef>
                <a:spcPts val="1600"/>
              </a:spcBef>
              <a:spcAft>
                <a:spcPts val="0"/>
              </a:spcAft>
              <a:buNone/>
            </a:pPr>
            <a:r>
              <a:rPr lang="en"/>
              <a:t>You can get the remainder of what would-be a division operation using this.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As an example, is commonly used for checking if a number is even or odd.</a:t>
            </a:r>
            <a:endParaRPr/>
          </a:p>
        </p:txBody>
      </p:sp>
      <p:pic>
        <p:nvPicPr>
          <p:cNvPr id="282" name="Google Shape;282;p44"/>
          <p:cNvPicPr preferRelativeResize="0"/>
          <p:nvPr/>
        </p:nvPicPr>
        <p:blipFill rotWithShape="1">
          <a:blip r:embed="rId3">
            <a:alphaModFix/>
          </a:blip>
          <a:srcRect b="29540" l="0" r="0" t="39808"/>
          <a:stretch/>
        </p:blipFill>
        <p:spPr>
          <a:xfrm>
            <a:off x="4570025" y="2078600"/>
            <a:ext cx="4572000" cy="317900"/>
          </a:xfrm>
          <a:prstGeom prst="rect">
            <a:avLst/>
          </a:prstGeom>
          <a:noFill/>
          <a:ln>
            <a:noFill/>
          </a:ln>
        </p:spPr>
      </p:pic>
      <p:pic>
        <p:nvPicPr>
          <p:cNvPr id="283" name="Google Shape;283;p44"/>
          <p:cNvPicPr preferRelativeResize="0"/>
          <p:nvPr/>
        </p:nvPicPr>
        <p:blipFill rotWithShape="1">
          <a:blip r:embed="rId4">
            <a:alphaModFix/>
          </a:blip>
          <a:srcRect b="31972" l="0" r="0" t="37378"/>
          <a:stretch/>
        </p:blipFill>
        <p:spPr>
          <a:xfrm>
            <a:off x="4572000" y="4034925"/>
            <a:ext cx="4572000" cy="317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parseInt, parseFloat, and Number</a:t>
            </a:r>
            <a:endParaRPr/>
          </a:p>
        </p:txBody>
      </p:sp>
      <p:sp>
        <p:nvSpPr>
          <p:cNvPr id="289" name="Google Shape;289;p45"/>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transform strings composed of numeral characters into number data-type values.</a:t>
            </a:r>
            <a:endParaRPr/>
          </a:p>
        </p:txBody>
      </p:sp>
      <p:sp>
        <p:nvSpPr>
          <p:cNvPr id="290" name="Google Shape;290;p4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parseFloat and Number can be used to ensure a value is returned as a number (if possible.) If there are decimal values, they will be maintained.</a:t>
            </a:r>
            <a:endParaRPr/>
          </a:p>
          <a:p>
            <a:pPr indent="0" lvl="0" marL="0" rtl="0" algn="l">
              <a:spcBef>
                <a:spcPts val="1600"/>
              </a:spcBef>
              <a:spcAft>
                <a:spcPts val="0"/>
              </a:spcAft>
              <a:buNone/>
            </a:pPr>
            <a:r>
              <a:rPr lang="en"/>
              <a:t>parseInt works much the same, but will chop off any decimal points. Note that parseInt doesn’t round up or down.</a:t>
            </a:r>
            <a:endParaRPr/>
          </a:p>
          <a:p>
            <a:pPr indent="0" lvl="0" marL="0" rtl="0" algn="l">
              <a:spcBef>
                <a:spcPts val="1600"/>
              </a:spcBef>
              <a:spcAft>
                <a:spcPts val="1600"/>
              </a:spcAft>
              <a:buNone/>
            </a:pPr>
            <a:r>
              <a:rPr lang="en"/>
              <a:t>You can pass strings with numeral characters, or full-on numbers into these functions.</a:t>
            </a:r>
            <a:endParaRPr/>
          </a:p>
        </p:txBody>
      </p:sp>
      <p:pic>
        <p:nvPicPr>
          <p:cNvPr id="291" name="Google Shape;291;p45"/>
          <p:cNvPicPr preferRelativeResize="0"/>
          <p:nvPr/>
        </p:nvPicPr>
        <p:blipFill rotWithShape="1">
          <a:blip r:embed="rId3">
            <a:alphaModFix/>
          </a:blip>
          <a:srcRect b="18473" l="0" r="0" t="24772"/>
          <a:stretch/>
        </p:blipFill>
        <p:spPr>
          <a:xfrm>
            <a:off x="4572000" y="3915199"/>
            <a:ext cx="4578499" cy="926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 Versus Concatenation</a:t>
            </a:r>
            <a:endParaRPr/>
          </a:p>
        </p:txBody>
      </p:sp>
      <p:sp>
        <p:nvSpPr>
          <p:cNvPr id="297" name="Google Shape;297;p46"/>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have noticed that JavaScript uses the same symbol for both addition and concatenation, we do have to be careful.</a:t>
            </a:r>
            <a:endParaRPr/>
          </a:p>
        </p:txBody>
      </p:sp>
      <p:sp>
        <p:nvSpPr>
          <p:cNvPr id="298" name="Google Shape;298;p46"/>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value on either side of a plus sign is a string, the operation will be concatenation.</a:t>
            </a:r>
            <a:endParaRPr/>
          </a:p>
          <a:p>
            <a:pPr indent="0" lvl="0" marL="0" rtl="0" algn="l">
              <a:spcBef>
                <a:spcPts val="1600"/>
              </a:spcBef>
              <a:spcAft>
                <a:spcPts val="0"/>
              </a:spcAft>
              <a:buNone/>
            </a:pPr>
            <a:r>
              <a:rPr lang="en"/>
              <a:t>If both values are of the number data-type, the operation will be addition.</a:t>
            </a:r>
            <a:endParaRPr/>
          </a:p>
          <a:p>
            <a:pPr indent="0" lvl="0" marL="0" rtl="0" algn="l">
              <a:spcBef>
                <a:spcPts val="1600"/>
              </a:spcBef>
              <a:spcAft>
                <a:spcPts val="0"/>
              </a:spcAft>
              <a:buNone/>
            </a:pPr>
            <a:r>
              <a:rPr lang="en"/>
              <a:t>Note you can leverage parseInt, parseFloat, and Number to convert strings if you need to ensure addition.</a:t>
            </a:r>
            <a:endParaRPr/>
          </a:p>
          <a:p>
            <a:pPr indent="0" lvl="0" marL="0" rtl="0" algn="l">
              <a:spcBef>
                <a:spcPts val="1600"/>
              </a:spcBef>
              <a:spcAft>
                <a:spcPts val="1600"/>
              </a:spcAft>
              <a:buNone/>
            </a:pPr>
            <a:r>
              <a:rPr lang="en"/>
              <a:t>Try some of your own experiments!</a:t>
            </a:r>
            <a:endParaRPr/>
          </a:p>
        </p:txBody>
      </p:sp>
      <p:pic>
        <p:nvPicPr>
          <p:cNvPr id="299" name="Google Shape;299;p46"/>
          <p:cNvPicPr preferRelativeResize="0"/>
          <p:nvPr/>
        </p:nvPicPr>
        <p:blipFill rotWithShape="1">
          <a:blip r:embed="rId3">
            <a:alphaModFix/>
          </a:blip>
          <a:srcRect b="16024" l="0" r="0" t="21157"/>
          <a:stretch/>
        </p:blipFill>
        <p:spPr>
          <a:xfrm>
            <a:off x="4572000" y="3619200"/>
            <a:ext cx="4572000" cy="1214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Round, Floor, and Ceiling</a:t>
            </a:r>
            <a:endParaRPr/>
          </a:p>
        </p:txBody>
      </p:sp>
      <p:sp>
        <p:nvSpPr>
          <p:cNvPr id="305" name="Google Shape;305;p47"/>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JavaScript’s built-in Math class has some great methods.</a:t>
            </a:r>
            <a:endParaRPr/>
          </a:p>
        </p:txBody>
      </p:sp>
      <p:sp>
        <p:nvSpPr>
          <p:cNvPr id="306" name="Google Shape;306;p47"/>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Math.round is used for traditional rounding of a number to the nearest integer (whole number.)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br>
              <a:rPr lang="en"/>
            </a:br>
            <a:r>
              <a:rPr lang="en"/>
              <a:t>Math.floor will round down to the nearest integer.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br>
              <a:rPr lang="en"/>
            </a:br>
            <a:r>
              <a:rPr lang="en"/>
              <a:t>Math.ceil will round up to the nearest integer.</a:t>
            </a:r>
            <a:endParaRPr/>
          </a:p>
        </p:txBody>
      </p:sp>
      <p:pic>
        <p:nvPicPr>
          <p:cNvPr id="307" name="Google Shape;307;p47"/>
          <p:cNvPicPr preferRelativeResize="0"/>
          <p:nvPr/>
        </p:nvPicPr>
        <p:blipFill rotWithShape="1">
          <a:blip r:embed="rId3">
            <a:alphaModFix/>
          </a:blip>
          <a:srcRect b="29638" l="0" r="0" t="39050"/>
          <a:stretch/>
        </p:blipFill>
        <p:spPr>
          <a:xfrm>
            <a:off x="4570025" y="2994680"/>
            <a:ext cx="4572000" cy="326050"/>
          </a:xfrm>
          <a:prstGeom prst="rect">
            <a:avLst/>
          </a:prstGeom>
          <a:noFill/>
          <a:ln>
            <a:noFill/>
          </a:ln>
        </p:spPr>
      </p:pic>
      <p:pic>
        <p:nvPicPr>
          <p:cNvPr id="308" name="Google Shape;308;p47"/>
          <p:cNvPicPr preferRelativeResize="0"/>
          <p:nvPr/>
        </p:nvPicPr>
        <p:blipFill rotWithShape="1">
          <a:blip r:embed="rId4">
            <a:alphaModFix/>
          </a:blip>
          <a:srcRect b="30770" l="0" r="0" t="37666"/>
          <a:stretch/>
        </p:blipFill>
        <p:spPr>
          <a:xfrm>
            <a:off x="4572000" y="4499550"/>
            <a:ext cx="4572000" cy="326050"/>
          </a:xfrm>
          <a:prstGeom prst="rect">
            <a:avLst/>
          </a:prstGeom>
          <a:noFill/>
          <a:ln>
            <a:noFill/>
          </a:ln>
        </p:spPr>
      </p:pic>
      <p:pic>
        <p:nvPicPr>
          <p:cNvPr id="309" name="Google Shape;309;p47"/>
          <p:cNvPicPr preferRelativeResize="0"/>
          <p:nvPr/>
        </p:nvPicPr>
        <p:blipFill rotWithShape="1">
          <a:blip r:embed="rId5">
            <a:alphaModFix/>
          </a:blip>
          <a:srcRect b="31148" l="0" r="0" t="37290"/>
          <a:stretch/>
        </p:blipFill>
        <p:spPr>
          <a:xfrm>
            <a:off x="4570025" y="1459100"/>
            <a:ext cx="4572000" cy="326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Increment, decrement, and assignment operators</a:t>
            </a:r>
            <a:endParaRPr/>
          </a:p>
        </p:txBody>
      </p:sp>
      <p:sp>
        <p:nvSpPr>
          <p:cNvPr id="315" name="Google Shape;315;p48"/>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methods can be used to increment a value, decrement a value, or assign a value to a variable.</a:t>
            </a:r>
            <a:endParaRPr/>
          </a:p>
        </p:txBody>
      </p:sp>
      <p:sp>
        <p:nvSpPr>
          <p:cNvPr id="316" name="Google Shape;316;p48"/>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will increment a value up by 1.</a:t>
            </a:r>
            <a:endParaRPr/>
          </a:p>
          <a:p>
            <a:pPr indent="0" lvl="0" marL="0" rtl="0" algn="l">
              <a:spcBef>
                <a:spcPts val="1600"/>
              </a:spcBef>
              <a:spcAft>
                <a:spcPts val="0"/>
              </a:spcAft>
              <a:buNone/>
            </a:pPr>
            <a:r>
              <a:rPr lang="en">
                <a:latin typeface="Courier New"/>
                <a:ea typeface="Courier New"/>
                <a:cs typeface="Courier New"/>
                <a:sym typeface="Courier New"/>
              </a:rPr>
              <a:t>let myNum = 1;</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myNum++; //myNum is now 2</a:t>
            </a:r>
            <a:endParaRPr>
              <a:latin typeface="Courier New"/>
              <a:ea typeface="Courier New"/>
              <a:cs typeface="Courier New"/>
              <a:sym typeface="Courier New"/>
            </a:endParaRPr>
          </a:p>
          <a:p>
            <a:pPr indent="0" lvl="0" marL="0" rtl="0" algn="l">
              <a:spcBef>
                <a:spcPts val="1600"/>
              </a:spcBef>
              <a:spcAft>
                <a:spcPts val="0"/>
              </a:spcAft>
              <a:buNone/>
            </a:pPr>
            <a:br>
              <a:rPr lang="en"/>
            </a:br>
            <a:r>
              <a:rPr lang="en"/>
              <a:t>- - will decrement a value by 1.</a:t>
            </a:r>
            <a:endParaRPr/>
          </a:p>
          <a:p>
            <a:pPr indent="0" lvl="0" marL="0" rtl="0" algn="l">
              <a:spcBef>
                <a:spcPts val="1600"/>
              </a:spcBef>
              <a:spcAft>
                <a:spcPts val="0"/>
              </a:spcAft>
              <a:buNone/>
            </a:pPr>
            <a:r>
              <a:rPr lang="en">
                <a:latin typeface="Courier New"/>
                <a:ea typeface="Courier New"/>
                <a:cs typeface="Courier New"/>
                <a:sym typeface="Courier New"/>
              </a:rPr>
              <a:t>let myNum = 1;</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myNum--; // myNum is now 0</a:t>
            </a:r>
            <a:endParaRPr/>
          </a:p>
          <a:p>
            <a:pPr indent="0" lvl="0" marL="0" rtl="0" algn="l">
              <a:spcBef>
                <a:spcPts val="1600"/>
              </a:spcBef>
              <a:spcAft>
                <a:spcPts val="0"/>
              </a:spcAft>
              <a:buNone/>
            </a:pPr>
            <a:br>
              <a:rPr lang="en"/>
            </a:br>
            <a:r>
              <a:rPr lang="en"/>
              <a:t>= will assign a value to a variable.</a:t>
            </a:r>
            <a:endParaRPr/>
          </a:p>
          <a:p>
            <a:pPr indent="0" lvl="0" marL="0" rtl="0" algn="l">
              <a:spcBef>
                <a:spcPts val="1600"/>
              </a:spcBef>
              <a:spcAft>
                <a:spcPts val="0"/>
              </a:spcAft>
              <a:buNone/>
            </a:pPr>
            <a:r>
              <a:rPr lang="en">
                <a:latin typeface="Courier New"/>
                <a:ea typeface="Courier New"/>
                <a:cs typeface="Courier New"/>
                <a:sym typeface="Courier New"/>
              </a:rPr>
              <a:t>let myNum = 50;</a:t>
            </a:r>
            <a:endParaRPr>
              <a:latin typeface="Courier New"/>
              <a:ea typeface="Courier New"/>
              <a:cs typeface="Courier New"/>
              <a:sym typeface="Courier New"/>
            </a:endParaRPr>
          </a:p>
          <a:p>
            <a:pPr indent="0" lvl="0" marL="0" rtl="0" algn="l">
              <a:spcBef>
                <a:spcPts val="1600"/>
              </a:spcBef>
              <a:spcAft>
                <a:spcPts val="1600"/>
              </a:spcAft>
              <a:buNone/>
            </a:pPr>
            <a:r>
              <a:rPr lang="en">
                <a:latin typeface="Courier New"/>
                <a:ea typeface="Courier New"/>
                <a:cs typeface="Courier New"/>
                <a:sym typeface="Courier New"/>
              </a:rPr>
              <a:t>let myNum2 = myNum; //myNum2 is now 50</a:t>
            </a:r>
            <a:endParaRPr>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Object</a:t>
            </a:r>
            <a:endParaRPr/>
          </a:p>
        </p:txBody>
      </p:sp>
      <p:sp>
        <p:nvSpPr>
          <p:cNvPr id="322" name="Google Shape;322;p4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JavaScript’s Math class has a lot more built-in properties and methods.</a:t>
            </a:r>
            <a:endParaRPr/>
          </a:p>
          <a:p>
            <a:pPr indent="0" lvl="0" marL="0" rtl="0" algn="l">
              <a:spcBef>
                <a:spcPts val="1600"/>
              </a:spcBef>
              <a:spcAft>
                <a:spcPts val="1600"/>
              </a:spcAft>
              <a:buNone/>
            </a:pPr>
            <a:r>
              <a:rPr lang="en" u="sng">
                <a:solidFill>
                  <a:schemeClr val="hlink"/>
                </a:solidFill>
                <a:hlinkClick r:id="rId3"/>
              </a:rPr>
              <a:t>Check out the full list to see what it is capable of!</a:t>
            </a:r>
            <a:endParaRPr/>
          </a:p>
        </p:txBody>
      </p:sp>
      <p:sp>
        <p:nvSpPr>
          <p:cNvPr id="323" name="Google Shape;323;p49"/>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4" name="Google Shape;324;p49"/>
          <p:cNvPicPr preferRelativeResize="0"/>
          <p:nvPr/>
        </p:nvPicPr>
        <p:blipFill>
          <a:blip r:embed="rId4">
            <a:alphaModFix/>
          </a:blip>
          <a:stretch>
            <a:fillRect/>
          </a:stretch>
        </p:blipFill>
        <p:spPr>
          <a:xfrm>
            <a:off x="4832400" y="1275725"/>
            <a:ext cx="3573800" cy="38677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More Thing! NaN and Infinity</a:t>
            </a:r>
            <a:endParaRPr/>
          </a:p>
        </p:txBody>
      </p:sp>
      <p:sp>
        <p:nvSpPr>
          <p:cNvPr id="330" name="Google Shape;330;p5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NaN</a:t>
            </a:r>
            <a:r>
              <a:rPr lang="en"/>
              <a:t> stands for “Not a Number.”</a:t>
            </a:r>
            <a:endParaRPr/>
          </a:p>
          <a:p>
            <a:pPr indent="0" lvl="0" marL="0" rtl="0" algn="l">
              <a:spcBef>
                <a:spcPts val="1600"/>
              </a:spcBef>
              <a:spcAft>
                <a:spcPts val="0"/>
              </a:spcAft>
              <a:buNone/>
            </a:pPr>
            <a:r>
              <a:rPr lang="en"/>
              <a:t>If a mathematical operation cannot be understood by JavaScript, or is impossible to express a result for within JavaScript’s ability, you’ll see this as the returned result.</a:t>
            </a:r>
            <a:endParaRPr/>
          </a:p>
          <a:p>
            <a:pPr indent="0" lvl="0" marL="0" rtl="0" algn="l">
              <a:spcBef>
                <a:spcPts val="1600"/>
              </a:spcBef>
              <a:spcAft>
                <a:spcPts val="0"/>
              </a:spcAft>
              <a:buNone/>
            </a:pPr>
            <a:r>
              <a:rPr lang="en"/>
              <a:t>JavaScript also has a representation for infinity (∞), intuitively named </a:t>
            </a:r>
            <a:r>
              <a:rPr lang="en" u="sng">
                <a:solidFill>
                  <a:schemeClr val="hlink"/>
                </a:solidFill>
                <a:hlinkClick r:id="rId4"/>
              </a:rPr>
              <a:t>Infinity</a:t>
            </a:r>
            <a:r>
              <a:rPr lang="en"/>
              <a:t>.</a:t>
            </a:r>
            <a:endParaRPr/>
          </a:p>
          <a:p>
            <a:pPr indent="0" lvl="0" marL="0" rtl="0" algn="l">
              <a:spcBef>
                <a:spcPts val="1600"/>
              </a:spcBef>
              <a:spcAft>
                <a:spcPts val="1600"/>
              </a:spcAft>
              <a:buNone/>
            </a:pPr>
            <a:r>
              <a:rPr lang="en"/>
              <a:t>Remember: JavaScript is capital-sensitive!</a:t>
            </a:r>
            <a:endParaRPr/>
          </a:p>
        </p:txBody>
      </p:sp>
      <p:sp>
        <p:nvSpPr>
          <p:cNvPr id="331" name="Google Shape;331;p5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couple of results that may catch you off guard when dealing with numbers are the NaN and Infinity values.</a:t>
            </a:r>
            <a:endParaRPr/>
          </a:p>
        </p:txBody>
      </p:sp>
      <p:pic>
        <p:nvPicPr>
          <p:cNvPr id="332" name="Google Shape;332;p50"/>
          <p:cNvPicPr preferRelativeResize="0"/>
          <p:nvPr/>
        </p:nvPicPr>
        <p:blipFill rotWithShape="1">
          <a:blip r:embed="rId5">
            <a:alphaModFix/>
          </a:blip>
          <a:srcRect b="17007" l="0" r="0" t="20488"/>
          <a:stretch/>
        </p:blipFill>
        <p:spPr>
          <a:xfrm>
            <a:off x="4563875" y="3505075"/>
            <a:ext cx="4584300" cy="1287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Escape Sequences</a:t>
            </a:r>
            <a:endParaRPr/>
          </a:p>
        </p:txBody>
      </p:sp>
      <p:sp>
        <p:nvSpPr>
          <p:cNvPr id="338" name="Google Shape;338;p51"/>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need to put quotation marks in a string, how do we ensure that JavaScript does not take the embedded quotation mark as an end to our string? For example:</a:t>
            </a:r>
            <a:endParaRPr/>
          </a:p>
          <a:p>
            <a:pPr indent="0" lvl="0" marL="0" rtl="0" algn="l">
              <a:spcBef>
                <a:spcPts val="1600"/>
              </a:spcBef>
              <a:spcAft>
                <a:spcPts val="0"/>
              </a:spcAft>
              <a:buNone/>
            </a:pPr>
            <a:r>
              <a:rPr lang="en">
                <a:solidFill>
                  <a:srgbClr val="000000"/>
                </a:solidFill>
                <a:highlight>
                  <a:srgbClr val="FFFFFF"/>
                </a:highlight>
                <a:latin typeface="Courier New"/>
                <a:ea typeface="Courier New"/>
                <a:cs typeface="Courier New"/>
                <a:sym typeface="Courier New"/>
              </a:rPr>
              <a:t>let text = "We are the so-called "Vikings" from the north.";</a:t>
            </a:r>
            <a:endParaRPr>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a:solidFill>
                  <a:srgbClr val="000000"/>
                </a:solidFill>
                <a:highlight>
                  <a:srgbClr val="FFFFFF"/>
                </a:highlight>
              </a:rPr>
              <a:t>As we can see, JavaScript would assume that the string begins with “We”, and takes the quotation mark before “Vikings” as the end of the string. How we get around this is with escape sequences! In JavaScript, an escape sequence is a backslash, followed by the symbol (in this case, the quotation mark!)</a:t>
            </a:r>
            <a:endParaRPr>
              <a:solidFill>
                <a:srgbClr val="000000"/>
              </a:solidFill>
              <a:highlight>
                <a:srgbClr val="FFFFFF"/>
              </a:highlight>
            </a:endParaRPr>
          </a:p>
          <a:p>
            <a:pPr indent="0" lvl="0" marL="0" rtl="0" algn="l">
              <a:spcBef>
                <a:spcPts val="1600"/>
              </a:spcBef>
              <a:spcAft>
                <a:spcPts val="1600"/>
              </a:spcAft>
              <a:buNone/>
            </a:pPr>
            <a:r>
              <a:rPr lang="en">
                <a:solidFill>
                  <a:srgbClr val="000000"/>
                </a:solidFill>
                <a:highlight>
                  <a:srgbClr val="FFFFFF"/>
                </a:highlight>
                <a:latin typeface="Courier New"/>
                <a:ea typeface="Courier New"/>
                <a:cs typeface="Courier New"/>
                <a:sym typeface="Courier New"/>
              </a:rPr>
              <a:t>let text = "We are the so-called \"Vikings\" from the north.";</a:t>
            </a:r>
            <a:endParaRPr>
              <a:solidFill>
                <a:srgbClr val="000000"/>
              </a:solidFill>
              <a:highlight>
                <a:srgbClr val="FFFFFF"/>
              </a:highlight>
              <a:latin typeface="Courier New"/>
              <a:ea typeface="Courier New"/>
              <a:cs typeface="Courier New"/>
              <a:sym typeface="Courier New"/>
            </a:endParaRPr>
          </a:p>
        </p:txBody>
      </p:sp>
      <p:sp>
        <p:nvSpPr>
          <p:cNvPr id="339" name="Google Shape;339;p51"/>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when we want to put quotations within quotations.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2"/>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Worst Practices</a:t>
            </a:r>
            <a:endParaRPr/>
          </a:p>
        </p:txBody>
      </p:sp>
      <p:sp>
        <p:nvSpPr>
          <p:cNvPr id="345" name="Google Shape;345;p52"/>
          <p:cNvSpPr txBox="1"/>
          <p:nvPr>
            <p:ph idx="2" type="body"/>
          </p:nvPr>
        </p:nvSpPr>
        <p:spPr>
          <a:xfrm>
            <a:off x="4887175" y="215650"/>
            <a:ext cx="3954000" cy="411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Make types explicit when possible! This avoids implicit type conversion and unpredictable results.</a:t>
            </a:r>
            <a:endParaRPr sz="1600"/>
          </a:p>
          <a:p>
            <a:pPr indent="-330200" lvl="0" marL="457200" rtl="0" algn="l">
              <a:spcBef>
                <a:spcPts val="0"/>
              </a:spcBef>
              <a:spcAft>
                <a:spcPts val="0"/>
              </a:spcAft>
              <a:buSzPts val="1600"/>
              <a:buAutoNum type="arabicPeriod"/>
            </a:pPr>
            <a:r>
              <a:rPr lang="en" sz="1600"/>
              <a:t>Avoid using var! Let and const are better ways to declare variables!</a:t>
            </a:r>
            <a:endParaRPr sz="1600"/>
          </a:p>
          <a:p>
            <a:pPr indent="-330200" lvl="0" marL="457200" rtl="0" algn="l">
              <a:spcBef>
                <a:spcPts val="0"/>
              </a:spcBef>
              <a:spcAft>
                <a:spcPts val="0"/>
              </a:spcAft>
              <a:buSzPts val="1600"/>
              <a:buAutoNum type="arabicPeriod"/>
            </a:pPr>
            <a:r>
              <a:rPr lang="en" sz="1600"/>
              <a:t>Avoid using single character or gibberish variables. Remember that your code is likely to be read by others or yourself down the line. By making your variables descriptive, you will save both yourself and your colleagues some frustration.</a:t>
            </a:r>
            <a:endParaRPr sz="1600"/>
          </a:p>
          <a:p>
            <a:pPr indent="-330200" lvl="0" marL="457200" rtl="0" algn="l">
              <a:spcBef>
                <a:spcPts val="0"/>
              </a:spcBef>
              <a:spcAft>
                <a:spcPts val="0"/>
              </a:spcAft>
              <a:buSzPts val="1600"/>
              <a:buAutoNum type="arabicPeriod"/>
            </a:pPr>
            <a:r>
              <a:rPr lang="en" sz="1600"/>
              <a:t>Avoid </a:t>
            </a:r>
            <a:r>
              <a:rPr lang="en" sz="1600"/>
              <a:t>inline</a:t>
            </a:r>
            <a:r>
              <a:rPr lang="en" sz="1600"/>
              <a:t> code injection when possible. Don’t be tempted to inject HTML and CSS into your code for convenience. Do it right!</a:t>
            </a:r>
            <a:endParaRPr sz="1600"/>
          </a:p>
        </p:txBody>
      </p:sp>
      <p:sp>
        <p:nvSpPr>
          <p:cNvPr id="346" name="Google Shape;346;p52"/>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are bad practices to avoid!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do we work with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and Data/Values</a:t>
            </a:r>
            <a:endParaRPr/>
          </a:p>
        </p:txBody>
      </p:sp>
      <p:sp>
        <p:nvSpPr>
          <p:cNvPr id="94" name="Google Shape;94;p18"/>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want to keep track of a value for use later in our code, we use what is called a “</a:t>
            </a:r>
            <a:r>
              <a:rPr lang="en" u="sng">
                <a:solidFill>
                  <a:schemeClr val="hlink"/>
                </a:solidFill>
                <a:hlinkClick r:id="rId3"/>
              </a:rPr>
              <a:t>variable</a:t>
            </a:r>
            <a:r>
              <a:rPr lang="en"/>
              <a:t>.”</a:t>
            </a:r>
            <a:endParaRPr/>
          </a:p>
          <a:p>
            <a:pPr indent="0" lvl="0" marL="0" rtl="0" algn="l">
              <a:spcBef>
                <a:spcPts val="1600"/>
              </a:spcBef>
              <a:spcAft>
                <a:spcPts val="0"/>
              </a:spcAft>
              <a:buNone/>
            </a:pPr>
            <a:r>
              <a:rPr lang="en"/>
              <a:t>Think of a variable as a name or label, representing a value. See the following example:</a:t>
            </a:r>
            <a:endParaRPr/>
          </a:p>
          <a:p>
            <a:pPr indent="0" lvl="0" marL="0" rtl="0" algn="l">
              <a:spcBef>
                <a:spcPts val="1600"/>
              </a:spcBef>
              <a:spcAft>
                <a:spcPts val="0"/>
              </a:spcAft>
              <a:buNone/>
            </a:pPr>
            <a:r>
              <a:rPr lang="en"/>
              <a:t>myName = “Theodore”</a:t>
            </a:r>
            <a:endParaRPr/>
          </a:p>
          <a:p>
            <a:pPr indent="0" lvl="0" marL="0" rtl="0" algn="l">
              <a:spcBef>
                <a:spcPts val="1600"/>
              </a:spcBef>
              <a:spcAft>
                <a:spcPts val="0"/>
              </a:spcAft>
              <a:buNone/>
            </a:pPr>
            <a:r>
              <a:rPr lang="en"/>
              <a:t>This isn’t real code, but it helps illustrate what some real code might look like. The pseudo-code above suggests that the label myName represents the value: “Theodore”.</a:t>
            </a:r>
            <a:endParaRPr/>
          </a:p>
          <a:p>
            <a:pPr indent="0" lvl="0" marL="0" rtl="0" algn="l">
              <a:spcBef>
                <a:spcPts val="1600"/>
              </a:spcBef>
              <a:spcAft>
                <a:spcPts val="1600"/>
              </a:spcAft>
              <a:buNone/>
            </a:pPr>
            <a:r>
              <a:rPr lang="en"/>
              <a:t>Now if I were to ask for the value of myName we would expect to see “Theodore”!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can actually try this out in the Web Console.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a Variable a Value</a:t>
            </a:r>
            <a:endParaRPr/>
          </a:p>
        </p:txBody>
      </p:sp>
      <p:sp>
        <p:nvSpPr>
          <p:cNvPr id="105" name="Google Shape;105;p2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 sign is the assignment operator. It is used exclusively to assign a value to a variable by name.</a:t>
            </a:r>
            <a:endParaRPr/>
          </a:p>
        </p:txBody>
      </p:sp>
      <p:sp>
        <p:nvSpPr>
          <p:cNvPr id="106" name="Google Shape;106;p2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open your Web Console and try out the previous pseudo-code…</a:t>
            </a:r>
            <a:endParaRPr/>
          </a:p>
          <a:p>
            <a:pPr indent="0" lvl="0" marL="0" rtl="0" algn="l">
              <a:spcBef>
                <a:spcPts val="1600"/>
              </a:spcBef>
              <a:spcAft>
                <a:spcPts val="0"/>
              </a:spcAft>
              <a:buNone/>
            </a:pPr>
            <a:r>
              <a:rPr lang="en"/>
              <a:t>myName = “Theodore”</a:t>
            </a:r>
            <a:endParaRPr/>
          </a:p>
          <a:p>
            <a:pPr indent="0" lvl="0" marL="0" rtl="0" algn="l">
              <a:spcBef>
                <a:spcPts val="1600"/>
              </a:spcBef>
              <a:spcAft>
                <a:spcPts val="0"/>
              </a:spcAft>
              <a:buNone/>
            </a:pPr>
            <a:r>
              <a:rPr lang="en"/>
              <a:t>The name “Theodore” will be stored in your variable: myName</a:t>
            </a:r>
            <a:endParaRPr/>
          </a:p>
          <a:p>
            <a:pPr indent="0" lvl="0" marL="0" rtl="0" algn="l">
              <a:spcBef>
                <a:spcPts val="1600"/>
              </a:spcBef>
              <a:spcAft>
                <a:spcPts val="0"/>
              </a:spcAft>
              <a:buNone/>
            </a:pPr>
            <a:r>
              <a:rPr lang="en"/>
              <a:t>You can confirm this by outputting the myName variable: output(myName). The Web Console will output the name stored in that variable.</a:t>
            </a:r>
            <a:endParaRPr/>
          </a:p>
          <a:p>
            <a:pPr indent="0" lvl="0" marL="0" rtl="0" algn="l">
              <a:spcBef>
                <a:spcPts val="1600"/>
              </a:spcBef>
              <a:spcAft>
                <a:spcPts val="1600"/>
              </a:spcAft>
              <a:buNone/>
            </a:pPr>
            <a:r>
              <a:t/>
            </a:r>
            <a:endParaRPr/>
          </a:p>
        </p:txBody>
      </p:sp>
      <p:pic>
        <p:nvPicPr>
          <p:cNvPr id="107" name="Google Shape;107;p20"/>
          <p:cNvPicPr preferRelativeResize="0"/>
          <p:nvPr/>
        </p:nvPicPr>
        <p:blipFill rotWithShape="1">
          <a:blip r:embed="rId3">
            <a:alphaModFix/>
          </a:blip>
          <a:srcRect b="14815" l="0" r="0" t="32666"/>
          <a:stretch/>
        </p:blipFill>
        <p:spPr>
          <a:xfrm>
            <a:off x="4570025" y="4328375"/>
            <a:ext cx="4571999" cy="63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Declarations</a:t>
            </a:r>
            <a:endParaRPr/>
          </a:p>
        </p:txBody>
      </p:sp>
      <p:sp>
        <p:nvSpPr>
          <p:cNvPr id="113" name="Google Shape;113;p21"/>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are making a new variable and assigning it, there are special keywords we should be using. Each one works a little bit differently—let’s go over each now!</a:t>
            </a:r>
            <a:endParaRPr/>
          </a:p>
          <a:p>
            <a:pPr indent="-311150" lvl="0" marL="457200" rtl="0" algn="l">
              <a:spcBef>
                <a:spcPts val="1600"/>
              </a:spcBef>
              <a:spcAft>
                <a:spcPts val="0"/>
              </a:spcAft>
              <a:buSzPts val="1300"/>
              <a:buChar char="●"/>
            </a:pPr>
            <a:r>
              <a:rPr b="1" lang="en"/>
              <a:t>var</a:t>
            </a:r>
            <a:br>
              <a:rPr lang="en"/>
            </a:br>
            <a:r>
              <a:rPr lang="en"/>
              <a:t>Var is no longer regularly used, it is seen as bad practice with few exceptions. Variables declared using the var keyword are function-scoped, and can be reassigned. This is how all variables used to be declared.</a:t>
            </a:r>
            <a:br>
              <a:rPr lang="en"/>
            </a:br>
            <a:endParaRPr/>
          </a:p>
          <a:p>
            <a:pPr indent="-311150" lvl="0" marL="457200" rtl="0" algn="l">
              <a:spcBef>
                <a:spcPts val="0"/>
              </a:spcBef>
              <a:spcAft>
                <a:spcPts val="0"/>
              </a:spcAft>
              <a:buSzPts val="1300"/>
              <a:buChar char="●"/>
            </a:pPr>
            <a:r>
              <a:rPr b="1" lang="en"/>
              <a:t>let</a:t>
            </a:r>
            <a:br>
              <a:rPr lang="en"/>
            </a:br>
            <a:r>
              <a:rPr lang="en"/>
              <a:t>Variables declared with the let keyword are block-scoped (this means they are more conservative with memory usage), and can be reassigned. If you know your variable might need to be reassigned, this is the way to go!</a:t>
            </a:r>
            <a:br>
              <a:rPr lang="en"/>
            </a:br>
            <a:endParaRPr/>
          </a:p>
          <a:p>
            <a:pPr indent="-311150" lvl="0" marL="457200" rtl="0" algn="l">
              <a:spcBef>
                <a:spcPts val="0"/>
              </a:spcBef>
              <a:spcAft>
                <a:spcPts val="0"/>
              </a:spcAft>
              <a:buSzPts val="1300"/>
              <a:buChar char="●"/>
            </a:pPr>
            <a:r>
              <a:rPr b="1" lang="en"/>
              <a:t>const</a:t>
            </a:r>
            <a:br>
              <a:rPr lang="en"/>
            </a:br>
            <a:r>
              <a:rPr lang="en"/>
              <a:t>Variables declared with the const keyword are block-scoped, and cannot be reassigned. If the value of the variable will never be reassigned, use this. Attempting to re-assign a const variable will result in an error.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that Assignment Again</a:t>
            </a:r>
            <a:endParaRPr/>
          </a:p>
        </p:txBody>
      </p:sp>
      <p:sp>
        <p:nvSpPr>
          <p:cNvPr id="119" name="Google Shape;119;p22"/>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Previously we typed…</a:t>
            </a:r>
            <a:endParaRPr/>
          </a:p>
          <a:p>
            <a:pPr indent="0" lvl="0" marL="0" rtl="0" algn="l">
              <a:spcBef>
                <a:spcPts val="1600"/>
              </a:spcBef>
              <a:spcAft>
                <a:spcPts val="0"/>
              </a:spcAft>
              <a:buNone/>
            </a:pPr>
            <a:r>
              <a:rPr lang="en"/>
              <a:t>myName = “Theodore”</a:t>
            </a:r>
            <a:endParaRPr/>
          </a:p>
          <a:p>
            <a:pPr indent="0" lvl="0" marL="0" rtl="0" algn="l">
              <a:spcBef>
                <a:spcPts val="1600"/>
              </a:spcBef>
              <a:spcAft>
                <a:spcPts val="0"/>
              </a:spcAft>
              <a:buNone/>
            </a:pPr>
            <a:r>
              <a:rPr lang="en"/>
              <a:t>This isn’t good code! Following proper JavaScript syntax and convention it is expected that we use a declaration keyword, and end our line with a semicolon.</a:t>
            </a:r>
            <a:endParaRPr/>
          </a:p>
          <a:p>
            <a:pPr indent="0" lvl="0" marL="0" rtl="0" algn="l">
              <a:spcBef>
                <a:spcPts val="1600"/>
              </a:spcBef>
              <a:spcAft>
                <a:spcPts val="0"/>
              </a:spcAft>
              <a:buNone/>
            </a:pPr>
            <a:r>
              <a:rPr lang="en"/>
              <a:t>When in doubt, try using const. If you run into an error later, you can always change your code to make use of let instead!</a:t>
            </a:r>
            <a:endParaRPr/>
          </a:p>
          <a:p>
            <a:pPr indent="0" lvl="0" marL="0" rtl="0" algn="l">
              <a:spcBef>
                <a:spcPts val="1600"/>
              </a:spcBef>
              <a:spcAft>
                <a:spcPts val="1600"/>
              </a:spcAft>
              <a:buNone/>
            </a:pPr>
            <a:r>
              <a:rPr lang="en"/>
              <a:t>const myName = “Ted”;</a:t>
            </a:r>
            <a:endParaRPr/>
          </a:p>
        </p:txBody>
      </p:sp>
      <p:sp>
        <p:nvSpPr>
          <p:cNvPr id="120" name="Google Shape;120;p22"/>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should always use declaration keywords. Let’s get in the habit of thinking which keyword to use!</a:t>
            </a:r>
            <a:endParaRPr/>
          </a:p>
        </p:txBody>
      </p:sp>
      <p:pic>
        <p:nvPicPr>
          <p:cNvPr id="121" name="Google Shape;121;p22"/>
          <p:cNvPicPr preferRelativeResize="0"/>
          <p:nvPr/>
        </p:nvPicPr>
        <p:blipFill rotWithShape="1">
          <a:blip r:embed="rId3">
            <a:alphaModFix/>
          </a:blip>
          <a:srcRect b="23295" l="0" r="0" t="28898"/>
          <a:stretch/>
        </p:blipFill>
        <p:spPr>
          <a:xfrm>
            <a:off x="4572000" y="4197949"/>
            <a:ext cx="4565501" cy="63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007C41"/>
      </a:dk1>
      <a:lt1>
        <a:srgbClr val="FFFFFF"/>
      </a:lt1>
      <a:dk2>
        <a:srgbClr val="666666"/>
      </a:dk2>
      <a:lt2>
        <a:srgbClr val="626B73"/>
      </a:lt2>
      <a:accent1>
        <a:srgbClr val="FFDB05"/>
      </a:accent1>
      <a:accent2>
        <a:srgbClr val="FFDB05"/>
      </a:accent2>
      <a:accent3>
        <a:srgbClr val="007C41"/>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