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9"/>
  </p:notesMasterIdLst>
  <p:handoutMasterIdLst>
    <p:handoutMasterId r:id="rId10"/>
  </p:handoutMasterIdLst>
  <p:sldIdLst>
    <p:sldId id="257" r:id="rId2"/>
    <p:sldId id="259" r:id="rId3"/>
    <p:sldId id="260" r:id="rId4"/>
    <p:sldId id="262" r:id="rId5"/>
    <p:sldId id="261" r:id="rId6"/>
    <p:sldId id="263" r:id="rId7"/>
    <p:sldId id="264" r:id="rId8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A23958-2105-41C1-8267-5186F9BF366B}" v="2" dt="2023-05-03T06:40:55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Manuel" userId="c1397a7f1956acf7" providerId="LiveId" clId="{39A23958-2105-41C1-8267-5186F9BF366B}"/>
    <pc:docChg chg="modSld">
      <pc:chgData name="José Manuel" userId="c1397a7f1956acf7" providerId="LiveId" clId="{39A23958-2105-41C1-8267-5186F9BF366B}" dt="2023-05-03T06:40:30.916" v="60" actId="20577"/>
      <pc:docMkLst>
        <pc:docMk/>
      </pc:docMkLst>
      <pc:sldChg chg="modSp mod">
        <pc:chgData name="José Manuel" userId="c1397a7f1956acf7" providerId="LiveId" clId="{39A23958-2105-41C1-8267-5186F9BF366B}" dt="2023-05-03T06:22:29.213" v="13" actId="20577"/>
        <pc:sldMkLst>
          <pc:docMk/>
          <pc:sldMk cId="4043737824" sldId="257"/>
        </pc:sldMkLst>
        <pc:spChg chg="mod">
          <ac:chgData name="José Manuel" userId="c1397a7f1956acf7" providerId="LiveId" clId="{39A23958-2105-41C1-8267-5186F9BF366B}" dt="2023-05-03T06:22:29.213" v="13" actId="20577"/>
          <ac:spMkLst>
            <pc:docMk/>
            <pc:sldMk cId="4043737824" sldId="257"/>
            <ac:spMk id="3" creationId="{A8E9CFF2-3777-4FF4-A759-8491175B0B7C}"/>
          </ac:spMkLst>
        </pc:spChg>
      </pc:sldChg>
      <pc:sldChg chg="addSp modSp mod">
        <pc:chgData name="José Manuel" userId="c1397a7f1956acf7" providerId="LiveId" clId="{39A23958-2105-41C1-8267-5186F9BF366B}" dt="2023-05-03T06:40:30.916" v="60" actId="20577"/>
        <pc:sldMkLst>
          <pc:docMk/>
          <pc:sldMk cId="824960003" sldId="264"/>
        </pc:sldMkLst>
        <pc:spChg chg="mod">
          <ac:chgData name="José Manuel" userId="c1397a7f1956acf7" providerId="LiveId" clId="{39A23958-2105-41C1-8267-5186F9BF366B}" dt="2023-05-03T06:39:39.401" v="14" actId="14100"/>
          <ac:spMkLst>
            <pc:docMk/>
            <pc:sldMk cId="824960003" sldId="264"/>
            <ac:spMk id="3" creationId="{13649516-E0C5-87E4-3929-09EBD76917BC}"/>
          </ac:spMkLst>
        </pc:spChg>
        <pc:spChg chg="add mod">
          <ac:chgData name="José Manuel" userId="c1397a7f1956acf7" providerId="LiveId" clId="{39A23958-2105-41C1-8267-5186F9BF366B}" dt="2023-05-03T06:40:30.916" v="60" actId="20577"/>
          <ac:spMkLst>
            <pc:docMk/>
            <pc:sldMk cId="824960003" sldId="264"/>
            <ac:spMk id="5" creationId="{6C9EA74B-34E4-883A-C89C-9B41EC43F984}"/>
          </ac:spMkLst>
        </pc:spChg>
        <pc:picChg chg="mod">
          <ac:chgData name="José Manuel" userId="c1397a7f1956acf7" providerId="LiveId" clId="{39A23958-2105-41C1-8267-5186F9BF366B}" dt="2023-05-03T06:39:44.213" v="15" actId="1076"/>
          <ac:picMkLst>
            <pc:docMk/>
            <pc:sldMk cId="824960003" sldId="264"/>
            <ac:picMk id="6" creationId="{C1F37B1D-5060-504E-4386-C6890AC4CA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F0E5321-F6B9-428A-A33A-D5FE85CDBD50}" type="datetime1">
              <a:rPr lang="es-ES" smtClean="0"/>
              <a:t>03/05/2023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C07B2E-3EDF-4401-8CBA-B2DB6DD225C7}" type="datetime1">
              <a:rPr lang="es-ES" smtClean="0"/>
              <a:t>03/05/2023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/>
              <a:t>Haz clic para modificar los estilos de texto del patrón</a:t>
            </a:r>
            <a:endParaRPr lang="en-US"/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mx" dirty="0"/>
              <a:t>Haz clic para modificar el estilo de subtítulo del patrón</a:t>
            </a:r>
            <a:endParaRPr lang="en-US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CD4F9F-58BB-4FAC-96EB-E95ACB2A15BC}" type="datetime1">
              <a:rPr lang="es-ES" smtClean="0"/>
              <a:t>03/05/2023</a:t>
            </a:fld>
            <a:endParaRPr lang="en-US" dirty="0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mx" dirty="0"/>
              <a:t>Haz clic para modificar el estilo de 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B7E9C2-0AFB-417A-9CF6-1A7323ED038F}" type="datetime1">
              <a:rPr lang="es-ES" smtClean="0"/>
              <a:t>03/05/2023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9ADA78-3F8A-4899-9613-5152FA6453AA}" type="datetime1">
              <a:rPr lang="es-ES" smtClean="0"/>
              <a:t>03/05/2023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mx" dirty="0"/>
              <a:t>Haz clic para modificar el estilo de 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8C4B03-3ED5-4621-8828-191E505A10C0}" type="datetime1">
              <a:rPr lang="es-ES" smtClean="0"/>
              <a:t>03/05/2023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B33913-F697-4FC7-B6F9-38295C833667}" type="datetime1">
              <a:rPr lang="es-ES" smtClean="0"/>
              <a:t>03/05/2023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mx" dirty="0"/>
              <a:t>Haz clic para modificar el estilo de 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58E539-5D0E-4F97-BD8A-E72B1124993A}" type="datetime1">
              <a:rPr lang="es-ES" smtClean="0"/>
              <a:t>03/05/2023</a:t>
            </a:fld>
            <a:endParaRPr lang="en-US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mx" dirty="0"/>
              <a:t>Haz clic para modificar el estilo de 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DB2C08-FF56-4350-BE88-13D8B57B007C}" type="datetime1">
              <a:rPr lang="es-ES" smtClean="0"/>
              <a:t>03/05/2023</a:t>
            </a:fld>
            <a:endParaRPr lang="en-US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mx" dirty="0"/>
              <a:t>Haz clic para modificar el estilo de título del patrón</a:t>
            </a:r>
            <a:endParaRPr lang="en-US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FB9FCB-134A-4286-B79C-96EAC797B985}" type="datetime1">
              <a:rPr lang="es-ES" smtClean="0"/>
              <a:t>03/05/2023</a:t>
            </a:fld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8645-DF82-4502-96BD-DF2B17A1B611}" type="datetime1">
              <a:rPr lang="es-ES" smtClean="0"/>
              <a:t>03/05/2023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218AAA6-F164-4965-9EFD-67676659A971}" type="datetime1">
              <a:rPr lang="es-ES" smtClean="0"/>
              <a:t>03/05/2023</a:t>
            </a:fld>
            <a:endParaRPr lang="en-U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0A543E91-6B54-4AB0-BE29-22D8C693E143}" type="datetime1">
              <a:rPr lang="es-ES" smtClean="0"/>
              <a:t>03/05/2023</a:t>
            </a:fld>
            <a:endParaRPr lang="en-U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mx" dirty="0"/>
              <a:t>Haz clic para modificar el estilo de 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mx"/>
              <a:t>Haz clic para modificar los estilos de texto del patrón</a:t>
            </a:r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F34542DC-8585-49E4-B0B4-A2EC7ACBA72E}" type="datetime1">
              <a:rPr lang="es-ES" smtClean="0"/>
              <a:t>03/05/2023</a:t>
            </a:fld>
            <a:endParaRPr lang="en-U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ManuelGithub/Analityc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á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n-US" sz="8000" dirty="0"/>
              <a:t>Insights</a:t>
            </a:r>
            <a:r>
              <a:rPr lang="es-mx" sz="8000" dirty="0"/>
              <a:t> for “training” dataset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mx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By</a:t>
            </a:r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s-mx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Jose</a:t>
            </a:r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mx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manuel</a:t>
            </a:r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Flores </a:t>
            </a:r>
            <a:r>
              <a:rPr lang="es-mx" sz="2400">
                <a:solidFill>
                  <a:schemeClr val="tx1">
                    <a:lumMod val="85000"/>
                    <a:lumOff val="15000"/>
                  </a:schemeClr>
                </a:solidFill>
              </a:rPr>
              <a:t>flores</a:t>
            </a:r>
            <a:endParaRPr lang="es-mx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/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Tools: Python, </a:t>
            </a:r>
            <a:r>
              <a:rPr lang="es-MX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Power</a:t>
            </a:r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</a:t>
            </a:r>
            <a:endParaRPr lang="es-mx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n 4" descr="Una imagen que contiene edificio, sentado, banco, lateral&#10;&#10;Descripción generada automá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960C7-A974-7DAE-0C89-FD544BB93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Correlation</a:t>
            </a:r>
            <a:r>
              <a:rPr lang="es-ES" dirty="0"/>
              <a:t> </a:t>
            </a:r>
            <a:r>
              <a:rPr lang="es-ES" dirty="0" err="1"/>
              <a:t>matrix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78761C-E47D-CA0A-7BDD-4B0C71740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1"/>
            <a:ext cx="4639736" cy="15773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two variables with the most relationship between them are </a:t>
            </a:r>
            <a:r>
              <a:rPr lang="en-US" dirty="0" err="1"/>
              <a:t>juu</a:t>
            </a:r>
            <a:r>
              <a:rPr lang="en-US" dirty="0"/>
              <a:t> and </a:t>
            </a:r>
            <a:r>
              <a:rPr lang="en-US" dirty="0" err="1"/>
              <a:t>wsg</a:t>
            </a:r>
            <a:r>
              <a:rPr lang="en-US" dirty="0"/>
              <a:t> with 97.4%*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53200F-FC2B-C179-58AE-EADBBEB5F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5712639"/>
            <a:ext cx="4639736" cy="3651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* Matrix correlation developed in python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99917B-4BFB-15D7-718A-3EFADB0C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58E539-5D0E-4F97-BD8A-E72B1124993A}" type="datetime1">
              <a:rPr lang="es-ES" smtClean="0"/>
              <a:t>03/05/2023</a:t>
            </a:fld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D901933-115B-8573-1803-F54506D24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876" y="2687319"/>
            <a:ext cx="4181718" cy="3025320"/>
          </a:xfrm>
          <a:prstGeom prst="rect">
            <a:avLst/>
          </a:prstGeom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354A7F8-5D68-0AD0-C443-6844BF9CFD27}"/>
              </a:ext>
            </a:extLst>
          </p:cNvPr>
          <p:cNvSpPr txBox="1">
            <a:spLocks/>
          </p:cNvSpPr>
          <p:nvPr/>
        </p:nvSpPr>
        <p:spPr>
          <a:xfrm>
            <a:off x="6276339" y="2016762"/>
            <a:ext cx="5163821" cy="15773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/>
              <a:t>1</a:t>
            </a:r>
            <a:r>
              <a:rPr lang="en-US" dirty="0"/>
              <a:t>. Adding the date variable we can see that the correlation maintains over the time. </a:t>
            </a:r>
          </a:p>
          <a:p>
            <a:r>
              <a:rPr lang="en-US" b="1" i="1" dirty="0"/>
              <a:t>2</a:t>
            </a:r>
            <a:r>
              <a:rPr lang="en-US" dirty="0"/>
              <a:t>. Also class variable keeps the relationship.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941A59C3-F3C3-742D-8E96-431DFE021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619" y="3685542"/>
            <a:ext cx="2710290" cy="216953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0B7E08B-D746-C303-F643-AF30F4B90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155" y="3685542"/>
            <a:ext cx="2740760" cy="225439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82039D9-6040-B776-2756-F3A3EE13FE55}"/>
              </a:ext>
            </a:extLst>
          </p:cNvPr>
          <p:cNvSpPr txBox="1"/>
          <p:nvPr/>
        </p:nvSpPr>
        <p:spPr>
          <a:xfrm>
            <a:off x="5791624" y="3409436"/>
            <a:ext cx="43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59411C9-9E6B-8D31-A14E-093DABCA05A8}"/>
              </a:ext>
            </a:extLst>
          </p:cNvPr>
          <p:cNvSpPr txBox="1"/>
          <p:nvPr/>
        </p:nvSpPr>
        <p:spPr>
          <a:xfrm>
            <a:off x="8904185" y="3409436"/>
            <a:ext cx="43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636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37D8B-8DFB-DF63-283E-A4633CFD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Deviations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246480-BA12-528C-8E96-66AB846E96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target variable is the one I choose to represent the general behavior of dataset.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FA66A6-11A8-853D-4FF4-200CAB377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76080" y="3230881"/>
            <a:ext cx="2584850" cy="2638212"/>
          </a:xfrm>
        </p:spPr>
        <p:txBody>
          <a:bodyPr>
            <a:normAutofit/>
          </a:bodyPr>
          <a:lstStyle/>
          <a:p>
            <a:r>
              <a:rPr lang="en-US" dirty="0"/>
              <a:t>For 2019 Cartoon and Dog classes decreased more than others from de average.</a:t>
            </a:r>
          </a:p>
          <a:p>
            <a:r>
              <a:rPr lang="en-US" dirty="0"/>
              <a:t>The research will be focus in this 2 classes.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857ACD-FFE5-DAE7-B302-729B297C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58E539-5D0E-4F97-BD8A-E72B1124993A}" type="datetime1">
              <a:rPr lang="es-ES" smtClean="0"/>
              <a:t>03/05/2023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B99C885-8D12-77C7-ECC1-5438B47F8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12921"/>
            <a:ext cx="7978831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2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06488-BAFC-FE5B-2D65-DBB228B5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A5D218-B91B-CDE5-8443-77BDCEC2A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1300480"/>
            <a:ext cx="5928344" cy="4807076"/>
          </a:xfrm>
        </p:spPr>
        <p:txBody>
          <a:bodyPr/>
          <a:lstStyle/>
          <a:p>
            <a:r>
              <a:rPr lang="en-US" dirty="0"/>
              <a:t>The Target variable for 2019 is negative, my hypothesis is to look for a variable or combination of variables which have the same behavior over the change of year and explain this behavior the best .</a:t>
            </a:r>
          </a:p>
          <a:p>
            <a:r>
              <a:rPr lang="en-US" dirty="0"/>
              <a:t>All to explain why the target for this two type of classes go below zero.</a:t>
            </a:r>
          </a:p>
          <a:p>
            <a:endParaRPr lang="en-US" dirty="0"/>
          </a:p>
          <a:p>
            <a:r>
              <a:rPr lang="en-US" dirty="0"/>
              <a:t>On the next 2 pages are written the outcome from several attempts to find out relationship between target and the other variables.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77C20B-5E9F-C5D1-75A4-AE5701EA5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Classes Cartoon and Dog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A95031-409F-905C-FC63-EEAAFAF3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18AAA6-F164-4965-9EFD-67676659A971}" type="datetime1">
              <a:rPr lang="es-ES" smtClean="0"/>
              <a:t>03/05/2023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63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392B7-0720-ABD1-5E2E-C56DF2B2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Description of Class: Dog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831043-7B2B-5EE0-B5C8-2E1BC02B0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r>
              <a:rPr lang="en-US" dirty="0"/>
              <a:t>The Target variable for 2019 is negative, my hypothesis is to look for a variable which has the same behavior over the change of year.</a:t>
            </a:r>
          </a:p>
          <a:p>
            <a:r>
              <a:rPr lang="en-US" dirty="0"/>
              <a:t>The unique variable with this behavior is </a:t>
            </a:r>
            <a:r>
              <a:rPr lang="en-US" dirty="0" err="1"/>
              <a:t>gox</a:t>
            </a:r>
            <a:r>
              <a:rPr lang="en-US" dirty="0"/>
              <a:t>.</a:t>
            </a:r>
          </a:p>
          <a:p>
            <a:r>
              <a:rPr lang="en-US" dirty="0"/>
              <a:t>However analyzing the chart we can see that from 2016 to 2017 there is not a fully relationship. 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19DC3-37AD-6FEC-C9DE-A528BDA8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758E539-5D0E-4F97-BD8A-E72B1124993A}" type="datetime1">
              <a:rPr lang="es-ES" smtClean="0"/>
              <a:pPr rtl="0">
                <a:spcAft>
                  <a:spcPts val="600"/>
                </a:spcAft>
              </a:pPr>
              <a:t>03/05/2023</a:t>
            </a:fld>
            <a:endParaRPr lang="en-U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6136395-A0EC-05B6-8FBC-38FF4FDF8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090" y="2412810"/>
            <a:ext cx="4967163" cy="2536877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AB335FB-37E2-E3E3-1F32-DD59DC90C723}"/>
              </a:ext>
            </a:extLst>
          </p:cNvPr>
          <p:cNvSpPr txBox="1"/>
          <p:nvPr/>
        </p:nvSpPr>
        <p:spPr>
          <a:xfrm>
            <a:off x="6858828" y="562513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gox_measure</a:t>
            </a:r>
            <a:r>
              <a:rPr lang="en-US" dirty="0"/>
              <a:t> represents </a:t>
            </a:r>
            <a:r>
              <a:rPr lang="en-US" dirty="0" err="1"/>
              <a:t>gox</a:t>
            </a:r>
            <a:r>
              <a:rPr lang="en-US" dirty="0"/>
              <a:t> times -1.</a:t>
            </a:r>
          </a:p>
        </p:txBody>
      </p:sp>
    </p:spTree>
    <p:extLst>
      <p:ext uri="{BB962C8B-B14F-4D97-AF65-F5344CB8AC3E}">
        <p14:creationId xmlns:p14="http://schemas.microsoft.com/office/powerpoint/2010/main" val="403435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392B7-0720-ABD1-5E2E-C56DF2B2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Description of Class: Cartoon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831043-7B2B-5EE0-B5C8-2E1BC02B0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r>
              <a:rPr lang="en-US" dirty="0"/>
              <a:t>The Target variable for 2019 is negative, my hypothesis is to look for a variable which has the same behavior over the change of year.</a:t>
            </a:r>
          </a:p>
          <a:p>
            <a:r>
              <a:rPr lang="en-US" dirty="0"/>
              <a:t>Variables for cartoon description are the combination of </a:t>
            </a:r>
            <a:r>
              <a:rPr lang="en-US" dirty="0" err="1"/>
              <a:t>gox</a:t>
            </a:r>
            <a:r>
              <a:rPr lang="en-US" dirty="0"/>
              <a:t> and </a:t>
            </a:r>
            <a:r>
              <a:rPr lang="en-US" dirty="0" err="1"/>
              <a:t>yyz</a:t>
            </a:r>
            <a:endParaRPr lang="en-U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19DC3-37AD-6FEC-C9DE-A528BDA8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758E539-5D0E-4F97-BD8A-E72B1124993A}" type="datetime1">
              <a:rPr lang="es-ES" smtClean="0"/>
              <a:pPr rtl="0">
                <a:spcAft>
                  <a:spcPts val="600"/>
                </a:spcAft>
              </a:pPr>
              <a:t>03/05/2023</a:t>
            </a:fld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AB335FB-37E2-E3E3-1F32-DD59DC90C723}"/>
              </a:ext>
            </a:extLst>
          </p:cNvPr>
          <p:cNvSpPr txBox="1"/>
          <p:nvPr/>
        </p:nvSpPr>
        <p:spPr>
          <a:xfrm>
            <a:off x="6858828" y="562513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gox+yyz</a:t>
            </a:r>
            <a:r>
              <a:rPr lang="en-US" dirty="0"/>
              <a:t> represents </a:t>
            </a:r>
            <a:r>
              <a:rPr lang="en-US" dirty="0" err="1"/>
              <a:t>gox</a:t>
            </a:r>
            <a:r>
              <a:rPr lang="en-US" dirty="0"/>
              <a:t> times -1 plus </a:t>
            </a:r>
            <a:r>
              <a:rPr lang="en-US" dirty="0" err="1"/>
              <a:t>yyz</a:t>
            </a:r>
            <a:r>
              <a:rPr lang="en-US" dirty="0"/>
              <a:t> times -1.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A8A53AF-C59E-7C80-C3B9-2CAE36252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986" y="2433941"/>
            <a:ext cx="4968000" cy="249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6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2E38B-95BC-9F96-38DF-A6518E3E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649516-E0C5-87E4-3929-09EBD7691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59334"/>
          </a:xfrm>
        </p:spPr>
        <p:txBody>
          <a:bodyPr/>
          <a:lstStyle/>
          <a:p>
            <a:r>
              <a:rPr lang="en-US" dirty="0"/>
              <a:t>Gox variable is the most representative for trying to understand the behavior of the target variable over the time. </a:t>
            </a:r>
          </a:p>
          <a:p>
            <a:r>
              <a:rPr lang="en-US" dirty="0"/>
              <a:t>So, knowing about what means </a:t>
            </a:r>
            <a:r>
              <a:rPr lang="en-US" dirty="0" err="1"/>
              <a:t>gox</a:t>
            </a:r>
            <a:r>
              <a:rPr lang="en-US" dirty="0"/>
              <a:t> and </a:t>
            </a:r>
            <a:r>
              <a:rPr lang="en-US" dirty="0" err="1"/>
              <a:t>yyz</a:t>
            </a:r>
            <a:r>
              <a:rPr lang="en-US" dirty="0"/>
              <a:t> we can understand the target variable trend.</a:t>
            </a:r>
          </a:p>
          <a:p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280361-B4F4-CD89-5A73-FED9AEEE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8C4B03-3ED5-4621-8828-191E505A10C0}" type="datetime1">
              <a:rPr lang="es-ES" smtClean="0"/>
              <a:t>03/05/2023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1F37B1D-5060-504E-4386-C6890AC4C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909" y="3270380"/>
            <a:ext cx="8093141" cy="256054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C9EA74B-34E4-883A-C89C-9B41EC43F984}"/>
              </a:ext>
            </a:extLst>
          </p:cNvPr>
          <p:cNvSpPr txBox="1"/>
          <p:nvPr/>
        </p:nvSpPr>
        <p:spPr>
          <a:xfrm>
            <a:off x="774441" y="5934269"/>
            <a:ext cx="696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information on the next 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496000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75_TF56160789" id="{3299B3D0-4D0E-4961-930C-5C74500371D1}" vid="{570AEFCB-0853-4AA1-A89C-B5ABB6DE3B7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{4B0BC849-13D6-4215-AAFF-E4C51F7A5DF2}tf56160789_win32</Template>
  <TotalTime>149</TotalTime>
  <Words>372</Words>
  <Application>Microsoft Office PowerPoint</Application>
  <PresentationFormat>Panorámica</PresentationFormat>
  <Paragraphs>39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1_RetrospectVTI</vt:lpstr>
      <vt:lpstr>Insights for “training” dataset</vt:lpstr>
      <vt:lpstr>Correlation matrix</vt:lpstr>
      <vt:lpstr>Principal Deviations</vt:lpstr>
      <vt:lpstr>Hypothesis</vt:lpstr>
      <vt:lpstr>Description of Class: Dog</vt:lpstr>
      <vt:lpstr>Description of Class: Cartoon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for “training” dataset</dc:title>
  <dc:creator>José Manuel</dc:creator>
  <cp:lastModifiedBy>José Manuel</cp:lastModifiedBy>
  <cp:revision>1</cp:revision>
  <dcterms:created xsi:type="dcterms:W3CDTF">2023-05-03T03:54:17Z</dcterms:created>
  <dcterms:modified xsi:type="dcterms:W3CDTF">2023-05-03T06:40:57Z</dcterms:modified>
</cp:coreProperties>
</file>