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350" r:id="rId5"/>
    <p:sldId id="362" r:id="rId6"/>
    <p:sldId id="363" r:id="rId7"/>
    <p:sldId id="365" r:id="rId8"/>
    <p:sldId id="351" r:id="rId9"/>
    <p:sldId id="366" r:id="rId10"/>
    <p:sldId id="352" r:id="rId11"/>
    <p:sldId id="353" r:id="rId12"/>
    <p:sldId id="354" r:id="rId13"/>
    <p:sldId id="355" r:id="rId14"/>
    <p:sldId id="357" r:id="rId15"/>
    <p:sldId id="356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7CA6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624D79-AA5A-4B72-BA9F-0A324F48F382}" type="datetime1">
              <a:rPr lang="es-ES" noProof="0" smtClean="0"/>
              <a:t>30/11/2022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04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motivo de elección de esta arquitectura es porque es una de las más populares y con mejores resultados para el área de </a:t>
            </a:r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Vision</a:t>
            </a:r>
            <a:r>
              <a:rPr lang="es-MX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1783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F69136C-C4B2-45F2-BCFC-515A0853BD43}" type="datetime4">
              <a:rPr lang="es-ES" noProof="0" smtClean="0">
                <a:latin typeface="+mn-lt"/>
              </a:rPr>
              <a:t>30 de noviembre de 2022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6AC6E8-C089-4970-88B6-A9DF4F2A5ECC}" type="datetime4">
              <a:rPr lang="es-ES" noProof="0" smtClean="0">
                <a:latin typeface="+mn-lt"/>
              </a:rPr>
              <a:t>30 de noviembre de 2022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49053CBC-2B39-42EE-A9ED-10AB05B9208E}" type="datetime4">
              <a:rPr lang="es-ES" noProof="0" smtClean="0">
                <a:latin typeface="+mn-lt"/>
              </a:rPr>
              <a:t>30 de noviembre de 2022</a:t>
            </a:fld>
            <a:endParaRPr lang="es-ES" noProof="0" dirty="0">
              <a:latin typeface="+mn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0CFFE12A-8763-4EB7-9CEB-5B78076C5C21}" type="datetime4">
              <a:rPr lang="es-ES" noProof="0" smtClean="0">
                <a:latin typeface="+mn-lt"/>
              </a:rPr>
              <a:t>30 de noviembre de 2022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5086BA-4771-4251-A1A0-95AEDDEBD7A7}" type="datetime4">
              <a:rPr lang="es-ES" noProof="0" smtClean="0">
                <a:latin typeface="+mn-lt"/>
              </a:rPr>
              <a:t>30 de noviembre de 2022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A99CD11-04C6-421F-AE19-E5D29CCF776B}" type="datetime4">
              <a:rPr lang="es-ES" noProof="0" smtClean="0">
                <a:latin typeface="+mn-lt"/>
              </a:rPr>
              <a:t>30 de noviembre de 2022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" name="Marcador de título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tabla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8820299-DC87-4039-A7B5-9AC50CF7A216}" type="datetime4">
              <a:rPr lang="es-ES" noProof="0" smtClean="0">
                <a:latin typeface="+mn-lt"/>
              </a:rPr>
              <a:t>30 de noviembre de 2022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72" name="Marcador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4" name="Marcador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8" name="Marcador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7BEA095D-F9AB-465B-A2BC-526B797F4865}" type="datetime4">
              <a:rPr lang="es-ES" noProof="0" smtClean="0">
                <a:latin typeface="+mn-lt"/>
              </a:rPr>
              <a:t>30 de noviembre de 2022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6" name="Marcador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97" name="Marcador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2" name="Marcador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3" name="Marcador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6" name="Marcador de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7" name="Marcador de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8" name="Marcador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9" name="Marcador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F99D83C0-D2D5-496F-A305-9D3513BEF95B}" type="datetime4">
              <a:rPr lang="es-ES" noProof="0" smtClean="0">
                <a:latin typeface="+mn-lt"/>
              </a:rPr>
              <a:t>30 de noviembre de 2022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7BF5E43A-1348-4597-A2F5-11856AA9D9CF}" type="datetime4">
              <a:rPr lang="es-ES" noProof="0" smtClean="0">
                <a:latin typeface="+mn-lt"/>
              </a:rPr>
              <a:t>30 de noviembre de 2022</a:t>
            </a:fld>
            <a:endParaRPr lang="es-ES" noProof="0">
              <a:latin typeface="+mn-lt"/>
            </a:endParaRP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alifrahman/chestxraydataset?resource=downloa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es-ES" dirty="0"/>
              <a:t>Detección de Neumonía con CNN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514019"/>
          </a:xfrm>
        </p:spPr>
        <p:txBody>
          <a:bodyPr rtlCol="0"/>
          <a:lstStyle/>
          <a:p>
            <a:r>
              <a:rPr lang="es-MX" sz="1800" b="1" dirty="0">
                <a:latin typeface="Consolas" panose="020B0609020204030204" pitchFamily="49" charset="0"/>
              </a:rPr>
              <a:t>Haces López José Manuel - 734759</a:t>
            </a:r>
          </a:p>
          <a:p>
            <a:r>
              <a:rPr lang="es-MX" sz="1800" b="1" dirty="0">
                <a:latin typeface="Consolas" panose="020B0609020204030204" pitchFamily="49" charset="0"/>
              </a:rPr>
              <a:t>Navarro Silva José Tonatiuh - 722399</a:t>
            </a:r>
            <a:r>
              <a:rPr lang="es-ES" dirty="0"/>
              <a:t> </a:t>
            </a:r>
          </a:p>
          <a:p>
            <a:pPr rtl="0"/>
            <a:r>
              <a:rPr lang="es-ES" dirty="0"/>
              <a:t>Proyecto de Ciencia de Datos - ITESO</a:t>
            </a:r>
          </a:p>
          <a:p>
            <a:pPr rtl="0"/>
            <a:r>
              <a:rPr lang="es-ES" dirty="0"/>
              <a:t>30 – 11 - 2022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307D3A6-1642-F13C-6153-703FC0FEC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05840"/>
            <a:ext cx="6096000" cy="4846320"/>
          </a:xfrm>
          <a:prstGeom prst="rect">
            <a:avLst/>
          </a:prstGeom>
          <a:noFill/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CA8A120-A0F5-BCE0-20CD-84A0849E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s-MX" sz="4100"/>
              <a:t>Frontend (Streamlit)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936A34-2D94-C70C-4498-6D949A584E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MX" sz="2000" dirty="0"/>
              <a:t>Se creó un Frontend para poder hacer uso de la imagen de manera más fácil y visual.</a:t>
            </a:r>
          </a:p>
          <a:p>
            <a:pPr marL="285750" indent="-285750" algn="just">
              <a:buFontTx/>
              <a:buChar char="-"/>
            </a:pPr>
            <a:r>
              <a:rPr lang="es-MX" sz="2000" dirty="0"/>
              <a:t>Este se comunica con el contenedor de Frontend para hacer el Request al Backend y obtener el Response de la API.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1CBD27-EBAE-1277-0B7D-91C35B427B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s-ES" noProof="0" smtClean="0"/>
              <a:pPr rtl="0">
                <a:spcAft>
                  <a:spcPts val="600"/>
                </a:spcAft>
              </a:pPr>
              <a:t>10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33852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A8A120-A0F5-BCE0-20CD-84A0849E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Cloud Computing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936A34-2D94-C70C-4498-6D949A584E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1CBD27-EBAE-1277-0B7D-91C35B427B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374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9BFAA1C-F735-A56B-8A79-96566D824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9" r="85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CA8A120-A0F5-BCE0-20CD-84A0849E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603" y="3954294"/>
            <a:ext cx="4941477" cy="1228569"/>
          </a:xfrm>
        </p:spPr>
        <p:txBody>
          <a:bodyPr>
            <a:normAutofit/>
          </a:bodyPr>
          <a:lstStyle/>
          <a:p>
            <a:pPr algn="r"/>
            <a:r>
              <a:rPr lang="es-MX" u="sng" dirty="0">
                <a:solidFill>
                  <a:schemeClr val="tx1"/>
                </a:solidFill>
              </a:rPr>
              <a:t>DEMOSTRACIÓN </a:t>
            </a:r>
            <a:br>
              <a:rPr lang="es-MX" u="sng" dirty="0">
                <a:solidFill>
                  <a:schemeClr val="tx1"/>
                </a:solidFill>
              </a:rPr>
            </a:br>
            <a:r>
              <a:rPr lang="es-MX" u="sng" dirty="0">
                <a:solidFill>
                  <a:schemeClr val="tx1"/>
                </a:solidFill>
              </a:rPr>
              <a:t>EN VIVO</a:t>
            </a:r>
          </a:p>
        </p:txBody>
      </p:sp>
    </p:spTree>
    <p:extLst>
      <p:ext uri="{BB962C8B-B14F-4D97-AF65-F5344CB8AC3E}">
        <p14:creationId xmlns:p14="http://schemas.microsoft.com/office/powerpoint/2010/main" val="290894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6BFED-B170-2E0C-8CA7-5FAE79D9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8EFA7A-AA56-95A4-CA14-6DD359CE11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633630"/>
            <a:ext cx="4953000" cy="1282588"/>
          </a:xfrm>
        </p:spPr>
        <p:txBody>
          <a:bodyPr/>
          <a:lstStyle/>
          <a:p>
            <a:pPr algn="just"/>
            <a:r>
              <a:rPr lang="es-MX" sz="1800" dirty="0"/>
              <a:t>Realizar una arquitectura de Redes Neuronales Convolucionales (CNN). Para poder interpretar una radiografía pulmonar y de esa forma reconocer patrones de Neumonía en las mismos.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D93BE9-473F-2D2F-3CD5-8D76215352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052783"/>
            <a:ext cx="2133600" cy="205837"/>
          </a:xfrm>
        </p:spPr>
        <p:txBody>
          <a:bodyPr/>
          <a:lstStyle/>
          <a:p>
            <a:r>
              <a:rPr lang="es-MX" sz="2400" dirty="0"/>
              <a:t>¿Qué se busca?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B86AEF8-CEC1-7AD2-6A4D-FC2139880A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1549" y="4932912"/>
            <a:ext cx="10370706" cy="1282588"/>
          </a:xfrm>
        </p:spPr>
        <p:txBody>
          <a:bodyPr/>
          <a:lstStyle/>
          <a:p>
            <a:pPr algn="just"/>
            <a:r>
              <a:rPr lang="es-MX" sz="1800" dirty="0"/>
              <a:t>"La neumonía es una infección que inflama los sacos aéreos de uno o ambos pulmones. Los sacos aéreos se pueden llenar de líquido o pus (...), lo que provoca tos con flema o pus, fiebre, escalofríos y dificultad para respirar.” </a:t>
            </a:r>
            <a:r>
              <a:rPr lang="es-MX" sz="1100" u="sng" dirty="0"/>
              <a:t>(Neumonía - Síntomas y causas - Mayo </a:t>
            </a:r>
            <a:r>
              <a:rPr lang="es-MX" sz="1100" u="sng" dirty="0" err="1"/>
              <a:t>Clinic</a:t>
            </a:r>
            <a:r>
              <a:rPr lang="es-MX" sz="1100" u="sng" dirty="0"/>
              <a:t>, 2021)</a:t>
            </a:r>
          </a:p>
          <a:p>
            <a:pPr algn="just"/>
            <a:r>
              <a:rPr lang="es-MX" sz="1800" dirty="0"/>
              <a:t>Según </a:t>
            </a:r>
            <a:r>
              <a:rPr lang="es-MX" sz="1800" dirty="0" err="1"/>
              <a:t>Statita</a:t>
            </a:r>
            <a:r>
              <a:rPr lang="es-MX" sz="1800" dirty="0"/>
              <a:t> (2022), en México murieron alrededor de </a:t>
            </a:r>
            <a:r>
              <a:rPr lang="es-MX" sz="1800" b="1" i="1" dirty="0"/>
              <a:t>56,899</a:t>
            </a:r>
            <a:r>
              <a:rPr lang="es-MX" sz="1800" dirty="0"/>
              <a:t> personas por Neumonía en 2020.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3A3F29C-36D2-C25E-9D7F-92D1C799EB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421204"/>
            <a:ext cx="2133600" cy="205837"/>
          </a:xfrm>
        </p:spPr>
        <p:txBody>
          <a:bodyPr/>
          <a:lstStyle/>
          <a:p>
            <a:r>
              <a:rPr lang="es-MX" sz="2400" dirty="0"/>
              <a:t>Problemática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37B147C-111E-C479-BDAE-D34AF2EFD41B}"/>
              </a:ext>
            </a:extLst>
          </p:cNvPr>
          <p:cNvSpPr/>
          <p:nvPr/>
        </p:nvSpPr>
        <p:spPr>
          <a:xfrm>
            <a:off x="3607625" y="1764145"/>
            <a:ext cx="2242458" cy="3323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5D8BA5A-2AE7-8FEC-8CBB-B98636CBD05E}"/>
              </a:ext>
            </a:extLst>
          </p:cNvPr>
          <p:cNvSpPr/>
          <p:nvPr/>
        </p:nvSpPr>
        <p:spPr>
          <a:xfrm>
            <a:off x="3607625" y="4181057"/>
            <a:ext cx="2242458" cy="3323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F1971C-2183-6076-A1E9-414D9AA7BDEC}"/>
              </a:ext>
            </a:extLst>
          </p:cNvPr>
          <p:cNvSpPr/>
          <p:nvPr/>
        </p:nvSpPr>
        <p:spPr>
          <a:xfrm>
            <a:off x="6341919" y="4177898"/>
            <a:ext cx="2242458" cy="3323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5" name="Imagen 24" descr="Imagen que contiene corbata, foto, hombre, radiografía&#10;&#10;Descripción generada automáticamente">
            <a:extLst>
              <a:ext uri="{FF2B5EF4-FFF2-40B4-BE49-F238E27FC236}">
                <a16:creationId xmlns:a16="http://schemas.microsoft.com/office/drawing/2014/main" id="{02AB6E02-5E86-86B8-8642-6C80B6DB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919" y="1919776"/>
            <a:ext cx="5638800" cy="1857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386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6BFED-B170-2E0C-8CA7-5FAE79D9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Dataset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D93BE9-473F-2D2F-3CD5-8D76215352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052783"/>
            <a:ext cx="2133600" cy="453837"/>
          </a:xfrm>
        </p:spPr>
        <p:txBody>
          <a:bodyPr/>
          <a:lstStyle/>
          <a:p>
            <a:r>
              <a:rPr lang="es-MX" sz="2400" dirty="0"/>
              <a:t>¿Qué contiene?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37B147C-111E-C479-BDAE-D34AF2EFD41B}"/>
              </a:ext>
            </a:extLst>
          </p:cNvPr>
          <p:cNvSpPr/>
          <p:nvPr/>
        </p:nvSpPr>
        <p:spPr>
          <a:xfrm>
            <a:off x="3607625" y="1764145"/>
            <a:ext cx="2242458" cy="3323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5D8BA5A-2AE7-8FEC-8CBB-B98636CBD05E}"/>
              </a:ext>
            </a:extLst>
          </p:cNvPr>
          <p:cNvSpPr/>
          <p:nvPr/>
        </p:nvSpPr>
        <p:spPr>
          <a:xfrm>
            <a:off x="3607625" y="4181057"/>
            <a:ext cx="2242458" cy="3323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F1971C-2183-6076-A1E9-414D9AA7BDEC}"/>
              </a:ext>
            </a:extLst>
          </p:cNvPr>
          <p:cNvSpPr/>
          <p:nvPr/>
        </p:nvSpPr>
        <p:spPr>
          <a:xfrm>
            <a:off x="6341919" y="4177898"/>
            <a:ext cx="2242458" cy="3323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2" name="Imagen 21" descr="Imagen que contiene radiografía, persona, hombre, viendo&#10;&#10;Descripción generada automáticamente">
            <a:extLst>
              <a:ext uri="{FF2B5EF4-FFF2-40B4-BE49-F238E27FC236}">
                <a16:creationId xmlns:a16="http://schemas.microsoft.com/office/drawing/2014/main" id="{B905C247-0E00-63F3-1F46-443E28D61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940" y="3429000"/>
            <a:ext cx="3086655" cy="2622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20D092BB-0743-FE58-4212-008247388BC3}"/>
              </a:ext>
            </a:extLst>
          </p:cNvPr>
          <p:cNvSpPr/>
          <p:nvPr/>
        </p:nvSpPr>
        <p:spPr>
          <a:xfrm>
            <a:off x="844199" y="4165646"/>
            <a:ext cx="2242458" cy="3323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8EFA7A-AA56-95A4-CA14-6DD359CE11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064" y="3069477"/>
            <a:ext cx="6188952" cy="2084546"/>
          </a:xfrm>
        </p:spPr>
        <p:txBody>
          <a:bodyPr/>
          <a:lstStyle/>
          <a:p>
            <a:pPr marL="285750" indent="-285750" algn="just">
              <a:buFontTx/>
              <a:buChar char="-"/>
            </a:pPr>
            <a:r>
              <a:rPr lang="es-MX" sz="1800" dirty="0"/>
              <a:t>Se usará una base de que cuenta con 5,840 imágenes de pulmones.</a:t>
            </a:r>
          </a:p>
          <a:p>
            <a:pPr marL="285750" indent="-285750" algn="just">
              <a:buFontTx/>
              <a:buChar char="-"/>
            </a:pPr>
            <a:r>
              <a:rPr lang="es-MX" sz="1800" dirty="0"/>
              <a:t>Las cuales, se identifican en 2 clases:</a:t>
            </a:r>
          </a:p>
          <a:p>
            <a:pPr marL="971550" lvl="1" indent="-285750" algn="just">
              <a:buFontTx/>
              <a:buChar char="-"/>
            </a:pPr>
            <a:r>
              <a:rPr lang="es-MX" sz="1800" dirty="0"/>
              <a:t>Normal/No Infectado </a:t>
            </a:r>
          </a:p>
          <a:p>
            <a:pPr marL="971550" lvl="1" indent="-285750" algn="just">
              <a:buFontTx/>
              <a:buChar char="-"/>
            </a:pPr>
            <a:r>
              <a:rPr lang="es-MX" sz="1800" dirty="0"/>
              <a:t>Neumonía/Infectado (por Bacteria o por Virus).</a:t>
            </a:r>
          </a:p>
          <a:p>
            <a:pPr algn="just"/>
            <a:r>
              <a:rPr lang="es-MX" sz="1600" dirty="0"/>
              <a:t> - Los datos se pueden obtener en </a:t>
            </a:r>
            <a:r>
              <a:rPr lang="es-MX" sz="1600" dirty="0" err="1"/>
              <a:t>Kaggle</a:t>
            </a:r>
            <a:r>
              <a:rPr lang="es-MX" sz="1600" dirty="0"/>
              <a:t>, del usuario '</a:t>
            </a:r>
            <a:r>
              <a:rPr lang="es-MX" sz="1600" dirty="0" err="1"/>
              <a:t>Alif</a:t>
            </a:r>
            <a:r>
              <a:rPr lang="es-MX" sz="1600" dirty="0"/>
              <a:t> Rahman’.</a:t>
            </a:r>
          </a:p>
          <a:p>
            <a:pPr algn="just"/>
            <a:endParaRPr lang="es-MX" sz="1200" u="sng" dirty="0"/>
          </a:p>
        </p:txBody>
      </p:sp>
      <p:pic>
        <p:nvPicPr>
          <p:cNvPr id="14" name="Imagen 13" descr="Imagen que contiene radiografía, viendo, hombre, vistiendo&#10;&#10;Descripción generada automáticamente">
            <a:extLst>
              <a:ext uri="{FF2B5EF4-FFF2-40B4-BE49-F238E27FC236}">
                <a16:creationId xmlns:a16="http://schemas.microsoft.com/office/drawing/2014/main" id="{94AC94DA-CCC2-2F73-B9CC-AF3561FBD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10" y="551419"/>
            <a:ext cx="3086655" cy="2425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9D75ABB6-2D82-5649-BAE1-4D94B420D2D5}"/>
              </a:ext>
            </a:extLst>
          </p:cNvPr>
          <p:cNvSpPr txBox="1"/>
          <p:nvPr/>
        </p:nvSpPr>
        <p:spPr>
          <a:xfrm>
            <a:off x="83460" y="6364242"/>
            <a:ext cx="8500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hlinkClick r:id="rId4"/>
              </a:rPr>
              <a:t>https://www.kaggle.com/datasets/alifrahman/chestxraydataset?resource=download</a:t>
            </a:r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F6D5433-3D69-676A-A050-FFDE8B659B84}"/>
              </a:ext>
            </a:extLst>
          </p:cNvPr>
          <p:cNvSpPr txBox="1"/>
          <p:nvPr/>
        </p:nvSpPr>
        <p:spPr>
          <a:xfrm>
            <a:off x="9442038" y="6133956"/>
            <a:ext cx="22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u="sng" dirty="0">
                <a:solidFill>
                  <a:schemeClr val="bg1"/>
                </a:solidFill>
              </a:rPr>
              <a:t>Con Neumonía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450C6F2-93A9-32F4-9444-1D9BDDE786D9}"/>
              </a:ext>
            </a:extLst>
          </p:cNvPr>
          <p:cNvSpPr txBox="1"/>
          <p:nvPr/>
        </p:nvSpPr>
        <p:spPr>
          <a:xfrm>
            <a:off x="7393608" y="3029937"/>
            <a:ext cx="224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u="sng" dirty="0">
                <a:solidFill>
                  <a:schemeClr val="bg1"/>
                </a:solidFill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30979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5B4355C-E5C7-FD65-9DF7-E9679CE3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EDA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D032CF4-51EB-E22B-8EB3-54829E5D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93" y="2818136"/>
            <a:ext cx="3324689" cy="828791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70BEED1E-500C-60E1-46BD-DB8F67F4DB5B}"/>
              </a:ext>
            </a:extLst>
          </p:cNvPr>
          <p:cNvSpPr/>
          <p:nvPr/>
        </p:nvSpPr>
        <p:spPr>
          <a:xfrm>
            <a:off x="964022" y="1600763"/>
            <a:ext cx="2133600" cy="110836"/>
          </a:xfrm>
          <a:prstGeom prst="rect">
            <a:avLst/>
          </a:prstGeom>
          <a:solidFill>
            <a:srgbClr val="7CA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CE10E31-F074-C94A-7F4D-7B72E64DF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606" y="1357226"/>
            <a:ext cx="7168026" cy="497233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54C0362-8830-FB3D-1FD0-89F2B08D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93" y="3843395"/>
            <a:ext cx="3324689" cy="87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7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A8A120-A0F5-BCE0-20CD-84A0849E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936A34-2D94-C70C-4498-6D949A584E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434" y="2217729"/>
            <a:ext cx="5164065" cy="3030545"/>
          </a:xfrm>
        </p:spPr>
        <p:txBody>
          <a:bodyPr/>
          <a:lstStyle/>
          <a:p>
            <a:pPr marL="285750" indent="-285750" algn="just">
              <a:buFontTx/>
              <a:buChar char="-"/>
            </a:pPr>
            <a:r>
              <a:rPr lang="es-MX" sz="2000" dirty="0"/>
              <a:t>Las CNN son muy útiles para predecir una etiqueta en base a Matrices de pixeles.</a:t>
            </a:r>
          </a:p>
          <a:p>
            <a:pPr marL="285750" indent="-285750" algn="just">
              <a:buFontTx/>
              <a:buChar char="-"/>
            </a:pPr>
            <a:r>
              <a:rPr lang="es-MX" sz="2000" dirty="0"/>
              <a:t>Para este ejercicio, se usó la estructura </a:t>
            </a:r>
            <a:r>
              <a:rPr lang="es-MX" sz="2000" i="1" u="sng" dirty="0"/>
              <a:t>Resnet-26D</a:t>
            </a:r>
            <a:r>
              <a:rPr lang="es-MX" sz="2000" dirty="0"/>
              <a:t>, (Residual Neural Network) que proporciona la librería </a:t>
            </a:r>
            <a:r>
              <a:rPr lang="es-MX" sz="2000" dirty="0" err="1"/>
              <a:t>FastAI</a:t>
            </a:r>
            <a:r>
              <a:rPr lang="es-MX" sz="2000" dirty="0"/>
              <a:t>, la cual ya viene </a:t>
            </a:r>
            <a:r>
              <a:rPr lang="es-MX" sz="2000" dirty="0" err="1"/>
              <a:t>pre-entrenada</a:t>
            </a:r>
            <a:r>
              <a:rPr lang="es-MX" sz="2000" dirty="0"/>
              <a:t> para imágenes.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1CBD27-EBAE-1277-0B7D-91C35B427B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5</a:t>
            </a:fld>
            <a:endParaRPr lang="es-ES" noProof="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4D09D5-AB78-1CAB-58B8-5AE1080E9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852" y="0"/>
            <a:ext cx="4848225" cy="684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91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7C15985-DE54-EA79-3AFF-82FAB863F7D5}"/>
              </a:ext>
            </a:extLst>
          </p:cNvPr>
          <p:cNvSpPr/>
          <p:nvPr/>
        </p:nvSpPr>
        <p:spPr>
          <a:xfrm>
            <a:off x="6362700" y="1812783"/>
            <a:ext cx="2242458" cy="3323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655B88C-2516-4304-A06E-0B6D230D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s-MX" dirty="0"/>
              <a:t>Evaluación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B8F0B88-7F21-ED38-4D0D-46170DB22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300984"/>
            <a:ext cx="5131977" cy="2440300"/>
          </a:xfrm>
        </p:spPr>
        <p:txBody>
          <a:bodyPr/>
          <a:lstStyle/>
          <a:p>
            <a:pPr algn="just"/>
            <a:r>
              <a:rPr lang="es-MX" dirty="0"/>
              <a:t>Para este modelo usaremos como métrica de evaluación el </a:t>
            </a:r>
            <a:r>
              <a:rPr lang="es-MX" b="1" i="1" dirty="0" err="1"/>
              <a:t>Recall</a:t>
            </a:r>
            <a:r>
              <a:rPr lang="es-MX" dirty="0"/>
              <a:t>, debido a que los </a:t>
            </a:r>
            <a:r>
              <a:rPr lang="es-MX" b="1" i="1" dirty="0"/>
              <a:t>False-Negatives</a:t>
            </a:r>
            <a:r>
              <a:rPr lang="es-MX" dirty="0"/>
              <a:t> nos afectan mucho.</a:t>
            </a:r>
          </a:p>
          <a:p>
            <a:pPr algn="just"/>
            <a:r>
              <a:rPr lang="es-MX" dirty="0"/>
              <a:t> El modelo puede identificar correctamente el 97.14% de los enfermos de manera correcta, el 2.86% restante son False-Negatives (enfermos que se clasifican como no enfermos).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B2C963-0E09-5011-BBEE-4E5F11C3B4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s-ES" noProof="0" smtClean="0"/>
              <a:pPr rtl="0">
                <a:spcAft>
                  <a:spcPts val="600"/>
                </a:spcAft>
              </a:pPr>
              <a:t>6</a:t>
            </a:fld>
            <a:endParaRPr lang="es-ES" noProof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C051A7B-3E81-613A-85BE-FE1239EC83D9}"/>
              </a:ext>
            </a:extLst>
          </p:cNvPr>
          <p:cNvSpPr txBox="1"/>
          <p:nvPr/>
        </p:nvSpPr>
        <p:spPr>
          <a:xfrm>
            <a:off x="1013414" y="4555938"/>
            <a:ext cx="64705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FALSE-NEGATIVE: </a:t>
            </a:r>
          </a:p>
          <a:p>
            <a:r>
              <a:rPr lang="es-MX" sz="1600" dirty="0">
                <a:solidFill>
                  <a:schemeClr val="bg1"/>
                </a:solidFill>
              </a:rPr>
              <a:t>- Son cuando se predice 0 (No </a:t>
            </a:r>
            <a:r>
              <a:rPr lang="es-MX" sz="1600" dirty="0" err="1">
                <a:solidFill>
                  <a:schemeClr val="bg1"/>
                </a:solidFill>
              </a:rPr>
              <a:t>enferno</a:t>
            </a:r>
            <a:r>
              <a:rPr lang="es-MX" sz="1600" dirty="0">
                <a:solidFill>
                  <a:schemeClr val="bg1"/>
                </a:solidFill>
              </a:rPr>
              <a:t>) y en realidad era 1 (enfermo).</a:t>
            </a:r>
          </a:p>
          <a:p>
            <a:r>
              <a:rPr lang="es-MX" sz="1600" dirty="0">
                <a:solidFill>
                  <a:schemeClr val="bg1"/>
                </a:solidFill>
              </a:rPr>
              <a:t>- Esto puede ocasionar que un paciente enfermo no reciba tratamiento.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594FD9E7-AC95-C3E0-137A-3EF8E9EFEF38}"/>
              </a:ext>
            </a:extLst>
          </p:cNvPr>
          <p:cNvGrpSpPr/>
          <p:nvPr/>
        </p:nvGrpSpPr>
        <p:grpSpPr>
          <a:xfrm>
            <a:off x="6605891" y="1767806"/>
            <a:ext cx="4191637" cy="2731436"/>
            <a:chOff x="6096001" y="2577830"/>
            <a:chExt cx="3164732" cy="2062264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974917BE-D60E-834F-92AD-07FA25A46466}"/>
                </a:ext>
              </a:extLst>
            </p:cNvPr>
            <p:cNvSpPr/>
            <p:nvPr/>
          </p:nvSpPr>
          <p:spPr>
            <a:xfrm>
              <a:off x="6096001" y="2577830"/>
              <a:ext cx="3164732" cy="2062264"/>
            </a:xfrm>
            <a:prstGeom prst="rect">
              <a:avLst/>
            </a:prstGeom>
            <a:solidFill>
              <a:srgbClr val="2B2B2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" name="Imagen 8" descr="Interfaz de usuario gráfica, Aplicación&#10;&#10;Descripción generada automáticamente">
              <a:extLst>
                <a:ext uri="{FF2B5EF4-FFF2-40B4-BE49-F238E27FC236}">
                  <a16:creationId xmlns:a16="http://schemas.microsoft.com/office/drawing/2014/main" id="{73341696-0F2B-77B0-7E42-0D93357FCD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50" r="24075" b="61736"/>
            <a:stretch/>
          </p:blipFill>
          <p:spPr>
            <a:xfrm>
              <a:off x="6404273" y="3503050"/>
              <a:ext cx="1229103" cy="683046"/>
            </a:xfrm>
            <a:prstGeom prst="rect">
              <a:avLst/>
            </a:prstGeom>
            <a:noFill/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E726E779-7199-A00A-E9FA-2B5DDCB20207}"/>
                </a:ext>
              </a:extLst>
            </p:cNvPr>
            <p:cNvGrpSpPr/>
            <p:nvPr/>
          </p:nvGrpSpPr>
          <p:grpSpPr>
            <a:xfrm>
              <a:off x="6404274" y="3022585"/>
              <a:ext cx="2337071" cy="332366"/>
              <a:chOff x="5905500" y="3027339"/>
              <a:chExt cx="2337071" cy="332366"/>
            </a:xfrm>
          </p:grpSpPr>
          <p:pic>
            <p:nvPicPr>
              <p:cNvPr id="15" name="Imagen 14" descr="Interfaz de usuario gráfica, Aplicación&#10;&#10;Descripción generada automáticamente">
                <a:extLst>
                  <a:ext uri="{FF2B5EF4-FFF2-40B4-BE49-F238E27FC236}">
                    <a16:creationId xmlns:a16="http://schemas.microsoft.com/office/drawing/2014/main" id="{55FC79B6-ADB2-A44F-2CD0-34751B7E31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11" t="81381" r="69838"/>
              <a:stretch/>
            </p:blipFill>
            <p:spPr>
              <a:xfrm>
                <a:off x="5905500" y="3027339"/>
                <a:ext cx="1229103" cy="332366"/>
              </a:xfrm>
              <a:prstGeom prst="rect">
                <a:avLst/>
              </a:prstGeom>
              <a:noFill/>
            </p:spPr>
          </p:pic>
          <p:pic>
            <p:nvPicPr>
              <p:cNvPr id="17" name="Imagen 16" descr="Interfaz de usuario gráfica, Aplicación&#10;&#10;Descripción generada automáticamente">
                <a:extLst>
                  <a:ext uri="{FF2B5EF4-FFF2-40B4-BE49-F238E27FC236}">
                    <a16:creationId xmlns:a16="http://schemas.microsoft.com/office/drawing/2014/main" id="{86418568-6522-DECE-7808-0F326774A4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213" t="81381" r="3162"/>
              <a:stretch/>
            </p:blipFill>
            <p:spPr>
              <a:xfrm>
                <a:off x="7134603" y="3033206"/>
                <a:ext cx="1107968" cy="326499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Imagen 20" descr="Interfaz de usuario gráfica, Aplicación&#10;&#10;Descripción generada automáticamente">
              <a:extLst>
                <a:ext uri="{FF2B5EF4-FFF2-40B4-BE49-F238E27FC236}">
                  <a16:creationId xmlns:a16="http://schemas.microsoft.com/office/drawing/2014/main" id="{D8D82EA2-E408-2798-B9C2-076FABDCFD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50" t="42197" r="24075" b="28044"/>
            <a:stretch/>
          </p:blipFill>
          <p:spPr>
            <a:xfrm>
              <a:off x="7703668" y="3578966"/>
              <a:ext cx="1107969" cy="53121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19853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A8A120-A0F5-BCE0-20CD-84A0849E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Probando el Modelo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1CBD27-EBAE-1277-0B7D-91C35B427B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7</a:t>
            </a:fld>
            <a:endParaRPr lang="es-ES" noProof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C1C7D9-257C-EC8B-C70F-10A62FF5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477748"/>
            <a:ext cx="4787832" cy="2613725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F45C9B38-3E29-8590-F477-E0B19BDA7B93}"/>
              </a:ext>
            </a:extLst>
          </p:cNvPr>
          <p:cNvGrpSpPr/>
          <p:nvPr/>
        </p:nvGrpSpPr>
        <p:grpSpPr>
          <a:xfrm>
            <a:off x="1040844" y="5210358"/>
            <a:ext cx="4787833" cy="1093170"/>
            <a:chOff x="2852284" y="2281078"/>
            <a:chExt cx="6487431" cy="1481222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19E491F0-A7D2-AACA-41F4-04BC2D8625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8262"/>
            <a:stretch/>
          </p:blipFill>
          <p:spPr>
            <a:xfrm>
              <a:off x="2852285" y="2281078"/>
              <a:ext cx="6487430" cy="958234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F926632F-18FB-8344-25DD-2D7401B34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84983" r="44823" b="1585"/>
            <a:stretch/>
          </p:blipFill>
          <p:spPr>
            <a:xfrm>
              <a:off x="2852284" y="3203420"/>
              <a:ext cx="6487430" cy="558880"/>
            </a:xfrm>
            <a:prstGeom prst="rect">
              <a:avLst/>
            </a:prstGeom>
          </p:spPr>
        </p:pic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83C14DC8-A2A1-65CE-93A9-B2016AAE0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989" y="1804611"/>
            <a:ext cx="4182896" cy="3286862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0A465EED-2988-404D-7A5A-6D806067E86B}"/>
              </a:ext>
            </a:extLst>
          </p:cNvPr>
          <p:cNvGrpSpPr/>
          <p:nvPr/>
        </p:nvGrpSpPr>
        <p:grpSpPr>
          <a:xfrm>
            <a:off x="6707936" y="5210355"/>
            <a:ext cx="4045272" cy="1126258"/>
            <a:chOff x="3162102" y="2281077"/>
            <a:chExt cx="5853718" cy="1629755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A58FD950-D221-3487-4DE3-F5AB92AB79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5297"/>
            <a:stretch/>
          </p:blipFill>
          <p:spPr>
            <a:xfrm>
              <a:off x="3176180" y="2281077"/>
              <a:ext cx="5839640" cy="1026327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CBEA3B1A-11C9-F00E-352E-5D5AA1E6D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08" t="87114" r="45381" b="-1342"/>
            <a:stretch/>
          </p:blipFill>
          <p:spPr>
            <a:xfrm>
              <a:off x="3162102" y="3313975"/>
              <a:ext cx="5839640" cy="596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458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A8A120-A0F5-BCE0-20CD-84A0849E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936A34-2D94-C70C-4498-6D949A584E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5143501" cy="706756"/>
          </a:xfrm>
        </p:spPr>
        <p:txBody>
          <a:bodyPr/>
          <a:lstStyle/>
          <a:p>
            <a:pPr algn="just"/>
            <a:r>
              <a:rPr lang="es-MX" sz="2000" dirty="0"/>
              <a:t>Se creó una imagen de Docker para poder usar nuestro modelo como un servicio.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1CBD27-EBAE-1277-0B7D-91C35B427B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8</a:t>
            </a:fld>
            <a:endParaRPr lang="es-ES" noProof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872427-4A1E-F499-CFE5-B5EB6330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3237192"/>
            <a:ext cx="10487229" cy="294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8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A8A120-A0F5-BCE0-20CD-84A0849E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Contenedores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1CBD27-EBAE-1277-0B7D-91C35B427B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9</a:t>
            </a:fld>
            <a:endParaRPr lang="es-ES" noProof="0" dirty="0"/>
          </a:p>
        </p:txBody>
      </p:sp>
      <p:sp>
        <p:nvSpPr>
          <p:cNvPr id="2" name="Marcador de texto 3">
            <a:extLst>
              <a:ext uri="{FF2B5EF4-FFF2-40B4-BE49-F238E27FC236}">
                <a16:creationId xmlns:a16="http://schemas.microsoft.com/office/drawing/2014/main" id="{8BB78826-9419-C7AB-3897-15C3FEB9B3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5143501" cy="706756"/>
          </a:xfrm>
        </p:spPr>
        <p:txBody>
          <a:bodyPr/>
          <a:lstStyle/>
          <a:p>
            <a:pPr algn="just"/>
            <a:r>
              <a:rPr lang="es-MX" sz="2000" dirty="0"/>
              <a:t>Se crean dos contenedores para poder ejecutar nuestra imagen de Docker.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3DE2A75-499D-5509-2826-5C34D77DE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19" y="3204045"/>
            <a:ext cx="10083761" cy="330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57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2_TF78853419_Win32.potx" id="{F85094AE-F951-45B6-B003-F9F3B4BD38C5}" vid="{E124D037-8587-41C3-AB02-2A120C8407E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anual geométrica</Template>
  <TotalTime>109</TotalTime>
  <Words>462</Words>
  <Application>Microsoft Office PowerPoint</Application>
  <PresentationFormat>Panorámica</PresentationFormat>
  <Paragraphs>51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Franklin Gothic Book</vt:lpstr>
      <vt:lpstr>Franklin Gothic Demi</vt:lpstr>
      <vt:lpstr>Wingdings</vt:lpstr>
      <vt:lpstr>Tema1</vt:lpstr>
      <vt:lpstr>Detección de Neumonía con CNN</vt:lpstr>
      <vt:lpstr>Planteamiento</vt:lpstr>
      <vt:lpstr>Dataset</vt:lpstr>
      <vt:lpstr>EDA</vt:lpstr>
      <vt:lpstr>Modelo</vt:lpstr>
      <vt:lpstr>Evaluación</vt:lpstr>
      <vt:lpstr>Probando el Modelo</vt:lpstr>
      <vt:lpstr>Imagen</vt:lpstr>
      <vt:lpstr>Contenedores</vt:lpstr>
      <vt:lpstr>Frontend (Streamlit)</vt:lpstr>
      <vt:lpstr>Cloud Computing</vt:lpstr>
      <vt:lpstr>DEMOSTRACIÓN  EN VIVO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Neumonía con CNN</dc:title>
  <dc:creator>HACES LOPEZ, JOSE MANUEL</dc:creator>
  <cp:lastModifiedBy>HACES LOPEZ, JOSE MANUEL</cp:lastModifiedBy>
  <cp:revision>8</cp:revision>
  <dcterms:created xsi:type="dcterms:W3CDTF">2022-11-30T18:12:55Z</dcterms:created>
  <dcterms:modified xsi:type="dcterms:W3CDTF">2022-12-01T00:44:54Z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